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handoutMasterIdLst>
    <p:handoutMasterId r:id="rId29"/>
  </p:handoutMasterIdLst>
  <p:sldIdLst>
    <p:sldId id="398" r:id="rId2"/>
    <p:sldId id="751" r:id="rId3"/>
    <p:sldId id="746" r:id="rId4"/>
    <p:sldId id="745" r:id="rId5"/>
    <p:sldId id="651" r:id="rId6"/>
    <p:sldId id="719" r:id="rId7"/>
    <p:sldId id="720" r:id="rId8"/>
    <p:sldId id="694" r:id="rId9"/>
    <p:sldId id="685" r:id="rId10"/>
    <p:sldId id="757" r:id="rId11"/>
    <p:sldId id="748" r:id="rId12"/>
    <p:sldId id="756" r:id="rId13"/>
    <p:sldId id="761" r:id="rId14"/>
    <p:sldId id="737" r:id="rId15"/>
    <p:sldId id="709" r:id="rId16"/>
    <p:sldId id="693" r:id="rId17"/>
    <p:sldId id="660" r:id="rId18"/>
    <p:sldId id="698" r:id="rId19"/>
    <p:sldId id="674" r:id="rId20"/>
    <p:sldId id="758" r:id="rId21"/>
    <p:sldId id="752" r:id="rId22"/>
    <p:sldId id="753" r:id="rId23"/>
    <p:sldId id="759" r:id="rId24"/>
    <p:sldId id="760" r:id="rId25"/>
    <p:sldId id="695" r:id="rId26"/>
    <p:sldId id="705" r:id="rId27"/>
  </p:sldIdLst>
  <p:sldSz cx="9144000" cy="6858000" type="screen4x3"/>
  <p:notesSz cx="9283700" cy="6985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a:srgbClr val="FFFF99"/>
    <a:srgbClr val="FF0000"/>
    <a:srgbClr val="008000"/>
    <a:srgbClr val="003399"/>
    <a:srgbClr val="00CC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5" autoAdjust="0"/>
    <p:restoredTop sz="94834" autoAdjust="0"/>
  </p:normalViewPr>
  <p:slideViewPr>
    <p:cSldViewPr snapToGrid="0">
      <p:cViewPr>
        <p:scale>
          <a:sx n="75" d="100"/>
          <a:sy n="75" d="100"/>
        </p:scale>
        <p:origin x="-2580" y="-1128"/>
      </p:cViewPr>
      <p:guideLst>
        <p:guide orient="horz" pos="215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25" d="100"/>
          <a:sy n="125" d="100"/>
        </p:scale>
        <p:origin x="-1254" y="-90"/>
      </p:cViewPr>
      <p:guideLst>
        <p:guide orient="horz" pos="2200"/>
        <p:guide pos="29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hdr" sz="quarter"/>
          </p:nvPr>
        </p:nvSpPr>
        <p:spPr bwMode="auto">
          <a:xfrm>
            <a:off x="0" y="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59" tIns="46480" rIns="92959" bIns="46480" numCol="1" anchor="t" anchorCtr="0" compatLnSpc="1">
            <a:prstTxWarp prst="textNoShape">
              <a:avLst/>
            </a:prstTxWarp>
          </a:bodyPr>
          <a:lstStyle>
            <a:lvl1pPr defTabSz="930275">
              <a:defRPr sz="1300"/>
            </a:lvl1pPr>
          </a:lstStyle>
          <a:p>
            <a:pPr>
              <a:defRPr/>
            </a:pPr>
            <a:endParaRPr lang="en-US" dirty="0"/>
          </a:p>
        </p:txBody>
      </p:sp>
      <p:sp>
        <p:nvSpPr>
          <p:cNvPr id="283651" name="Rectangle 3"/>
          <p:cNvSpPr>
            <a:spLocks noGrp="1" noChangeArrowheads="1"/>
          </p:cNvSpPr>
          <p:nvPr>
            <p:ph type="dt" sz="quarter" idx="1"/>
          </p:nvPr>
        </p:nvSpPr>
        <p:spPr bwMode="auto">
          <a:xfrm>
            <a:off x="5259388" y="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59" tIns="46480" rIns="92959" bIns="46480" numCol="1" anchor="t" anchorCtr="0" compatLnSpc="1">
            <a:prstTxWarp prst="textNoShape">
              <a:avLst/>
            </a:prstTxWarp>
          </a:bodyPr>
          <a:lstStyle>
            <a:lvl1pPr algn="r" defTabSz="930275">
              <a:defRPr sz="1300"/>
            </a:lvl1pPr>
          </a:lstStyle>
          <a:p>
            <a:pPr>
              <a:defRPr/>
            </a:pPr>
            <a:endParaRPr lang="en-US" dirty="0"/>
          </a:p>
        </p:txBody>
      </p:sp>
      <p:sp>
        <p:nvSpPr>
          <p:cNvPr id="283652" name="Rectangle 4"/>
          <p:cNvSpPr>
            <a:spLocks noGrp="1" noChangeArrowheads="1"/>
          </p:cNvSpPr>
          <p:nvPr>
            <p:ph type="ftr" sz="quarter" idx="2"/>
          </p:nvPr>
        </p:nvSpPr>
        <p:spPr bwMode="auto">
          <a:xfrm>
            <a:off x="0" y="6634163"/>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59" tIns="46480" rIns="92959" bIns="46480" numCol="1" anchor="b" anchorCtr="0" compatLnSpc="1">
            <a:prstTxWarp prst="textNoShape">
              <a:avLst/>
            </a:prstTxWarp>
          </a:bodyPr>
          <a:lstStyle>
            <a:lvl1pPr defTabSz="930275">
              <a:defRPr sz="1300"/>
            </a:lvl1pPr>
          </a:lstStyle>
          <a:p>
            <a:pPr>
              <a:defRPr/>
            </a:pPr>
            <a:endParaRPr lang="en-US" dirty="0"/>
          </a:p>
        </p:txBody>
      </p:sp>
      <p:sp>
        <p:nvSpPr>
          <p:cNvPr id="283653" name="Rectangle 5"/>
          <p:cNvSpPr>
            <a:spLocks noGrp="1" noChangeArrowheads="1"/>
          </p:cNvSpPr>
          <p:nvPr>
            <p:ph type="sldNum" sz="quarter" idx="3"/>
          </p:nvPr>
        </p:nvSpPr>
        <p:spPr bwMode="auto">
          <a:xfrm>
            <a:off x="5259388" y="6634163"/>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59" tIns="46480" rIns="92959" bIns="46480" numCol="1" anchor="b" anchorCtr="0" compatLnSpc="1">
            <a:prstTxWarp prst="textNoShape">
              <a:avLst/>
            </a:prstTxWarp>
          </a:bodyPr>
          <a:lstStyle>
            <a:lvl1pPr algn="r" defTabSz="930275">
              <a:defRPr sz="1300"/>
            </a:lvl1pPr>
          </a:lstStyle>
          <a:p>
            <a:pPr>
              <a:defRPr/>
            </a:pPr>
            <a:fld id="{A45E64BF-227F-4219-BF85-562E4CAADFFB}" type="slidenum">
              <a:rPr lang="en-US"/>
              <a:pPr>
                <a:defRPr/>
              </a:pPr>
              <a:t>‹#›</a:t>
            </a:fld>
            <a:endParaRPr lang="en-US" dirty="0"/>
          </a:p>
        </p:txBody>
      </p:sp>
    </p:spTree>
    <p:extLst>
      <p:ext uri="{BB962C8B-B14F-4D97-AF65-F5344CB8AC3E}">
        <p14:creationId xmlns:p14="http://schemas.microsoft.com/office/powerpoint/2010/main" val="496093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59" tIns="46480" rIns="92959" bIns="46480" numCol="1" anchor="t" anchorCtr="0" compatLnSpc="1">
            <a:prstTxWarp prst="textNoShape">
              <a:avLst/>
            </a:prstTxWarp>
          </a:bodyPr>
          <a:lstStyle>
            <a:lvl1pPr defTabSz="930275">
              <a:defRPr sz="1300"/>
            </a:lvl1pPr>
          </a:lstStyle>
          <a:p>
            <a:pPr>
              <a:defRPr/>
            </a:pPr>
            <a:endParaRPr lang="en-US" dirty="0"/>
          </a:p>
        </p:txBody>
      </p:sp>
      <p:sp>
        <p:nvSpPr>
          <p:cNvPr id="65539" name="Rectangle 3"/>
          <p:cNvSpPr>
            <a:spLocks noGrp="1" noChangeArrowheads="1"/>
          </p:cNvSpPr>
          <p:nvPr>
            <p:ph type="dt" idx="1"/>
          </p:nvPr>
        </p:nvSpPr>
        <p:spPr bwMode="auto">
          <a:xfrm>
            <a:off x="5260975" y="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59" tIns="46480" rIns="92959" bIns="46480" numCol="1" anchor="t" anchorCtr="0" compatLnSpc="1">
            <a:prstTxWarp prst="textNoShape">
              <a:avLst/>
            </a:prstTxWarp>
          </a:bodyPr>
          <a:lstStyle>
            <a:lvl1pPr algn="r" defTabSz="930275">
              <a:defRPr sz="1300"/>
            </a:lvl1pPr>
          </a:lstStyle>
          <a:p>
            <a:pPr>
              <a:defRPr/>
            </a:pPr>
            <a:endParaRPr lang="en-US" dirty="0"/>
          </a:p>
        </p:txBody>
      </p:sp>
      <p:sp>
        <p:nvSpPr>
          <p:cNvPr id="46084" name="Rectangle 4"/>
          <p:cNvSpPr>
            <a:spLocks noGrp="1" noRot="1" noChangeAspect="1" noChangeArrowheads="1" noTextEdit="1"/>
          </p:cNvSpPr>
          <p:nvPr>
            <p:ph type="sldImg" idx="2"/>
          </p:nvPr>
        </p:nvSpPr>
        <p:spPr bwMode="auto">
          <a:xfrm>
            <a:off x="2895600" y="523875"/>
            <a:ext cx="3492500" cy="2619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5"/>
          <p:cNvSpPr>
            <a:spLocks noGrp="1" noChangeArrowheads="1"/>
          </p:cNvSpPr>
          <p:nvPr>
            <p:ph type="body" sz="quarter" idx="3"/>
          </p:nvPr>
        </p:nvSpPr>
        <p:spPr bwMode="auto">
          <a:xfrm>
            <a:off x="1236663" y="3317875"/>
            <a:ext cx="68103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59" tIns="46480" rIns="92959" bIns="464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5542" name="Rectangle 6"/>
          <p:cNvSpPr>
            <a:spLocks noGrp="1" noChangeArrowheads="1"/>
          </p:cNvSpPr>
          <p:nvPr>
            <p:ph type="ftr" sz="quarter" idx="4"/>
          </p:nvPr>
        </p:nvSpPr>
        <p:spPr bwMode="auto">
          <a:xfrm>
            <a:off x="0"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59" tIns="46480" rIns="92959" bIns="46480" numCol="1" anchor="b" anchorCtr="0" compatLnSpc="1">
            <a:prstTxWarp prst="textNoShape">
              <a:avLst/>
            </a:prstTxWarp>
          </a:bodyPr>
          <a:lstStyle>
            <a:lvl1pPr defTabSz="930275">
              <a:defRPr sz="1300"/>
            </a:lvl1pPr>
          </a:lstStyle>
          <a:p>
            <a:pPr>
              <a:defRPr/>
            </a:pPr>
            <a:endParaRPr lang="en-US" dirty="0"/>
          </a:p>
        </p:txBody>
      </p:sp>
      <p:sp>
        <p:nvSpPr>
          <p:cNvPr id="65543" name="Rectangle 7"/>
          <p:cNvSpPr>
            <a:spLocks noGrp="1" noChangeArrowheads="1"/>
          </p:cNvSpPr>
          <p:nvPr>
            <p:ph type="sldNum" sz="quarter" idx="5"/>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59" tIns="46480" rIns="92959" bIns="46480" numCol="1" anchor="b" anchorCtr="0" compatLnSpc="1">
            <a:prstTxWarp prst="textNoShape">
              <a:avLst/>
            </a:prstTxWarp>
          </a:bodyPr>
          <a:lstStyle>
            <a:lvl1pPr algn="r" defTabSz="930275">
              <a:defRPr sz="1300"/>
            </a:lvl1pPr>
          </a:lstStyle>
          <a:p>
            <a:pPr>
              <a:defRPr/>
            </a:pPr>
            <a:fld id="{B57A3BBD-60E6-4F54-84FB-F7159552EE6E}" type="slidenum">
              <a:rPr lang="en-US"/>
              <a:pPr>
                <a:defRPr/>
              </a:pPr>
              <a:t>‹#›</a:t>
            </a:fld>
            <a:endParaRPr lang="en-US" dirty="0"/>
          </a:p>
        </p:txBody>
      </p:sp>
    </p:spTree>
    <p:extLst>
      <p:ext uri="{BB962C8B-B14F-4D97-AF65-F5344CB8AC3E}">
        <p14:creationId xmlns:p14="http://schemas.microsoft.com/office/powerpoint/2010/main" val="37145019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fld id="{D596755C-31C9-467C-8D48-D527A028C49E}" type="slidenum">
              <a:rPr lang="en-US" altLang="en-US" sz="1300" smtClean="0"/>
              <a:pPr/>
              <a:t>1</a:t>
            </a:fld>
            <a:endParaRPr lang="en-US" altLang="en-US" sz="1300" dirty="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6020D47B-1382-4DE1-9E27-22A10DA84FBE}" type="slidenum">
              <a:rPr lang="en-US" altLang="en-US" sz="1300"/>
              <a:pPr algn="r"/>
              <a:t>10</a:t>
            </a:fld>
            <a:endParaRPr lang="en-US" altLang="en-US" sz="1300"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6020D47B-1382-4DE1-9E27-22A10DA84FBE}" type="slidenum">
              <a:rPr lang="en-US" altLang="en-US" sz="1300"/>
              <a:pPr algn="r"/>
              <a:t>11</a:t>
            </a:fld>
            <a:endParaRPr lang="en-US" altLang="en-US" sz="1300"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E4A27CA3-4B87-46F6-B77C-7146C707BFB5}" type="slidenum">
              <a:rPr lang="en-US" altLang="en-US" sz="1300"/>
              <a:pPr algn="r"/>
              <a:t>12</a:t>
            </a:fld>
            <a:endParaRPr lang="en-US" altLang="en-US" sz="1300"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3A69F67B-430F-4988-9BA1-ECA65784A54E}" type="slidenum">
              <a:rPr lang="en-US" altLang="en-US" sz="1300"/>
              <a:pPr algn="r"/>
              <a:t>13</a:t>
            </a:fld>
            <a:endParaRPr lang="en-US" altLang="en-US" sz="1300"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3A69F67B-430F-4988-9BA1-ECA65784A54E}" type="slidenum">
              <a:rPr lang="en-US" altLang="en-US" sz="1300"/>
              <a:pPr algn="r"/>
              <a:t>14</a:t>
            </a:fld>
            <a:endParaRPr lang="en-US" altLang="en-US" sz="1300"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8339224-8E62-4BA3-8E80-CF239626CB9C}" type="slidenum">
              <a:rPr lang="en-US" altLang="en-US" sz="1300"/>
              <a:pPr algn="r"/>
              <a:t>15</a:t>
            </a:fld>
            <a:endParaRPr lang="en-US" altLang="en-US" sz="1300"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EA228909-869E-4AF8-AFEC-D4E7BF089B30}" type="slidenum">
              <a:rPr lang="en-US" altLang="en-US" sz="1300"/>
              <a:pPr algn="r"/>
              <a:t>16</a:t>
            </a:fld>
            <a:endParaRPr lang="en-US" altLang="en-US" sz="1300"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763D61E1-023C-4E8B-9B94-77C07A7FA987}" type="slidenum">
              <a:rPr lang="en-US" altLang="en-US" sz="1300"/>
              <a:pPr algn="r"/>
              <a:t>17</a:t>
            </a:fld>
            <a:endParaRPr lang="en-US" altLang="en-US" sz="1300"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44280EE-369A-4814-A58C-4F38AEBBD068}" type="slidenum">
              <a:rPr lang="en-US" altLang="en-US" sz="1300"/>
              <a:pPr algn="r"/>
              <a:t>18</a:t>
            </a:fld>
            <a:endParaRPr lang="en-US" altLang="en-US" sz="1300"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A98CA010-EFFE-4F6E-A1C7-07FE7786CA5F}" type="slidenum">
              <a:rPr lang="en-US" altLang="en-US" sz="1300"/>
              <a:pPr algn="r"/>
              <a:t>19</a:t>
            </a:fld>
            <a:endParaRPr lang="en-US" altLang="en-US" sz="1300"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A3C369F-D2ED-437C-B9B3-4BB88FF10318}" type="slidenum">
              <a:rPr lang="en-US" altLang="en-US" sz="1300"/>
              <a:pPr algn="r"/>
              <a:t>2</a:t>
            </a:fld>
            <a:endParaRPr lang="en-US" altLang="en-US" sz="1300"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A98CA010-EFFE-4F6E-A1C7-07FE7786CA5F}" type="slidenum">
              <a:rPr lang="en-US" altLang="en-US" sz="1300"/>
              <a:pPr algn="r"/>
              <a:t>20</a:t>
            </a:fld>
            <a:endParaRPr lang="en-US" altLang="en-US" sz="1300"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827C3A6-16B6-44ED-9CCE-53F451DA4C9F}" type="slidenum">
              <a:rPr lang="en-US" altLang="en-US" sz="1300"/>
              <a:pPr algn="r"/>
              <a:t>21</a:t>
            </a:fld>
            <a:endParaRPr lang="en-US" altLang="en-US" sz="1300"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827C3A6-16B6-44ED-9CCE-53F451DA4C9F}" type="slidenum">
              <a:rPr lang="en-US" altLang="en-US" sz="1300"/>
              <a:pPr algn="r"/>
              <a:t>22</a:t>
            </a:fld>
            <a:endParaRPr lang="en-US" altLang="en-US" sz="1300"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827C3A6-16B6-44ED-9CCE-53F451DA4C9F}" type="slidenum">
              <a:rPr lang="en-US" altLang="en-US" sz="1300"/>
              <a:pPr algn="r"/>
              <a:t>23</a:t>
            </a:fld>
            <a:endParaRPr lang="en-US" altLang="en-US" sz="1300"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827C3A6-16B6-44ED-9CCE-53F451DA4C9F}" type="slidenum">
              <a:rPr lang="en-US" altLang="en-US" sz="1300"/>
              <a:pPr algn="r"/>
              <a:t>24</a:t>
            </a:fld>
            <a:endParaRPr lang="en-US" altLang="en-US" sz="1300"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8310C832-27D5-4BA0-8532-89A031BE0777}" type="slidenum">
              <a:rPr lang="en-US" altLang="en-US" sz="1300"/>
              <a:pPr algn="r"/>
              <a:t>25</a:t>
            </a:fld>
            <a:endParaRPr lang="en-US" altLang="en-US" sz="1300"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BA3CE284-54C4-4510-87FE-B4153959CA12}" type="slidenum">
              <a:rPr lang="en-US" altLang="en-US" sz="1300"/>
              <a:pPr algn="r"/>
              <a:t>26</a:t>
            </a:fld>
            <a:endParaRPr lang="en-US" altLang="en-US" sz="1300"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A3C369F-D2ED-437C-B9B3-4BB88FF10318}" type="slidenum">
              <a:rPr lang="en-US" altLang="en-US" sz="1300"/>
              <a:pPr algn="r"/>
              <a:t>3</a:t>
            </a:fld>
            <a:endParaRPr lang="en-US" altLang="en-US" sz="1300"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A3C369F-D2ED-437C-B9B3-4BB88FF10318}" type="slidenum">
              <a:rPr lang="en-US" altLang="en-US" sz="1300"/>
              <a:pPr algn="r"/>
              <a:t>4</a:t>
            </a:fld>
            <a:endParaRPr lang="en-US" altLang="en-US" sz="1300"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1A3C369F-D2ED-437C-B9B3-4BB88FF10318}" type="slidenum">
              <a:rPr lang="en-US" altLang="en-US" sz="1300"/>
              <a:pPr algn="r"/>
              <a:t>5</a:t>
            </a:fld>
            <a:endParaRPr lang="en-US" altLang="en-US" sz="1300"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3C4D74C7-1654-4B94-888F-325948FD8E82}" type="slidenum">
              <a:rPr lang="en-US" altLang="en-US" sz="1300"/>
              <a:pPr algn="r"/>
              <a:t>6</a:t>
            </a:fld>
            <a:endParaRPr lang="en-US" altLang="en-US" sz="1300"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A3A71BF1-71AD-4CF8-B9AC-F6B9EEF6F532}" type="slidenum">
              <a:rPr lang="en-US" altLang="en-US" sz="1300"/>
              <a:pPr algn="r"/>
              <a:t>7</a:t>
            </a:fld>
            <a:endParaRPr lang="en-US" altLang="en-US" sz="1300"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6020D47B-1382-4DE1-9E27-22A10DA84FBE}" type="slidenum">
              <a:rPr lang="en-US" altLang="en-US" sz="1300"/>
              <a:pPr algn="r"/>
              <a:t>8</a:t>
            </a:fld>
            <a:endParaRPr lang="en-US" altLang="en-US" sz="1300"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5260975" y="6635750"/>
            <a:ext cx="4022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defTabSz="930275">
              <a:defRPr sz="2400">
                <a:solidFill>
                  <a:schemeClr val="tx1"/>
                </a:solidFill>
                <a:latin typeface="Arial" charset="0"/>
              </a:defRPr>
            </a:lvl1pPr>
            <a:lvl2pPr marL="742950" indent="-285750" defTabSz="930275">
              <a:defRPr sz="2400">
                <a:solidFill>
                  <a:schemeClr val="tx1"/>
                </a:solidFill>
                <a:latin typeface="Arial" charset="0"/>
              </a:defRPr>
            </a:lvl2pPr>
            <a:lvl3pPr marL="1143000" indent="-228600" defTabSz="930275">
              <a:defRPr sz="2400">
                <a:solidFill>
                  <a:schemeClr val="tx1"/>
                </a:solidFill>
                <a:latin typeface="Arial" charset="0"/>
              </a:defRPr>
            </a:lvl3pPr>
            <a:lvl4pPr marL="1600200" indent="-228600" defTabSz="930275">
              <a:defRPr sz="2400">
                <a:solidFill>
                  <a:schemeClr val="tx1"/>
                </a:solidFill>
                <a:latin typeface="Arial" charset="0"/>
              </a:defRPr>
            </a:lvl4pPr>
            <a:lvl5pPr marL="2057400" indent="-228600" defTabSz="930275">
              <a:defRPr sz="2400">
                <a:solidFill>
                  <a:schemeClr val="tx1"/>
                </a:solidFill>
                <a:latin typeface="Arial" charset="0"/>
              </a:defRPr>
            </a:lvl5pPr>
            <a:lvl6pPr marL="2514600" indent="-228600" defTabSz="930275" eaLnBrk="0" fontAlgn="base" hangingPunct="0">
              <a:spcBef>
                <a:spcPct val="0"/>
              </a:spcBef>
              <a:spcAft>
                <a:spcPct val="0"/>
              </a:spcAft>
              <a:defRPr sz="2400">
                <a:solidFill>
                  <a:schemeClr val="tx1"/>
                </a:solidFill>
                <a:latin typeface="Arial" charset="0"/>
              </a:defRPr>
            </a:lvl6pPr>
            <a:lvl7pPr marL="2971800" indent="-228600" defTabSz="930275" eaLnBrk="0" fontAlgn="base" hangingPunct="0">
              <a:spcBef>
                <a:spcPct val="0"/>
              </a:spcBef>
              <a:spcAft>
                <a:spcPct val="0"/>
              </a:spcAft>
              <a:defRPr sz="2400">
                <a:solidFill>
                  <a:schemeClr val="tx1"/>
                </a:solidFill>
                <a:latin typeface="Arial" charset="0"/>
              </a:defRPr>
            </a:lvl7pPr>
            <a:lvl8pPr marL="3429000" indent="-228600" defTabSz="930275" eaLnBrk="0" fontAlgn="base" hangingPunct="0">
              <a:spcBef>
                <a:spcPct val="0"/>
              </a:spcBef>
              <a:spcAft>
                <a:spcPct val="0"/>
              </a:spcAft>
              <a:defRPr sz="2400">
                <a:solidFill>
                  <a:schemeClr val="tx1"/>
                </a:solidFill>
                <a:latin typeface="Arial" charset="0"/>
              </a:defRPr>
            </a:lvl8pPr>
            <a:lvl9pPr marL="3886200" indent="-228600" defTabSz="930275" eaLnBrk="0" fontAlgn="base" hangingPunct="0">
              <a:spcBef>
                <a:spcPct val="0"/>
              </a:spcBef>
              <a:spcAft>
                <a:spcPct val="0"/>
              </a:spcAft>
              <a:defRPr sz="2400">
                <a:solidFill>
                  <a:schemeClr val="tx1"/>
                </a:solidFill>
                <a:latin typeface="Arial" charset="0"/>
              </a:defRPr>
            </a:lvl9pPr>
          </a:lstStyle>
          <a:p>
            <a:pPr algn="r"/>
            <a:fld id="{4FAFD9E9-27BD-41F2-B809-3D6240DC7BB3}" type="slidenum">
              <a:rPr lang="en-US" altLang="en-US" sz="1300"/>
              <a:pPr algn="r"/>
              <a:t>9</a:t>
            </a:fld>
            <a:endParaRPr lang="en-US" altLang="en-US" sz="1300"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9999436"/>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2242117"/>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21717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362700" cy="6049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20328"/>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76200"/>
            <a:ext cx="8686800" cy="6049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6804854"/>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3645523"/>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7428316"/>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924468"/>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7891954"/>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72570714"/>
      </p:ext>
    </p:extLst>
  </p:cSld>
  <p:clrMapOvr>
    <a:masterClrMapping/>
  </p:clrMapOvr>
  <p:transition>
    <p:zo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3" name="Straight Connector 2"/>
          <p:cNvCxnSpPr/>
          <p:nvPr userDrawn="1"/>
        </p:nvCxnSpPr>
        <p:spPr bwMode="auto">
          <a:xfrm>
            <a:off x="618977" y="647112"/>
            <a:ext cx="8187397" cy="0"/>
          </a:xfrm>
          <a:prstGeom prst="line">
            <a:avLst/>
          </a:prstGeom>
          <a:noFill/>
          <a:ln w="28575" cap="flat" cmpd="sng" algn="ctr">
            <a:solidFill>
              <a:srgbClr val="C00000"/>
            </a:solidFill>
            <a:prstDash val="solid"/>
            <a:round/>
            <a:headEnd type="none" w="med" len="med"/>
            <a:tailEnd type="none" w="med" len="med"/>
          </a:ln>
          <a:effectLst/>
        </p:spPr>
      </p:cxnSp>
      <p:cxnSp>
        <p:nvCxnSpPr>
          <p:cNvPr id="5" name="Straight Connector 4"/>
          <p:cNvCxnSpPr/>
          <p:nvPr userDrawn="1"/>
        </p:nvCxnSpPr>
        <p:spPr bwMode="auto">
          <a:xfrm>
            <a:off x="618976" y="668213"/>
            <a:ext cx="8187397" cy="0"/>
          </a:xfrm>
          <a:prstGeom prst="line">
            <a:avLst/>
          </a:prstGeom>
          <a:noFill/>
          <a:ln w="9525" cap="flat" cmpd="sng" algn="ctr">
            <a:solidFill>
              <a:schemeClr val="tx1"/>
            </a:solidFill>
            <a:prstDash val="solid"/>
            <a:round/>
            <a:headEnd type="none" w="med" len="med"/>
            <a:tailEnd type="none" w="med" len="med"/>
          </a:ln>
          <a:effectLst/>
        </p:spPr>
      </p:cxnSp>
      <p:grpSp>
        <p:nvGrpSpPr>
          <p:cNvPr id="7" name="Group 6"/>
          <p:cNvGrpSpPr/>
          <p:nvPr userDrawn="1"/>
        </p:nvGrpSpPr>
        <p:grpSpPr>
          <a:xfrm>
            <a:off x="8124032" y="115082"/>
            <a:ext cx="891443" cy="468403"/>
            <a:chOff x="7688166" y="783297"/>
            <a:chExt cx="1341437" cy="704850"/>
          </a:xfrm>
        </p:grpSpPr>
        <p:pic>
          <p:nvPicPr>
            <p:cNvPr id="8" name="Picture 5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0478" y="783297"/>
              <a:ext cx="61912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8166" y="784885"/>
              <a:ext cx="7016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3866895"/>
      </p:ext>
    </p:extLst>
  </p:cSld>
  <p:clrMapOvr>
    <a:masterClrMapping/>
  </p:clrMapOvr>
  <p:transition>
    <p:zo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8740909"/>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9655816"/>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Line 33"/>
          <p:cNvSpPr>
            <a:spLocks noChangeShapeType="1"/>
          </p:cNvSpPr>
          <p:nvPr/>
        </p:nvSpPr>
        <p:spPr bwMode="auto">
          <a:xfrm>
            <a:off x="609600" y="681038"/>
            <a:ext cx="8181975" cy="0"/>
          </a:xfrm>
          <a:prstGeom prst="line">
            <a:avLst/>
          </a:prstGeom>
          <a:noFill/>
          <a:ln w="19050">
            <a:solidFill>
              <a:srgbClr val="CC3300"/>
            </a:solidFill>
            <a:round/>
            <a:headEnd/>
            <a:tailEnd/>
          </a:ln>
          <a:effectLst>
            <a:outerShdw dist="28398" dir="1593903"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dirty="0"/>
          </a:p>
        </p:txBody>
      </p:sp>
      <p:sp>
        <p:nvSpPr>
          <p:cNvPr id="1027" name="Rectangle 2"/>
          <p:cNvSpPr>
            <a:spLocks noGrp="1" noChangeArrowheads="1"/>
          </p:cNvSpPr>
          <p:nvPr>
            <p:ph type="title"/>
          </p:nvPr>
        </p:nvSpPr>
        <p:spPr bwMode="auto">
          <a:xfrm>
            <a:off x="0" y="76200"/>
            <a:ext cx="84582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76" name="Text Box 52"/>
          <p:cNvSpPr txBox="1">
            <a:spLocks noChangeArrowheads="1"/>
          </p:cNvSpPr>
          <p:nvPr/>
        </p:nvSpPr>
        <p:spPr bwMode="auto">
          <a:xfrm>
            <a:off x="2590800" y="6629400"/>
            <a:ext cx="4038600" cy="228600"/>
          </a:xfrm>
          <a:prstGeom prst="rect">
            <a:avLst/>
          </a:prstGeom>
          <a:noFill/>
          <a:ln w="9525" algn="ctr">
            <a:noFill/>
            <a:miter lim="800000"/>
            <a:headEnd/>
            <a:tailEnd/>
          </a:ln>
          <a:effectLst>
            <a:outerShdw dist="12700" algn="ctr" rotWithShape="0">
              <a:schemeClr val="tx1"/>
            </a:outerShdw>
          </a:effec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defRPr/>
            </a:pPr>
            <a:r>
              <a:rPr lang="en-US" sz="900" b="1" i="1" dirty="0" smtClean="0">
                <a:solidFill>
                  <a:srgbClr val="7D7165"/>
                </a:solidFill>
                <a:latin typeface="Trebuchet MS" pitchFamily="34" charset="0"/>
              </a:rPr>
              <a:t>2014, CSDMS Annual Meeting</a:t>
            </a:r>
          </a:p>
        </p:txBody>
      </p:sp>
      <p:sp>
        <p:nvSpPr>
          <p:cNvPr id="1030" name="Date Placeholder 3"/>
          <p:cNvSpPr txBox="1">
            <a:spLocks noGrp="1"/>
          </p:cNvSpPr>
          <p:nvPr/>
        </p:nvSpPr>
        <p:spPr bwMode="auto">
          <a:xfrm>
            <a:off x="7239000" y="66294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defRPr/>
            </a:pPr>
            <a:fld id="{8FBED8E6-6A65-4AFB-B1A4-AA1FC9545806}" type="datetime1">
              <a:rPr lang="en-US" sz="800" b="1" smtClean="0"/>
              <a:pPr>
                <a:defRPr/>
              </a:pPr>
              <a:t>5/19/2014</a:t>
            </a:fld>
            <a:endParaRPr lang="en-US" sz="800" b="1" dirty="0" smtClean="0"/>
          </a:p>
        </p:txBody>
      </p:sp>
      <p:sp>
        <p:nvSpPr>
          <p:cNvPr id="1031" name="Slide Number Placeholder 4"/>
          <p:cNvSpPr txBox="1">
            <a:spLocks noGrp="1"/>
          </p:cNvSpPr>
          <p:nvPr/>
        </p:nvSpPr>
        <p:spPr bwMode="auto">
          <a:xfrm>
            <a:off x="7162800" y="66294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r">
              <a:defRPr/>
            </a:pPr>
            <a:fld id="{5A86C075-D10F-4262-BEC2-44793E3DA20E}" type="slidenum">
              <a:rPr lang="en-US" sz="800" b="1" smtClean="0"/>
              <a:pPr algn="r">
                <a:defRPr/>
              </a:pPr>
              <a:t>‹#›</a:t>
            </a:fld>
            <a:endParaRPr lang="en-US" sz="800" b="1" dirty="0" smtClean="0"/>
          </a:p>
        </p:txBody>
      </p:sp>
      <p:grpSp>
        <p:nvGrpSpPr>
          <p:cNvPr id="2" name="Group 12"/>
          <p:cNvGrpSpPr>
            <a:grpSpLocks/>
          </p:cNvGrpSpPr>
          <p:nvPr userDrawn="1"/>
        </p:nvGrpSpPr>
        <p:grpSpPr bwMode="auto">
          <a:xfrm>
            <a:off x="7686675" y="47625"/>
            <a:ext cx="1417638" cy="515938"/>
            <a:chOff x="4886" y="39"/>
            <a:chExt cx="839" cy="333"/>
          </a:xfrm>
        </p:grpSpPr>
        <p:pic>
          <p:nvPicPr>
            <p:cNvPr id="1032" name="Picture 5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04" y="41"/>
              <a:ext cx="267"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C:\Users\dpyles\dpyles\temp\header_logo_1.png"/>
            <p:cNvPicPr>
              <a:picLocks noChangeAspect="1" noChangeArrowheads="1"/>
            </p:cNvPicPr>
            <p:nvPr/>
          </p:nvPicPr>
          <p:blipFill>
            <a:blip r:embed="rId16">
              <a:extLst>
                <a:ext uri="{28A0092B-C50C-407E-A947-70E740481C1C}">
                  <a14:useLocalDpi xmlns:a14="http://schemas.microsoft.com/office/drawing/2010/main" val="0"/>
                </a:ext>
              </a:extLst>
            </a:blip>
            <a:srcRect r="76085"/>
            <a:stretch>
              <a:fillRect/>
            </a:stretch>
          </p:blipFill>
          <p:spPr bwMode="auto">
            <a:xfrm>
              <a:off x="5488" y="39"/>
              <a:ext cx="237"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86" y="41"/>
              <a:ext cx="303"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p:timing>
    <p:tnLst>
      <p:par>
        <p:cTn id="1" dur="indefinite" restart="never" nodeType="tmRoot"/>
      </p:par>
    </p:tnLst>
  </p:timing>
  <p:hf hdr="0" ftr="0"/>
  <p:txStyles>
    <p:title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p:titleStyle>
    <p:bodyStyle>
      <a:lvl1pPr marL="231775" indent="-231775" algn="l" rtl="0" eaLnBrk="0" fontAlgn="base" hangingPunct="0">
        <a:spcBef>
          <a:spcPct val="20000"/>
        </a:spcBef>
        <a:spcAft>
          <a:spcPct val="0"/>
        </a:spcAft>
        <a:buChar char="•"/>
        <a:defRPr sz="2400" b="1">
          <a:solidFill>
            <a:schemeClr val="bg1"/>
          </a:solidFill>
          <a:latin typeface="+mn-lt"/>
          <a:ea typeface="+mn-ea"/>
          <a:cs typeface="+mn-cs"/>
        </a:defRPr>
      </a:lvl1pPr>
      <a:lvl2pPr marL="517525" indent="-171450" algn="l" rtl="0" eaLnBrk="0" fontAlgn="base" hangingPunct="0">
        <a:spcBef>
          <a:spcPct val="20000"/>
        </a:spcBef>
        <a:spcAft>
          <a:spcPct val="0"/>
        </a:spcAft>
        <a:buChar char="•"/>
        <a:defRPr sz="2000" b="1">
          <a:solidFill>
            <a:schemeClr val="bg1"/>
          </a:solidFill>
          <a:latin typeface="+mn-lt"/>
        </a:defRPr>
      </a:lvl2pPr>
      <a:lvl3pPr marL="915988" indent="-228600" algn="l" rtl="0" eaLnBrk="0" fontAlgn="base" hangingPunct="0">
        <a:spcBef>
          <a:spcPct val="20000"/>
        </a:spcBef>
        <a:spcAft>
          <a:spcPct val="0"/>
        </a:spcAft>
        <a:buChar char="–"/>
        <a:defRPr sz="2400" i="1">
          <a:solidFill>
            <a:schemeClr val="bg1"/>
          </a:solidFill>
          <a:latin typeface="+mn-lt"/>
        </a:defRPr>
      </a:lvl3pPr>
      <a:lvl4pPr marL="1379538" indent="-228600" algn="l" rtl="0" eaLnBrk="0" fontAlgn="base" hangingPunct="0">
        <a:spcBef>
          <a:spcPct val="20000"/>
        </a:spcBef>
        <a:spcAft>
          <a:spcPct val="0"/>
        </a:spcAft>
        <a:buChar char="&gt;"/>
        <a:defRPr sz="1600" i="1">
          <a:solidFill>
            <a:schemeClr val="bg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2.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0.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6.emf"/><Relationship Id="rId11" Type="http://schemas.openxmlformats.org/officeDocument/2006/relationships/image" Target="../media/image33.wmf"/><Relationship Id="rId5" Type="http://schemas.openxmlformats.org/officeDocument/2006/relationships/image" Target="../media/image23.wmf"/><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openxmlformats.org/officeDocument/2006/relationships/image" Target="../media/image32.wmf"/></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37.tiff"/><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8.emf"/><Relationship Id="rId5" Type="http://schemas.openxmlformats.org/officeDocument/2006/relationships/oleObject" Target="../embeddings/oleObject7.bin"/><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7.xml"/><Relationship Id="rId7"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9.emf"/><Relationship Id="rId5" Type="http://schemas.openxmlformats.org/officeDocument/2006/relationships/oleObject" Target="../embeddings/oleObject8.bin"/><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37.tiff"/><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24.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1"/>
          <p:cNvSpPr>
            <a:spLocks noChangeArrowheads="1"/>
          </p:cNvSpPr>
          <p:nvPr/>
        </p:nvSpPr>
        <p:spPr bwMode="auto">
          <a:xfrm>
            <a:off x="140492" y="3365501"/>
            <a:ext cx="8870157" cy="3225799"/>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14340" name="Rectangle 28"/>
          <p:cNvSpPr>
            <a:spLocks noChangeArrowheads="1"/>
          </p:cNvSpPr>
          <p:nvPr/>
        </p:nvSpPr>
        <p:spPr bwMode="auto">
          <a:xfrm>
            <a:off x="0" y="39687"/>
            <a:ext cx="9128125" cy="1062089"/>
          </a:xfrm>
          <a:prstGeom prst="rect">
            <a:avLst/>
          </a:prstGeom>
          <a:solidFill>
            <a:schemeClr val="tx1"/>
          </a:solidFill>
          <a:ln w="9525">
            <a:solidFill>
              <a:schemeClr val="hlink"/>
            </a:solidFill>
            <a:miter lim="800000"/>
            <a:headEnd/>
            <a:tailEnd/>
          </a:ln>
          <a:effectLst>
            <a:outerShdw dist="35921" dir="2700000" algn="ctr" rotWithShape="0">
              <a:schemeClr val="tx1"/>
            </a:outerShdw>
          </a:effectLst>
        </p:spPr>
        <p:txBody>
          <a:bodyPr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2000" b="1" dirty="0" smtClean="0">
                <a:solidFill>
                  <a:srgbClr val="FFFF99"/>
                </a:solidFill>
                <a:latin typeface="Verdana" pitchFamily="34" charset="0"/>
              </a:rPr>
              <a:t>Testing the Efficacy and Uncertainty of Outcrop- and Model-Based Studies through Collaboration:</a:t>
            </a:r>
          </a:p>
          <a:p>
            <a:pPr algn="ctr"/>
            <a:r>
              <a:rPr lang="en-US" altLang="en-US" sz="2000" b="1" i="1" dirty="0" smtClean="0">
                <a:solidFill>
                  <a:srgbClr val="FFFF99"/>
                </a:solidFill>
                <a:latin typeface="Verdana" pitchFamily="34" charset="0"/>
              </a:rPr>
              <a:t>A Field Geologist’s Perspective</a:t>
            </a:r>
            <a:endParaRPr lang="en-US" altLang="en-US" sz="2000" b="1" i="1" dirty="0">
              <a:solidFill>
                <a:schemeClr val="hlink"/>
              </a:solidFill>
              <a:latin typeface="Verdana" pitchFamily="34" charset="0"/>
            </a:endParaRPr>
          </a:p>
        </p:txBody>
      </p:sp>
      <p:sp>
        <p:nvSpPr>
          <p:cNvPr id="14341" name="Text Box 64"/>
          <p:cNvSpPr txBox="1">
            <a:spLocks noChangeArrowheads="1"/>
          </p:cNvSpPr>
          <p:nvPr/>
        </p:nvSpPr>
        <p:spPr bwMode="auto">
          <a:xfrm>
            <a:off x="0" y="1124746"/>
            <a:ext cx="9048750" cy="2003625"/>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Arial" charset="0"/>
              </a:defRPr>
            </a:lvl1pPr>
            <a:lvl2pPr marL="630238" indent="-173038">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nSpc>
                <a:spcPct val="90000"/>
              </a:lnSpc>
            </a:pPr>
            <a:r>
              <a:rPr lang="en-US" altLang="en-US" sz="2000" b="1" dirty="0">
                <a:solidFill>
                  <a:schemeClr val="bg1"/>
                </a:solidFill>
              </a:rPr>
              <a:t>David </a:t>
            </a:r>
            <a:r>
              <a:rPr lang="en-US" altLang="en-US" sz="2000" b="1" dirty="0" smtClean="0">
                <a:solidFill>
                  <a:schemeClr val="bg1"/>
                </a:solidFill>
              </a:rPr>
              <a:t>Pyles</a:t>
            </a:r>
            <a:endParaRPr lang="en-US" altLang="en-US" sz="2000" b="1" baseline="30000" dirty="0">
              <a:solidFill>
                <a:schemeClr val="bg1"/>
              </a:solidFill>
            </a:endParaRPr>
          </a:p>
          <a:p>
            <a:pPr>
              <a:lnSpc>
                <a:spcPct val="90000"/>
              </a:lnSpc>
            </a:pPr>
            <a:r>
              <a:rPr lang="en-US" altLang="en-US" sz="1600" dirty="0" smtClean="0">
                <a:solidFill>
                  <a:schemeClr val="bg1"/>
                </a:solidFill>
              </a:rPr>
              <a:t>Chevron </a:t>
            </a:r>
            <a:r>
              <a:rPr lang="en-US" altLang="en-US" sz="1600" dirty="0">
                <a:solidFill>
                  <a:schemeClr val="bg1"/>
                </a:solidFill>
              </a:rPr>
              <a:t>Center of Research </a:t>
            </a:r>
            <a:r>
              <a:rPr lang="en-US" altLang="en-US" sz="1600" dirty="0" smtClean="0">
                <a:solidFill>
                  <a:schemeClr val="bg1"/>
                </a:solidFill>
              </a:rPr>
              <a:t>Excellence</a:t>
            </a:r>
          </a:p>
          <a:p>
            <a:pPr>
              <a:lnSpc>
                <a:spcPct val="90000"/>
              </a:lnSpc>
            </a:pPr>
            <a:r>
              <a:rPr lang="en-US" altLang="en-US" sz="1600" dirty="0" smtClean="0">
                <a:solidFill>
                  <a:schemeClr val="bg1"/>
                </a:solidFill>
              </a:rPr>
              <a:t>Department </a:t>
            </a:r>
            <a:r>
              <a:rPr lang="en-US" altLang="en-US" sz="1600" dirty="0">
                <a:solidFill>
                  <a:schemeClr val="bg1"/>
                </a:solidFill>
              </a:rPr>
              <a:t>of Geology and Geological </a:t>
            </a:r>
            <a:r>
              <a:rPr lang="en-US" altLang="en-US" sz="1600" dirty="0" smtClean="0">
                <a:solidFill>
                  <a:schemeClr val="bg1"/>
                </a:solidFill>
              </a:rPr>
              <a:t>Engineering</a:t>
            </a:r>
          </a:p>
          <a:p>
            <a:pPr>
              <a:lnSpc>
                <a:spcPct val="90000"/>
              </a:lnSpc>
            </a:pPr>
            <a:r>
              <a:rPr lang="en-US" altLang="en-US" sz="1600" dirty="0" smtClean="0">
                <a:solidFill>
                  <a:schemeClr val="bg1"/>
                </a:solidFill>
              </a:rPr>
              <a:t>Colorado </a:t>
            </a:r>
            <a:r>
              <a:rPr lang="en-US" altLang="en-US" sz="1600" dirty="0">
                <a:solidFill>
                  <a:schemeClr val="bg1"/>
                </a:solidFill>
              </a:rPr>
              <a:t>School of </a:t>
            </a:r>
            <a:r>
              <a:rPr lang="en-US" altLang="en-US" sz="1600" dirty="0" smtClean="0">
                <a:solidFill>
                  <a:schemeClr val="bg1"/>
                </a:solidFill>
              </a:rPr>
              <a:t>Mines</a:t>
            </a:r>
          </a:p>
          <a:p>
            <a:pPr>
              <a:lnSpc>
                <a:spcPct val="90000"/>
              </a:lnSpc>
            </a:pPr>
            <a:endParaRPr lang="en-US" altLang="en-US" sz="1600" b="1" dirty="0">
              <a:solidFill>
                <a:schemeClr val="bg1"/>
              </a:solidFill>
            </a:endParaRPr>
          </a:p>
          <a:p>
            <a:pPr>
              <a:lnSpc>
                <a:spcPct val="90000"/>
              </a:lnSpc>
            </a:pPr>
            <a:r>
              <a:rPr lang="en-US" altLang="en-US" sz="1800" b="1" dirty="0" smtClean="0">
                <a:solidFill>
                  <a:schemeClr val="bg1"/>
                </a:solidFill>
              </a:rPr>
              <a:t>Coauthors/Collaborators:  </a:t>
            </a:r>
            <a:r>
              <a:rPr lang="en-US" altLang="en-US" sz="1800" b="1" dirty="0" smtClean="0">
                <a:solidFill>
                  <a:schemeClr val="bg1"/>
                </a:solidFill>
              </a:rPr>
              <a:t>Kyle </a:t>
            </a:r>
            <a:r>
              <a:rPr lang="en-US" altLang="en-US" sz="1800" b="1" dirty="0" smtClean="0">
                <a:solidFill>
                  <a:schemeClr val="bg1"/>
                </a:solidFill>
              </a:rPr>
              <a:t>Straub (Tulane), </a:t>
            </a:r>
            <a:r>
              <a:rPr lang="en-US" altLang="en-US" sz="1800" b="1" dirty="0" smtClean="0">
                <a:solidFill>
                  <a:schemeClr val="bg1"/>
                </a:solidFill>
              </a:rPr>
              <a:t>Doug </a:t>
            </a:r>
            <a:r>
              <a:rPr lang="en-US" altLang="en-US" sz="1800" b="1" dirty="0" smtClean="0">
                <a:solidFill>
                  <a:schemeClr val="bg1"/>
                </a:solidFill>
              </a:rPr>
              <a:t>Edmonds (</a:t>
            </a:r>
            <a:r>
              <a:rPr lang="en-US" altLang="en-US" sz="1800" b="1" dirty="0" smtClean="0">
                <a:solidFill>
                  <a:schemeClr val="bg1"/>
                </a:solidFill>
              </a:rPr>
              <a:t>Indiana U.)</a:t>
            </a:r>
            <a:endParaRPr lang="en-US" altLang="en-US" sz="1800" b="1" dirty="0" smtClean="0">
              <a:solidFill>
                <a:schemeClr val="bg1"/>
              </a:solidFill>
            </a:endParaRPr>
          </a:p>
          <a:p>
            <a:pPr>
              <a:lnSpc>
                <a:spcPct val="90000"/>
              </a:lnSpc>
            </a:pPr>
            <a:endParaRPr lang="en-US" altLang="en-US" sz="1800" b="1" dirty="0" smtClean="0">
              <a:solidFill>
                <a:schemeClr val="bg1"/>
              </a:solidFill>
            </a:endParaRPr>
          </a:p>
          <a:p>
            <a:pPr>
              <a:lnSpc>
                <a:spcPct val="90000"/>
              </a:lnSpc>
            </a:pPr>
            <a:r>
              <a:rPr lang="en-US" altLang="en-US" sz="1800" b="1" dirty="0" smtClean="0">
                <a:solidFill>
                  <a:schemeClr val="bg1"/>
                </a:solidFill>
              </a:rPr>
              <a:t>Inspiration: James Syvitski, Irina Overeem, Michael Pyrcz</a:t>
            </a:r>
          </a:p>
        </p:txBody>
      </p:sp>
      <p:pic>
        <p:nvPicPr>
          <p:cNvPr id="6" name="Picture 14"/>
          <p:cNvPicPr>
            <a:picLocks noChangeAspect="1" noChangeArrowheads="1"/>
          </p:cNvPicPr>
          <p:nvPr/>
        </p:nvPicPr>
        <p:blipFill>
          <a:blip r:embed="rId3">
            <a:extLst>
              <a:ext uri="{28A0092B-C50C-407E-A947-70E740481C1C}">
                <a14:useLocalDpi xmlns:a14="http://schemas.microsoft.com/office/drawing/2010/main" val="0"/>
              </a:ext>
            </a:extLst>
          </a:blip>
          <a:srcRect l="51495" t="49127" r="6425" b="4880"/>
          <a:stretch>
            <a:fillRect/>
          </a:stretch>
        </p:blipFill>
        <p:spPr bwMode="auto">
          <a:xfrm>
            <a:off x="246063" y="3463131"/>
            <a:ext cx="2980119" cy="29257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2"/>
          <p:cNvSpPr txBox="1">
            <a:spLocks noChangeArrowheads="1"/>
          </p:cNvSpPr>
          <p:nvPr/>
        </p:nvSpPr>
        <p:spPr bwMode="auto">
          <a:xfrm rot="-4814136">
            <a:off x="6195329" y="5310982"/>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25 m</a:t>
            </a:r>
          </a:p>
        </p:txBody>
      </p:sp>
      <p:sp>
        <p:nvSpPr>
          <p:cNvPr id="8" name="Text Box 52"/>
          <p:cNvSpPr txBox="1">
            <a:spLocks noChangeArrowheads="1"/>
          </p:cNvSpPr>
          <p:nvPr/>
        </p:nvSpPr>
        <p:spPr bwMode="auto">
          <a:xfrm rot="-4814136">
            <a:off x="6195329" y="5310982"/>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25 m</a:t>
            </a:r>
          </a:p>
        </p:txBody>
      </p:sp>
      <p:pic>
        <p:nvPicPr>
          <p:cNvPr id="9" name="Picture 14" descr="103-0307_IMG"/>
          <p:cNvPicPr>
            <a:picLocks noChangeAspect="1" noChangeArrowheads="1"/>
          </p:cNvPicPr>
          <p:nvPr/>
        </p:nvPicPr>
        <p:blipFill>
          <a:blip r:embed="rId4">
            <a:extLst>
              <a:ext uri="{28A0092B-C50C-407E-A947-70E740481C1C}">
                <a14:useLocalDpi xmlns:a14="http://schemas.microsoft.com/office/drawing/2010/main" val="0"/>
              </a:ext>
            </a:extLst>
          </a:blip>
          <a:srcRect l="3156" t="14180" b="16560"/>
          <a:stretch>
            <a:fillRect/>
          </a:stretch>
        </p:blipFill>
        <p:spPr bwMode="auto">
          <a:xfrm>
            <a:off x="3364706" y="3516313"/>
            <a:ext cx="5546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62"/>
          <p:cNvSpPr>
            <a:spLocks noChangeShapeType="1"/>
          </p:cNvSpPr>
          <p:nvPr/>
        </p:nvSpPr>
        <p:spPr bwMode="auto">
          <a:xfrm flipH="1">
            <a:off x="6535848" y="3952875"/>
            <a:ext cx="561975" cy="2638425"/>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1" name="Text Box 67"/>
          <p:cNvSpPr txBox="1">
            <a:spLocks noChangeArrowheads="1"/>
          </p:cNvSpPr>
          <p:nvPr/>
        </p:nvSpPr>
        <p:spPr bwMode="auto">
          <a:xfrm rot="-4814136">
            <a:off x="6347729" y="5463382"/>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25 m</a:t>
            </a:r>
          </a:p>
        </p:txBody>
      </p:sp>
      <p:grpSp>
        <p:nvGrpSpPr>
          <p:cNvPr id="2" name="Group 1"/>
          <p:cNvGrpSpPr/>
          <p:nvPr/>
        </p:nvGrpSpPr>
        <p:grpSpPr>
          <a:xfrm>
            <a:off x="7349796" y="1263650"/>
            <a:ext cx="1561635" cy="802893"/>
            <a:chOff x="7087065" y="1263649"/>
            <a:chExt cx="1824366" cy="937972"/>
          </a:xfrm>
        </p:grpSpPr>
        <p:pic>
          <p:nvPicPr>
            <p:cNvPr id="12"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9998" y="1263649"/>
              <a:ext cx="851433"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Documents and Settings\alflemin\Desktop\Graphic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7065" y="1263650"/>
              <a:ext cx="851943"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4"/>
          <p:cNvSpPr>
            <a:spLocks noChangeArrowheads="1"/>
          </p:cNvSpPr>
          <p:nvPr/>
        </p:nvSpPr>
        <p:spPr bwMode="auto">
          <a:xfrm>
            <a:off x="30163" y="1873249"/>
            <a:ext cx="9097962" cy="4903789"/>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nvGrpSpPr>
          <p:cNvPr id="38" name="Group 36"/>
          <p:cNvGrpSpPr>
            <a:grpSpLocks/>
          </p:cNvGrpSpPr>
          <p:nvPr/>
        </p:nvGrpSpPr>
        <p:grpSpPr bwMode="auto">
          <a:xfrm>
            <a:off x="1681163" y="1939925"/>
            <a:ext cx="5632450" cy="4373563"/>
            <a:chOff x="1059" y="1414"/>
            <a:chExt cx="3548" cy="2755"/>
          </a:xfrm>
        </p:grpSpPr>
        <p:sp>
          <p:nvSpPr>
            <p:cNvPr id="39" name="Rectangle 45"/>
            <p:cNvSpPr>
              <a:spLocks noChangeArrowheads="1"/>
            </p:cNvSpPr>
            <p:nvPr/>
          </p:nvSpPr>
          <p:spPr bwMode="auto">
            <a:xfrm>
              <a:off x="1059" y="1414"/>
              <a:ext cx="3548" cy="102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aphicFrame>
          <p:nvGraphicFramePr>
            <p:cNvPr id="40" name="Object 37"/>
            <p:cNvGraphicFramePr>
              <a:graphicFrameLocks noChangeAspect="1"/>
            </p:cNvGraphicFramePr>
            <p:nvPr/>
          </p:nvGraphicFramePr>
          <p:xfrm>
            <a:off x="1959" y="1555"/>
            <a:ext cx="2269" cy="685"/>
          </p:xfrm>
          <a:graphic>
            <a:graphicData uri="http://schemas.openxmlformats.org/presentationml/2006/ole">
              <mc:AlternateContent xmlns:mc="http://schemas.openxmlformats.org/markup-compatibility/2006">
                <mc:Choice xmlns:v="urn:schemas-microsoft-com:vml" Requires="v">
                  <p:oleObj spid="_x0000_s43064" name="Equation" r:id="rId4" imgW="1943100" imgH="584200" progId="Equation.3">
                    <p:embed/>
                  </p:oleObj>
                </mc:Choice>
                <mc:Fallback>
                  <p:oleObj name="Equation" r:id="rId4" imgW="1943100" imgH="584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9" y="1555"/>
                          <a:ext cx="2269" cy="6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3" y="2463"/>
              <a:ext cx="3215" cy="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 name="Text Box 3"/>
          <p:cNvSpPr txBox="1">
            <a:spLocks noChangeArrowheads="1"/>
          </p:cNvSpPr>
          <p:nvPr/>
        </p:nvSpPr>
        <p:spPr bwMode="auto">
          <a:xfrm>
            <a:off x="0" y="688975"/>
            <a:ext cx="9144000" cy="1089529"/>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742950" indent="-28575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80000"/>
              </a:lnSpc>
              <a:spcBef>
                <a:spcPct val="40000"/>
              </a:spcBef>
              <a:buFontTx/>
              <a:buChar char="•"/>
            </a:pPr>
            <a:r>
              <a:rPr lang="en-US" altLang="en-US" sz="1800" dirty="0" smtClean="0">
                <a:solidFill>
                  <a:schemeClr val="bg1"/>
                </a:solidFill>
              </a:rPr>
              <a:t>The </a:t>
            </a:r>
            <a:r>
              <a:rPr lang="en-US" altLang="en-US" sz="1800" dirty="0">
                <a:solidFill>
                  <a:schemeClr val="bg1"/>
                </a:solidFill>
              </a:rPr>
              <a:t>metric requires knowledge of subsidence and sedimentation rates (assumes sedimentation </a:t>
            </a:r>
            <a:r>
              <a:rPr lang="en-US" altLang="en-US" sz="1800" dirty="0">
                <a:solidFill>
                  <a:schemeClr val="bg1"/>
                </a:solidFill>
                <a:cs typeface="Arial" charset="0"/>
              </a:rPr>
              <a:t>→</a:t>
            </a:r>
            <a:r>
              <a:rPr lang="en-US" altLang="en-US" sz="1800" dirty="0">
                <a:solidFill>
                  <a:schemeClr val="bg1"/>
                </a:solidFill>
              </a:rPr>
              <a:t> subsidence over long time scales</a:t>
            </a:r>
            <a:r>
              <a:rPr lang="en-US" altLang="en-US" sz="1800" dirty="0" smtClean="0">
                <a:solidFill>
                  <a:schemeClr val="bg1"/>
                </a:solidFill>
              </a:rPr>
              <a:t>).</a:t>
            </a:r>
          </a:p>
          <a:p>
            <a:pPr>
              <a:lnSpc>
                <a:spcPct val="80000"/>
              </a:lnSpc>
              <a:spcBef>
                <a:spcPct val="40000"/>
              </a:spcBef>
              <a:buFontTx/>
              <a:buChar char="•"/>
            </a:pPr>
            <a:r>
              <a:rPr lang="en-US" altLang="en-US" sz="1800" dirty="0">
                <a:solidFill>
                  <a:schemeClr val="bg1"/>
                </a:solidFill>
              </a:rPr>
              <a:t>W</a:t>
            </a:r>
            <a:r>
              <a:rPr lang="en-US" altLang="en-US" sz="1800" dirty="0" smtClean="0">
                <a:solidFill>
                  <a:schemeClr val="bg1"/>
                </a:solidFill>
              </a:rPr>
              <a:t>e modify the method so it is applicable to field-based data sets (Straub and Pyles, 2012, </a:t>
            </a:r>
            <a:r>
              <a:rPr lang="en-US" altLang="en-US" sz="1800" i="1" dirty="0" smtClean="0">
                <a:solidFill>
                  <a:schemeClr val="bg1"/>
                </a:solidFill>
              </a:rPr>
              <a:t>JSR</a:t>
            </a:r>
            <a:r>
              <a:rPr lang="en-US" altLang="en-US" sz="1800" dirty="0" smtClean="0">
                <a:solidFill>
                  <a:schemeClr val="bg1"/>
                </a:solidFill>
              </a:rPr>
              <a:t>). </a:t>
            </a:r>
            <a:endParaRPr lang="en-US" altLang="en-US" sz="1800" dirty="0">
              <a:solidFill>
                <a:schemeClr val="bg1"/>
              </a:solidFill>
            </a:endParaRPr>
          </a:p>
        </p:txBody>
      </p:sp>
      <p:sp>
        <p:nvSpPr>
          <p:cNvPr id="45" name="Text Box 41"/>
          <p:cNvSpPr txBox="1">
            <a:spLocks noChangeArrowheads="1"/>
          </p:cNvSpPr>
          <p:nvPr/>
        </p:nvSpPr>
        <p:spPr bwMode="auto">
          <a:xfrm>
            <a:off x="2065338" y="1873250"/>
            <a:ext cx="2427287"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Local sedimentation rate</a:t>
            </a:r>
          </a:p>
        </p:txBody>
      </p:sp>
      <p:sp>
        <p:nvSpPr>
          <p:cNvPr id="46" name="Text Box 43"/>
          <p:cNvSpPr txBox="1">
            <a:spLocks noChangeArrowheads="1"/>
          </p:cNvSpPr>
          <p:nvPr/>
        </p:nvSpPr>
        <p:spPr bwMode="auto">
          <a:xfrm>
            <a:off x="4621213" y="3246438"/>
            <a:ext cx="2773362"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Total length of cross section</a:t>
            </a:r>
          </a:p>
        </p:txBody>
      </p:sp>
      <p:sp>
        <p:nvSpPr>
          <p:cNvPr id="47" name="Text Box 44"/>
          <p:cNvSpPr txBox="1">
            <a:spLocks noChangeArrowheads="1"/>
          </p:cNvSpPr>
          <p:nvPr/>
        </p:nvSpPr>
        <p:spPr bwMode="auto">
          <a:xfrm>
            <a:off x="1716088" y="3243263"/>
            <a:ext cx="2628900"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Long-term subsidence rate</a:t>
            </a:r>
          </a:p>
        </p:txBody>
      </p:sp>
      <p:sp>
        <p:nvSpPr>
          <p:cNvPr id="48" name="Line 46"/>
          <p:cNvSpPr>
            <a:spLocks noChangeShapeType="1"/>
          </p:cNvSpPr>
          <p:nvPr/>
        </p:nvSpPr>
        <p:spPr bwMode="auto">
          <a:xfrm>
            <a:off x="4662488" y="2136775"/>
            <a:ext cx="211137" cy="2254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49" name="Line 47"/>
          <p:cNvSpPr>
            <a:spLocks noChangeShapeType="1"/>
          </p:cNvSpPr>
          <p:nvPr/>
        </p:nvSpPr>
        <p:spPr bwMode="auto">
          <a:xfrm flipV="1">
            <a:off x="4294188" y="3078163"/>
            <a:ext cx="508000" cy="2238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50" name="Line 48"/>
          <p:cNvSpPr>
            <a:spLocks noChangeShapeType="1"/>
          </p:cNvSpPr>
          <p:nvPr/>
        </p:nvSpPr>
        <p:spPr bwMode="auto">
          <a:xfrm flipH="1" flipV="1">
            <a:off x="6094413" y="2879725"/>
            <a:ext cx="111125" cy="4222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nvGrpSpPr>
          <p:cNvPr id="2" name="Group 1"/>
          <p:cNvGrpSpPr/>
          <p:nvPr/>
        </p:nvGrpSpPr>
        <p:grpSpPr>
          <a:xfrm>
            <a:off x="1040974" y="2249487"/>
            <a:ext cx="7076339" cy="3752850"/>
            <a:chOff x="1946275" y="3835400"/>
            <a:chExt cx="5546725" cy="2941638"/>
          </a:xfrm>
        </p:grpSpPr>
        <p:sp>
          <p:nvSpPr>
            <p:cNvPr id="31" name="Line 37"/>
            <p:cNvSpPr>
              <a:spLocks noChangeShapeType="1"/>
            </p:cNvSpPr>
            <p:nvPr/>
          </p:nvSpPr>
          <p:spPr bwMode="auto">
            <a:xfrm flipH="1">
              <a:off x="6727825" y="3835400"/>
              <a:ext cx="561975" cy="2638425"/>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32" name="Text Box 42"/>
            <p:cNvSpPr txBox="1">
              <a:spLocks noChangeArrowheads="1"/>
            </p:cNvSpPr>
            <p:nvPr/>
          </p:nvSpPr>
          <p:spPr bwMode="auto">
            <a:xfrm rot="-4814136">
              <a:off x="6539706" y="5345907"/>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25 m</a:t>
              </a:r>
            </a:p>
          </p:txBody>
        </p:sp>
        <p:sp>
          <p:nvSpPr>
            <p:cNvPr id="61" name="Line 49"/>
            <p:cNvSpPr>
              <a:spLocks noChangeShapeType="1"/>
            </p:cNvSpPr>
            <p:nvPr/>
          </p:nvSpPr>
          <p:spPr bwMode="auto">
            <a:xfrm flipH="1">
              <a:off x="6727825" y="3835400"/>
              <a:ext cx="561975" cy="2638425"/>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62" name="Text Box 52"/>
            <p:cNvSpPr txBox="1">
              <a:spLocks noChangeArrowheads="1"/>
            </p:cNvSpPr>
            <p:nvPr/>
          </p:nvSpPr>
          <p:spPr bwMode="auto">
            <a:xfrm rot="-4814136">
              <a:off x="6539706" y="5345907"/>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25 m</a:t>
              </a:r>
            </a:p>
          </p:txBody>
        </p:sp>
        <p:pic>
          <p:nvPicPr>
            <p:cNvPr id="63" name="Picture 14" descr="103-0307_IMG"/>
            <p:cNvPicPr>
              <a:picLocks noChangeAspect="1" noChangeArrowheads="1"/>
            </p:cNvPicPr>
            <p:nvPr/>
          </p:nvPicPr>
          <p:blipFill>
            <a:blip r:embed="rId7">
              <a:extLst>
                <a:ext uri="{28A0092B-C50C-407E-A947-70E740481C1C}">
                  <a14:useLocalDpi xmlns:a14="http://schemas.microsoft.com/office/drawing/2010/main" val="0"/>
                </a:ext>
              </a:extLst>
            </a:blip>
            <a:srcRect l="3156" t="14180" b="16560"/>
            <a:stretch>
              <a:fillRect/>
            </a:stretch>
          </p:blipFill>
          <p:spPr bwMode="auto">
            <a:xfrm>
              <a:off x="1946275" y="3957638"/>
              <a:ext cx="5546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Line 62"/>
            <p:cNvSpPr>
              <a:spLocks noChangeShapeType="1"/>
            </p:cNvSpPr>
            <p:nvPr/>
          </p:nvSpPr>
          <p:spPr bwMode="auto">
            <a:xfrm flipH="1">
              <a:off x="6880225" y="3987800"/>
              <a:ext cx="561975" cy="2638425"/>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65" name="Text Box 67"/>
            <p:cNvSpPr txBox="1">
              <a:spLocks noChangeArrowheads="1"/>
            </p:cNvSpPr>
            <p:nvPr/>
          </p:nvSpPr>
          <p:spPr bwMode="auto">
            <a:xfrm rot="-4814136">
              <a:off x="6692106" y="5498307"/>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25 m</a:t>
              </a:r>
            </a:p>
          </p:txBody>
        </p:sp>
      </p:grpSp>
      <p:sp>
        <p:nvSpPr>
          <p:cNvPr id="42" name="Rectangle 57"/>
          <p:cNvSpPr>
            <a:spLocks noChangeArrowheads="1"/>
          </p:cNvSpPr>
          <p:nvPr/>
        </p:nvSpPr>
        <p:spPr bwMode="auto">
          <a:xfrm flipV="1">
            <a:off x="1666875" y="5780088"/>
            <a:ext cx="5653088" cy="6350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aphicFrame>
        <p:nvGraphicFramePr>
          <p:cNvPr id="44" name="Object 39"/>
          <p:cNvGraphicFramePr>
            <a:graphicFrameLocks noChangeAspect="1"/>
          </p:cNvGraphicFramePr>
          <p:nvPr>
            <p:extLst>
              <p:ext uri="{D42A27DB-BD31-4B8C-83A1-F6EECF244321}">
                <p14:modId xmlns:p14="http://schemas.microsoft.com/office/powerpoint/2010/main" val="1439956521"/>
              </p:ext>
            </p:extLst>
          </p:nvPr>
        </p:nvGraphicFramePr>
        <p:xfrm>
          <a:off x="1736725" y="5778500"/>
          <a:ext cx="1816100" cy="615950"/>
        </p:xfrm>
        <a:graphic>
          <a:graphicData uri="http://schemas.openxmlformats.org/presentationml/2006/ole">
            <mc:AlternateContent xmlns:mc="http://schemas.openxmlformats.org/markup-compatibility/2006">
              <mc:Choice xmlns:v="urn:schemas-microsoft-com:vml" Requires="v">
                <p:oleObj spid="_x0000_s43065" name="Equation" r:id="rId8" imgW="1079500" imgH="330200" progId="Equation.3">
                  <p:embed/>
                </p:oleObj>
              </mc:Choice>
              <mc:Fallback>
                <p:oleObj name="Equation" r:id="rId8" imgW="1079500" imgH="330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6725" y="5778500"/>
                        <a:ext cx="181610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 name="Rectangle 49"/>
          <p:cNvSpPr>
            <a:spLocks noChangeArrowheads="1"/>
          </p:cNvSpPr>
          <p:nvPr/>
        </p:nvSpPr>
        <p:spPr bwMode="auto">
          <a:xfrm>
            <a:off x="1663700" y="3695700"/>
            <a:ext cx="5653088" cy="199548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aphicFrame>
        <p:nvGraphicFramePr>
          <p:cNvPr id="52" name="Object 38"/>
          <p:cNvGraphicFramePr>
            <a:graphicFrameLocks noChangeAspect="1"/>
          </p:cNvGraphicFramePr>
          <p:nvPr>
            <p:extLst>
              <p:ext uri="{D42A27DB-BD31-4B8C-83A1-F6EECF244321}">
                <p14:modId xmlns:p14="http://schemas.microsoft.com/office/powerpoint/2010/main" val="1959831835"/>
              </p:ext>
            </p:extLst>
          </p:nvPr>
        </p:nvGraphicFramePr>
        <p:xfrm>
          <a:off x="3308350" y="3852863"/>
          <a:ext cx="3117850" cy="1479550"/>
        </p:xfrm>
        <a:graphic>
          <a:graphicData uri="http://schemas.openxmlformats.org/presentationml/2006/ole">
            <mc:AlternateContent xmlns:mc="http://schemas.openxmlformats.org/markup-compatibility/2006">
              <mc:Choice xmlns:v="urn:schemas-microsoft-com:vml" Requires="v">
                <p:oleObj spid="_x0000_s43066" name="Equation" r:id="rId10" imgW="1916868" imgH="787058" progId="Equation.3">
                  <p:embed/>
                </p:oleObj>
              </mc:Choice>
              <mc:Fallback>
                <p:oleObj name="Equation" r:id="rId10" imgW="1916868" imgH="787058"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8350" y="3852863"/>
                        <a:ext cx="3117850" cy="1479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 name="Text Box 50"/>
          <p:cNvSpPr txBox="1">
            <a:spLocks noChangeArrowheads="1"/>
          </p:cNvSpPr>
          <p:nvPr/>
        </p:nvSpPr>
        <p:spPr bwMode="auto">
          <a:xfrm>
            <a:off x="2078038" y="3670300"/>
            <a:ext cx="2341562"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Local deposit thickness</a:t>
            </a:r>
          </a:p>
        </p:txBody>
      </p:sp>
      <p:sp>
        <p:nvSpPr>
          <p:cNvPr id="54" name="Text Box 51"/>
          <p:cNvSpPr txBox="1">
            <a:spLocks noChangeArrowheads="1"/>
          </p:cNvSpPr>
          <p:nvPr/>
        </p:nvSpPr>
        <p:spPr bwMode="auto">
          <a:xfrm>
            <a:off x="4614863" y="5329238"/>
            <a:ext cx="2773362"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Total length of cross section</a:t>
            </a:r>
          </a:p>
        </p:txBody>
      </p:sp>
      <p:sp>
        <p:nvSpPr>
          <p:cNvPr id="55" name="Text Box 52"/>
          <p:cNvSpPr txBox="1">
            <a:spLocks noChangeArrowheads="1"/>
          </p:cNvSpPr>
          <p:nvPr/>
        </p:nvSpPr>
        <p:spPr bwMode="auto">
          <a:xfrm>
            <a:off x="2011363" y="5326063"/>
            <a:ext cx="2406650"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Mean Deposit Thickness</a:t>
            </a:r>
          </a:p>
        </p:txBody>
      </p:sp>
      <p:sp>
        <p:nvSpPr>
          <p:cNvPr id="56" name="Line 53"/>
          <p:cNvSpPr>
            <a:spLocks noChangeShapeType="1"/>
          </p:cNvSpPr>
          <p:nvPr/>
        </p:nvSpPr>
        <p:spPr bwMode="auto">
          <a:xfrm>
            <a:off x="4632325" y="3933825"/>
            <a:ext cx="211138" cy="2254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57" name="Line 54"/>
          <p:cNvSpPr>
            <a:spLocks noChangeShapeType="1"/>
          </p:cNvSpPr>
          <p:nvPr/>
        </p:nvSpPr>
        <p:spPr bwMode="auto">
          <a:xfrm flipV="1">
            <a:off x="4264025" y="5160963"/>
            <a:ext cx="508000" cy="2238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58" name="Line 55"/>
          <p:cNvSpPr>
            <a:spLocks noChangeShapeType="1"/>
          </p:cNvSpPr>
          <p:nvPr/>
        </p:nvSpPr>
        <p:spPr bwMode="auto">
          <a:xfrm flipH="1" flipV="1">
            <a:off x="5938838" y="4738688"/>
            <a:ext cx="236537" cy="6461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59" name="Text Box 56"/>
          <p:cNvSpPr txBox="1">
            <a:spLocks noChangeArrowheads="1"/>
          </p:cNvSpPr>
          <p:nvPr/>
        </p:nvSpPr>
        <p:spPr bwMode="auto">
          <a:xfrm>
            <a:off x="3495675" y="5781675"/>
            <a:ext cx="3978275"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Exponent of power law decay with increasing thickness of the deposit</a:t>
            </a:r>
          </a:p>
        </p:txBody>
      </p:sp>
      <p:sp>
        <p:nvSpPr>
          <p:cNvPr id="60" name="Line 58"/>
          <p:cNvSpPr>
            <a:spLocks noChangeShapeType="1"/>
          </p:cNvSpPr>
          <p:nvPr/>
        </p:nvSpPr>
        <p:spPr bwMode="auto">
          <a:xfrm flipH="1" flipV="1">
            <a:off x="3524250" y="6034088"/>
            <a:ext cx="363538" cy="793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67"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
        <p:nvSpPr>
          <p:cNvPr id="69" name="Text Box 23"/>
          <p:cNvSpPr txBox="1">
            <a:spLocks noChangeArrowheads="1"/>
          </p:cNvSpPr>
          <p:nvPr/>
        </p:nvSpPr>
        <p:spPr bwMode="auto">
          <a:xfrm>
            <a:off x="206414" y="6456561"/>
            <a:ext cx="4350871"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Straub </a:t>
            </a:r>
            <a:r>
              <a:rPr lang="en-US" altLang="en-US" sz="1400" b="1" i="1" dirty="0" smtClean="0">
                <a:solidFill>
                  <a:schemeClr val="bg1"/>
                </a:solidFill>
              </a:rPr>
              <a:t>et al</a:t>
            </a:r>
            <a:r>
              <a:rPr lang="en-US" altLang="en-US" sz="1400" b="1" dirty="0" smtClean="0">
                <a:solidFill>
                  <a:schemeClr val="bg1"/>
                </a:solidFill>
              </a:rPr>
              <a:t>. (2010, </a:t>
            </a:r>
            <a:r>
              <a:rPr lang="en-US" altLang="en-US" sz="1400" b="1" i="1" dirty="0" smtClean="0">
                <a:solidFill>
                  <a:schemeClr val="bg1"/>
                </a:solidFill>
              </a:rPr>
              <a:t>JSR</a:t>
            </a:r>
            <a:r>
              <a:rPr lang="en-US" altLang="en-US" sz="1400" b="1" dirty="0" smtClean="0">
                <a:solidFill>
                  <a:schemeClr val="bg1"/>
                </a:solidFill>
              </a:rPr>
              <a:t>); Straub and Pyles (2012)</a:t>
            </a:r>
            <a:endParaRPr lang="en-US" altLang="en-US" sz="1400" b="1" dirty="0">
              <a:solidFill>
                <a:schemeClr val="bg1"/>
              </a:solidFill>
            </a:endParaRPr>
          </a:p>
        </p:txBody>
      </p:sp>
    </p:spTree>
    <p:extLst>
      <p:ext uri="{BB962C8B-B14F-4D97-AF65-F5344CB8AC3E}">
        <p14:creationId xmlns:p14="http://schemas.microsoft.com/office/powerpoint/2010/main" val="16738905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 calcmode="lin" valueType="num">
                                      <p:cBhvr additive="base">
                                        <p:cTn id="50" dur="500" fill="hold"/>
                                        <p:tgtEl>
                                          <p:spTgt spid="55"/>
                                        </p:tgtEl>
                                        <p:attrNameLst>
                                          <p:attrName>ppt_x</p:attrName>
                                        </p:attrNameLst>
                                      </p:cBhvr>
                                      <p:tavLst>
                                        <p:tav tm="0">
                                          <p:val>
                                            <p:strVal val="#ppt_x"/>
                                          </p:val>
                                        </p:tav>
                                        <p:tav tm="100000">
                                          <p:val>
                                            <p:strVal val="#ppt_x"/>
                                          </p:val>
                                        </p:tav>
                                      </p:tavLst>
                                    </p:anim>
                                    <p:anim calcmode="lin" valueType="num">
                                      <p:cBhvr additive="base">
                                        <p:cTn id="51" dur="500" fill="hold"/>
                                        <p:tgtEl>
                                          <p:spTgt spid="5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 calcmode="lin" valueType="num">
                                      <p:cBhvr additive="base">
                                        <p:cTn id="54" dur="500" fill="hold"/>
                                        <p:tgtEl>
                                          <p:spTgt spid="57"/>
                                        </p:tgtEl>
                                        <p:attrNameLst>
                                          <p:attrName>ppt_x</p:attrName>
                                        </p:attrNameLst>
                                      </p:cBhvr>
                                      <p:tavLst>
                                        <p:tav tm="0">
                                          <p:val>
                                            <p:strVal val="#ppt_x"/>
                                          </p:val>
                                        </p:tav>
                                        <p:tav tm="100000">
                                          <p:val>
                                            <p:strVal val="#ppt_x"/>
                                          </p:val>
                                        </p:tav>
                                      </p:tavLst>
                                    </p:anim>
                                    <p:anim calcmode="lin" valueType="num">
                                      <p:cBhvr additive="base">
                                        <p:cTn id="55" dur="500" fill="hold"/>
                                        <p:tgtEl>
                                          <p:spTgt spid="5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ppt_x"/>
                                          </p:val>
                                        </p:tav>
                                        <p:tav tm="100000">
                                          <p:val>
                                            <p:strVal val="#ppt_x"/>
                                          </p:val>
                                        </p:tav>
                                      </p:tavLst>
                                    </p:anim>
                                    <p:anim calcmode="lin" valueType="num">
                                      <p:cBhvr additive="base">
                                        <p:cTn id="59" dur="500" fill="hold"/>
                                        <p:tgtEl>
                                          <p:spTgt spid="5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500" fill="hold"/>
                                        <p:tgtEl>
                                          <p:spTgt spid="54"/>
                                        </p:tgtEl>
                                        <p:attrNameLst>
                                          <p:attrName>ppt_x</p:attrName>
                                        </p:attrNameLst>
                                      </p:cBhvr>
                                      <p:tavLst>
                                        <p:tav tm="0">
                                          <p:val>
                                            <p:strVal val="#ppt_x"/>
                                          </p:val>
                                        </p:tav>
                                        <p:tav tm="100000">
                                          <p:val>
                                            <p:strVal val="#ppt_x"/>
                                          </p:val>
                                        </p:tav>
                                      </p:tavLst>
                                    </p:anim>
                                    <p:anim calcmode="lin" valueType="num">
                                      <p:cBhvr additive="base">
                                        <p:cTn id="63" dur="500" fill="hold"/>
                                        <p:tgtEl>
                                          <p:spTgt spid="5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ppt_x"/>
                                          </p:val>
                                        </p:tav>
                                        <p:tav tm="100000">
                                          <p:val>
                                            <p:strVal val="#ppt_x"/>
                                          </p:val>
                                        </p:tav>
                                      </p:tavLst>
                                    </p:anim>
                                    <p:anim calcmode="lin" valueType="num">
                                      <p:cBhvr additive="base">
                                        <p:cTn id="67" dur="500" fill="hold"/>
                                        <p:tgtEl>
                                          <p:spTgt spid="56"/>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ppt_x"/>
                                          </p:val>
                                        </p:tav>
                                        <p:tav tm="100000">
                                          <p:val>
                                            <p:strVal val="#ppt_x"/>
                                          </p:val>
                                        </p:tav>
                                      </p:tavLst>
                                    </p:anim>
                                    <p:anim calcmode="lin" valueType="num">
                                      <p:cBhvr additive="base">
                                        <p:cTn id="7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0"/>
                                        </p:tgtEl>
                                        <p:attrNameLst>
                                          <p:attrName>style.visibility</p:attrName>
                                        </p:attrNameLst>
                                      </p:cBhvr>
                                      <p:to>
                                        <p:strVal val="visible"/>
                                      </p:to>
                                    </p:set>
                                    <p:anim calcmode="lin" valueType="num">
                                      <p:cBhvr additive="base">
                                        <p:cTn id="82" dur="500" fill="hold"/>
                                        <p:tgtEl>
                                          <p:spTgt spid="60"/>
                                        </p:tgtEl>
                                        <p:attrNameLst>
                                          <p:attrName>ppt_x</p:attrName>
                                        </p:attrNameLst>
                                      </p:cBhvr>
                                      <p:tavLst>
                                        <p:tav tm="0">
                                          <p:val>
                                            <p:strVal val="#ppt_x"/>
                                          </p:val>
                                        </p:tav>
                                        <p:tav tm="100000">
                                          <p:val>
                                            <p:strVal val="#ppt_x"/>
                                          </p:val>
                                        </p:tav>
                                      </p:tavLst>
                                    </p:anim>
                                    <p:anim calcmode="lin" valueType="num">
                                      <p:cBhvr additive="base">
                                        <p:cTn id="83" dur="500" fill="hold"/>
                                        <p:tgtEl>
                                          <p:spTgt spid="60"/>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59"/>
                                        </p:tgtEl>
                                        <p:attrNameLst>
                                          <p:attrName>style.visibility</p:attrName>
                                        </p:attrNameLst>
                                      </p:cBhvr>
                                      <p:to>
                                        <p:strVal val="visible"/>
                                      </p:to>
                                    </p:set>
                                    <p:anim calcmode="lin" valueType="num">
                                      <p:cBhvr additive="base">
                                        <p:cTn id="86" dur="500" fill="hold"/>
                                        <p:tgtEl>
                                          <p:spTgt spid="59"/>
                                        </p:tgtEl>
                                        <p:attrNameLst>
                                          <p:attrName>ppt_x</p:attrName>
                                        </p:attrNameLst>
                                      </p:cBhvr>
                                      <p:tavLst>
                                        <p:tav tm="0">
                                          <p:val>
                                            <p:strVal val="#ppt_x"/>
                                          </p:val>
                                        </p:tav>
                                        <p:tav tm="100000">
                                          <p:val>
                                            <p:strVal val="#ppt_x"/>
                                          </p:val>
                                        </p:tav>
                                      </p:tavLst>
                                    </p:anim>
                                    <p:anim calcmode="lin" valueType="num">
                                      <p:cBhvr additive="base">
                                        <p:cTn id="87"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animBg="1"/>
      <p:bldP spid="49" grpId="0" animBg="1"/>
      <p:bldP spid="50" grpId="0" animBg="1"/>
      <p:bldP spid="42" grpId="0" animBg="1"/>
      <p:bldP spid="51" grpId="0" animBg="1"/>
      <p:bldP spid="53" grpId="0"/>
      <p:bldP spid="54" grpId="0"/>
      <p:bldP spid="55" grpId="0"/>
      <p:bldP spid="56" grpId="0" animBg="1"/>
      <p:bldP spid="57" grpId="0" animBg="1"/>
      <p:bldP spid="58" grpId="0" animBg="1"/>
      <p:bldP spid="59" grpId="0"/>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4"/>
          <p:cNvSpPr>
            <a:spLocks noChangeArrowheads="1"/>
          </p:cNvSpPr>
          <p:nvPr/>
        </p:nvSpPr>
        <p:spPr bwMode="auto">
          <a:xfrm>
            <a:off x="728663" y="825500"/>
            <a:ext cx="7699375" cy="6015038"/>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pic>
        <p:nvPicPr>
          <p:cNvPr id="32"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0938" y="1100138"/>
            <a:ext cx="3411537"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 name="Group 32"/>
          <p:cNvGrpSpPr>
            <a:grpSpLocks/>
          </p:cNvGrpSpPr>
          <p:nvPr/>
        </p:nvGrpSpPr>
        <p:grpSpPr bwMode="auto">
          <a:xfrm>
            <a:off x="1355725" y="1008063"/>
            <a:ext cx="3324225" cy="5487987"/>
            <a:chOff x="854" y="827"/>
            <a:chExt cx="2094" cy="3457"/>
          </a:xfrm>
        </p:grpSpPr>
        <p:pic>
          <p:nvPicPr>
            <p:cNvPr id="62"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 y="827"/>
              <a:ext cx="1851" cy="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 y="3166"/>
              <a:ext cx="2094" cy="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Line 31"/>
            <p:cNvSpPr>
              <a:spLocks noChangeShapeType="1"/>
            </p:cNvSpPr>
            <p:nvPr/>
          </p:nvSpPr>
          <p:spPr bwMode="auto">
            <a:xfrm flipV="1">
              <a:off x="1041" y="2060"/>
              <a:ext cx="1834" cy="2"/>
            </a:xfrm>
            <a:prstGeom prst="line">
              <a:avLst/>
            </a:prstGeom>
            <a:noFill/>
            <a:ln w="381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sp>
        <p:nvSpPr>
          <p:cNvPr id="10"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
        <p:nvSpPr>
          <p:cNvPr id="11" name="Text Box 23"/>
          <p:cNvSpPr txBox="1">
            <a:spLocks noChangeArrowheads="1"/>
          </p:cNvSpPr>
          <p:nvPr/>
        </p:nvSpPr>
        <p:spPr bwMode="auto">
          <a:xfrm>
            <a:off x="728663" y="6496050"/>
            <a:ext cx="4350871"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Straub </a:t>
            </a:r>
            <a:r>
              <a:rPr lang="en-US" altLang="en-US" sz="1400" b="1" i="1" dirty="0" smtClean="0">
                <a:solidFill>
                  <a:schemeClr val="bg1"/>
                </a:solidFill>
              </a:rPr>
              <a:t>et al</a:t>
            </a:r>
            <a:r>
              <a:rPr lang="en-US" altLang="en-US" sz="1400" b="1" dirty="0" smtClean="0">
                <a:solidFill>
                  <a:schemeClr val="bg1"/>
                </a:solidFill>
              </a:rPr>
              <a:t>. (2010, </a:t>
            </a:r>
            <a:r>
              <a:rPr lang="en-US" altLang="en-US" sz="1400" b="1" i="1" dirty="0" smtClean="0">
                <a:solidFill>
                  <a:schemeClr val="bg1"/>
                </a:solidFill>
              </a:rPr>
              <a:t>JSR</a:t>
            </a:r>
            <a:r>
              <a:rPr lang="en-US" altLang="en-US" sz="1400" b="1" dirty="0" smtClean="0">
                <a:solidFill>
                  <a:schemeClr val="bg1"/>
                </a:solidFill>
              </a:rPr>
              <a:t>); Straub and Pyles (2012)</a:t>
            </a:r>
            <a:endParaRPr lang="en-US" altLang="en-US" sz="1400" b="1" dirty="0">
              <a:solidFill>
                <a:schemeClr val="bg1"/>
              </a:solidFill>
            </a:endParaRPr>
          </a:p>
        </p:txBody>
      </p:sp>
    </p:spTree>
    <p:extLst>
      <p:ext uri="{BB962C8B-B14F-4D97-AF65-F5344CB8AC3E}">
        <p14:creationId xmlns:p14="http://schemas.microsoft.com/office/powerpoint/2010/main" val="1946263210"/>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4"/>
          <p:cNvSpPr>
            <a:spLocks noChangeArrowheads="1"/>
          </p:cNvSpPr>
          <p:nvPr/>
        </p:nvSpPr>
        <p:spPr bwMode="auto">
          <a:xfrm>
            <a:off x="292100" y="2679700"/>
            <a:ext cx="8623299" cy="4070150"/>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nvGrpSpPr>
          <p:cNvPr id="6" name="Group 5"/>
          <p:cNvGrpSpPr/>
          <p:nvPr/>
        </p:nvGrpSpPr>
        <p:grpSpPr>
          <a:xfrm>
            <a:off x="396875" y="2792413"/>
            <a:ext cx="5616575" cy="3922514"/>
            <a:chOff x="396875" y="2792413"/>
            <a:chExt cx="5616575" cy="3922514"/>
          </a:xfrm>
        </p:grpSpPr>
        <p:pic>
          <p:nvPicPr>
            <p:cNvPr id="20486" name="Picture 22"/>
            <p:cNvPicPr>
              <a:picLocks noChangeAspect="1" noChangeArrowheads="1"/>
            </p:cNvPicPr>
            <p:nvPr/>
          </p:nvPicPr>
          <p:blipFill>
            <a:blip r:embed="rId3">
              <a:extLst>
                <a:ext uri="{28A0092B-C50C-407E-A947-70E740481C1C}">
                  <a14:useLocalDpi xmlns:a14="http://schemas.microsoft.com/office/drawing/2010/main" val="0"/>
                </a:ext>
              </a:extLst>
            </a:blip>
            <a:srcRect l="5853" t="15364" r="3912" b="5807"/>
            <a:stretch>
              <a:fillRect/>
            </a:stretch>
          </p:blipFill>
          <p:spPr bwMode="auto">
            <a:xfrm>
              <a:off x="396875" y="2792413"/>
              <a:ext cx="5616575" cy="36147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7" name="Text Box 23"/>
            <p:cNvSpPr txBox="1">
              <a:spLocks noChangeArrowheads="1"/>
            </p:cNvSpPr>
            <p:nvPr/>
          </p:nvSpPr>
          <p:spPr bwMode="auto">
            <a:xfrm>
              <a:off x="1239837" y="6407150"/>
              <a:ext cx="3930650"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Pyrcz et al. </a:t>
              </a:r>
              <a:r>
                <a:rPr lang="en-US" altLang="en-US" sz="1400" b="1" dirty="0" smtClean="0">
                  <a:solidFill>
                    <a:schemeClr val="bg1"/>
                  </a:solidFill>
                </a:rPr>
                <a:t>(2006, </a:t>
              </a:r>
              <a:r>
                <a:rPr lang="en-US" altLang="en-US" sz="1400" b="1" i="1" dirty="0" smtClean="0">
                  <a:solidFill>
                    <a:schemeClr val="bg1"/>
                  </a:solidFill>
                </a:rPr>
                <a:t>GCSSEPM Spec. Pub</a:t>
              </a:r>
              <a:r>
                <a:rPr lang="en-US" altLang="en-US" sz="1400" b="1" dirty="0" smtClean="0">
                  <a:solidFill>
                    <a:schemeClr val="bg1"/>
                  </a:solidFill>
                </a:rPr>
                <a:t>.)</a:t>
              </a:r>
              <a:endParaRPr lang="en-US" altLang="en-US" sz="1400" b="1" dirty="0">
                <a:solidFill>
                  <a:schemeClr val="bg1"/>
                </a:solidFill>
              </a:endParaRPr>
            </a:p>
          </p:txBody>
        </p:sp>
      </p:grpSp>
      <p:sp>
        <p:nvSpPr>
          <p:cNvPr id="20484" name="Text Box 3"/>
          <p:cNvSpPr txBox="1">
            <a:spLocks noChangeArrowheads="1"/>
          </p:cNvSpPr>
          <p:nvPr/>
        </p:nvSpPr>
        <p:spPr bwMode="auto">
          <a:xfrm>
            <a:off x="0" y="747713"/>
            <a:ext cx="9144000" cy="1809726"/>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9144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spcBef>
                <a:spcPct val="40000"/>
              </a:spcBef>
              <a:buFontTx/>
              <a:buChar char="•"/>
            </a:pPr>
            <a:r>
              <a:rPr lang="en-US" altLang="en-US" sz="1800" dirty="0" smtClean="0">
                <a:solidFill>
                  <a:schemeClr val="bg1"/>
                </a:solidFill>
              </a:rPr>
              <a:t>This approach can be transferred to forward models that track stratal surfaces.</a:t>
            </a:r>
          </a:p>
          <a:p>
            <a:pPr>
              <a:spcBef>
                <a:spcPct val="40000"/>
              </a:spcBef>
              <a:buFontTx/>
              <a:buChar char="•"/>
            </a:pPr>
            <a:r>
              <a:rPr lang="en-US" altLang="en-US" sz="1800" dirty="0" smtClean="0">
                <a:solidFill>
                  <a:schemeClr val="bg1"/>
                </a:solidFill>
              </a:rPr>
              <a:t>Allow us compare measurements from natural systems and physical experiments to model outputs:</a:t>
            </a:r>
          </a:p>
          <a:p>
            <a:pPr lvl="2">
              <a:spcBef>
                <a:spcPct val="40000"/>
              </a:spcBef>
              <a:buFont typeface="+mj-lt"/>
              <a:buAutoNum type="arabicPeriod"/>
            </a:pPr>
            <a:r>
              <a:rPr lang="en-US" altLang="en-US" sz="1800" dirty="0" smtClean="0">
                <a:solidFill>
                  <a:schemeClr val="bg1"/>
                </a:solidFill>
              </a:rPr>
              <a:t>Test of efficacy and uncertainty?</a:t>
            </a:r>
          </a:p>
          <a:p>
            <a:pPr lvl="2">
              <a:spcBef>
                <a:spcPct val="40000"/>
              </a:spcBef>
              <a:buFont typeface="+mj-lt"/>
              <a:buAutoNum type="arabicPeriod"/>
            </a:pPr>
            <a:r>
              <a:rPr lang="en-US" altLang="en-US" sz="1800" dirty="0" smtClean="0">
                <a:solidFill>
                  <a:schemeClr val="bg1"/>
                </a:solidFill>
              </a:rPr>
              <a:t>Provides insight</a:t>
            </a:r>
          </a:p>
        </p:txBody>
      </p:sp>
      <p:grpSp>
        <p:nvGrpSpPr>
          <p:cNvPr id="5" name="Group 4"/>
          <p:cNvGrpSpPr/>
          <p:nvPr/>
        </p:nvGrpSpPr>
        <p:grpSpPr>
          <a:xfrm>
            <a:off x="3112746" y="2792413"/>
            <a:ext cx="5802653" cy="3957437"/>
            <a:chOff x="9437345" y="-1566387"/>
            <a:chExt cx="5802653" cy="3957437"/>
          </a:xfrm>
        </p:grpSpPr>
        <p:pic>
          <p:nvPicPr>
            <p:cNvPr id="41989" name="Picture 5" descr="D:\Abstracts_publications\Abstracts\2014_CSDMS_Pyles\images\ngeo1620-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7345" y="-1566387"/>
              <a:ext cx="5802653" cy="36496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3"/>
            <p:cNvSpPr txBox="1">
              <a:spLocks noChangeArrowheads="1"/>
            </p:cNvSpPr>
            <p:nvPr/>
          </p:nvSpPr>
          <p:spPr bwMode="auto">
            <a:xfrm>
              <a:off x="9437345" y="2083273"/>
              <a:ext cx="5802653"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Edmonds</a:t>
              </a:r>
              <a:r>
                <a:rPr lang="en-US" altLang="en-US" sz="1400" b="1" dirty="0">
                  <a:solidFill>
                    <a:schemeClr val="bg1"/>
                  </a:solidFill>
                </a:rPr>
                <a:t> </a:t>
              </a:r>
              <a:r>
                <a:rPr lang="en-US" altLang="en-US" sz="1400" b="1" dirty="0" smtClean="0">
                  <a:solidFill>
                    <a:schemeClr val="bg1"/>
                  </a:solidFill>
                </a:rPr>
                <a:t>and Slingerland (2010, </a:t>
              </a:r>
              <a:r>
                <a:rPr lang="en-US" altLang="en-US" sz="1400" b="1" i="1" dirty="0" smtClean="0">
                  <a:solidFill>
                    <a:schemeClr val="bg1"/>
                  </a:solidFill>
                </a:rPr>
                <a:t>Nature Geosciences)</a:t>
              </a:r>
              <a:endParaRPr lang="en-US" altLang="en-US" sz="1400" b="1" dirty="0">
                <a:solidFill>
                  <a:schemeClr val="bg1"/>
                </a:solidFill>
              </a:endParaRPr>
            </a:p>
          </p:txBody>
        </p:sp>
      </p:grpSp>
      <p:sp>
        <p:nvSpPr>
          <p:cNvPr id="16"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grpSp>
        <p:nvGrpSpPr>
          <p:cNvPr id="2" name="Group 1"/>
          <p:cNvGrpSpPr/>
          <p:nvPr/>
        </p:nvGrpSpPr>
        <p:grpSpPr>
          <a:xfrm>
            <a:off x="1846187" y="2792413"/>
            <a:ext cx="5854699" cy="3892228"/>
            <a:chOff x="2290687" y="3375100"/>
            <a:chExt cx="5854699" cy="3892228"/>
          </a:xfrm>
        </p:grpSpPr>
        <p:grpSp>
          <p:nvGrpSpPr>
            <p:cNvPr id="3" name="Group 2"/>
            <p:cNvGrpSpPr/>
            <p:nvPr/>
          </p:nvGrpSpPr>
          <p:grpSpPr>
            <a:xfrm>
              <a:off x="2290687" y="3375100"/>
              <a:ext cx="5854699" cy="3614737"/>
              <a:chOff x="9144000" y="2803327"/>
              <a:chExt cx="6184901" cy="3632200"/>
            </a:xfrm>
          </p:grpSpPr>
          <p:pic>
            <p:nvPicPr>
              <p:cNvPr id="41987" name="Picture 3" descr="D:\Abstracts_publications\Abstracts\2014_CSDMS_Pyles\images\[Untitled]_16052014122722_001.tif"/>
              <p:cNvPicPr>
                <a:picLocks noChangeAspect="1" noChangeArrowheads="1"/>
              </p:cNvPicPr>
              <p:nvPr/>
            </p:nvPicPr>
            <p:blipFill rotWithShape="1">
              <a:blip r:embed="rId5">
                <a:extLst>
                  <a:ext uri="{28A0092B-C50C-407E-A947-70E740481C1C}">
                    <a14:useLocalDpi xmlns:a14="http://schemas.microsoft.com/office/drawing/2010/main" val="0"/>
                  </a:ext>
                </a:extLst>
              </a:blip>
              <a:srcRect l="19389" t="64227" r="14691" b="23833"/>
              <a:stretch/>
            </p:blipFill>
            <p:spPr bwMode="auto">
              <a:xfrm>
                <a:off x="9144000" y="5000427"/>
                <a:ext cx="6183144" cy="143510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D:\Abstracts_publications\Abstracts\2014_CSDMS_Pyles\images\[Untitled]_16052014122751_001.tif"/>
              <p:cNvPicPr>
                <a:picLocks noChangeAspect="1" noChangeArrowheads="1"/>
              </p:cNvPicPr>
              <p:nvPr/>
            </p:nvPicPr>
            <p:blipFill rotWithShape="1">
              <a:blip r:embed="rId6">
                <a:extLst>
                  <a:ext uri="{28A0092B-C50C-407E-A947-70E740481C1C}">
                    <a14:useLocalDpi xmlns:a14="http://schemas.microsoft.com/office/drawing/2010/main" val="0"/>
                  </a:ext>
                </a:extLst>
              </a:blip>
              <a:srcRect l="12065" t="60671" r="8667" b="18243"/>
              <a:stretch/>
            </p:blipFill>
            <p:spPr bwMode="auto">
              <a:xfrm>
                <a:off x="9144000" y="2803327"/>
                <a:ext cx="6184901" cy="21082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 Box 23"/>
            <p:cNvSpPr txBox="1">
              <a:spLocks noChangeArrowheads="1"/>
            </p:cNvSpPr>
            <p:nvPr/>
          </p:nvSpPr>
          <p:spPr bwMode="auto">
            <a:xfrm>
              <a:off x="2342733" y="6959551"/>
              <a:ext cx="5802653"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Overeem et al. (2005, </a:t>
              </a:r>
              <a:r>
                <a:rPr lang="en-US" altLang="en-US" sz="1400" b="1" i="1" dirty="0" smtClean="0">
                  <a:solidFill>
                    <a:schemeClr val="bg1"/>
                  </a:solidFill>
                </a:rPr>
                <a:t>SEPM Spec. Pub.)</a:t>
              </a:r>
              <a:endParaRPr lang="en-US" altLang="en-US" sz="1400" b="1" i="1" dirty="0">
                <a:solidFill>
                  <a:schemeClr val="bg1"/>
                </a:solidFill>
              </a:endParaRPr>
            </a:p>
          </p:txBody>
        </p:sp>
      </p:grpSp>
    </p:spTree>
    <p:extLst>
      <p:ext uri="{BB962C8B-B14F-4D97-AF65-F5344CB8AC3E}">
        <p14:creationId xmlns:p14="http://schemas.microsoft.com/office/powerpoint/2010/main" val="1412000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4"/>
          <p:cNvSpPr>
            <a:spLocks noChangeArrowheads="1"/>
          </p:cNvSpPr>
          <p:nvPr/>
        </p:nvSpPr>
        <p:spPr bwMode="auto">
          <a:xfrm>
            <a:off x="115844" y="1463086"/>
            <a:ext cx="8888455" cy="5306014"/>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nvGrpSpPr>
          <p:cNvPr id="42" name="Group 109"/>
          <p:cNvGrpSpPr>
            <a:grpSpLocks/>
          </p:cNvGrpSpPr>
          <p:nvPr/>
        </p:nvGrpSpPr>
        <p:grpSpPr bwMode="auto">
          <a:xfrm>
            <a:off x="213081" y="2218470"/>
            <a:ext cx="4064000" cy="3352800"/>
            <a:chOff x="2324" y="1215"/>
            <a:chExt cx="2560" cy="2112"/>
          </a:xfrm>
        </p:grpSpPr>
        <p:grpSp>
          <p:nvGrpSpPr>
            <p:cNvPr id="43" name="Group 103"/>
            <p:cNvGrpSpPr>
              <a:grpSpLocks/>
            </p:cNvGrpSpPr>
            <p:nvPr/>
          </p:nvGrpSpPr>
          <p:grpSpPr bwMode="auto">
            <a:xfrm>
              <a:off x="2324" y="1415"/>
              <a:ext cx="2560" cy="1912"/>
              <a:chOff x="2324" y="1223"/>
              <a:chExt cx="2581" cy="1968"/>
            </a:xfrm>
          </p:grpSpPr>
          <p:grpSp>
            <p:nvGrpSpPr>
              <p:cNvPr id="45" name="Group 26"/>
              <p:cNvGrpSpPr>
                <a:grpSpLocks/>
              </p:cNvGrpSpPr>
              <p:nvPr/>
            </p:nvGrpSpPr>
            <p:grpSpPr bwMode="auto">
              <a:xfrm>
                <a:off x="2324" y="1223"/>
                <a:ext cx="2581" cy="1968"/>
                <a:chOff x="959" y="275"/>
                <a:chExt cx="2044" cy="1435"/>
              </a:xfrm>
            </p:grpSpPr>
            <p:sp>
              <p:nvSpPr>
                <p:cNvPr id="47" name="AutoShape 27"/>
                <p:cNvSpPr>
                  <a:spLocks noChangeAspect="1" noChangeArrowheads="1" noTextEdit="1"/>
                </p:cNvSpPr>
                <p:nvPr/>
              </p:nvSpPr>
              <p:spPr bwMode="auto">
                <a:xfrm>
                  <a:off x="959" y="275"/>
                  <a:ext cx="2044"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48"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 y="278"/>
                  <a:ext cx="2035"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Freeform 29"/>
                <p:cNvSpPr>
                  <a:spLocks/>
                </p:cNvSpPr>
                <p:nvPr/>
              </p:nvSpPr>
              <p:spPr bwMode="auto">
                <a:xfrm>
                  <a:off x="1384" y="506"/>
                  <a:ext cx="1185" cy="235"/>
                </a:xfrm>
                <a:custGeom>
                  <a:avLst/>
                  <a:gdLst>
                    <a:gd name="T0" fmla="*/ 2147483647 w 374"/>
                    <a:gd name="T1" fmla="*/ 2147483647 h 74"/>
                    <a:gd name="T2" fmla="*/ 2147483647 w 374"/>
                    <a:gd name="T3" fmla="*/ 2147483647 h 74"/>
                    <a:gd name="T4" fmla="*/ 2147483647 w 374"/>
                    <a:gd name="T5" fmla="*/ 2147483647 h 74"/>
                    <a:gd name="T6" fmla="*/ 2147483647 w 374"/>
                    <a:gd name="T7" fmla="*/ 2147483647 h 74"/>
                    <a:gd name="T8" fmla="*/ 2147483647 w 374"/>
                    <a:gd name="T9" fmla="*/ 2147483647 h 74"/>
                    <a:gd name="T10" fmla="*/ 2147483647 w 374"/>
                    <a:gd name="T11" fmla="*/ 2147483647 h 74"/>
                    <a:gd name="T12" fmla="*/ 2147483647 w 374"/>
                    <a:gd name="T13" fmla="*/ 2147483647 h 74"/>
                    <a:gd name="T14" fmla="*/ 2147483647 w 374"/>
                    <a:gd name="T15" fmla="*/ 2147483647 h 74"/>
                    <a:gd name="T16" fmla="*/ 2147483647 w 374"/>
                    <a:gd name="T17" fmla="*/ 2147483647 h 74"/>
                    <a:gd name="T18" fmla="*/ 2147483647 w 374"/>
                    <a:gd name="T19" fmla="*/ 2147483647 h 74"/>
                    <a:gd name="T20" fmla="*/ 2147483647 w 374"/>
                    <a:gd name="T21" fmla="*/ 2147483647 h 74"/>
                    <a:gd name="T22" fmla="*/ 2147483647 w 374"/>
                    <a:gd name="T23" fmla="*/ 2147483647 h 74"/>
                    <a:gd name="T24" fmla="*/ 2147483647 w 374"/>
                    <a:gd name="T25" fmla="*/ 2147483647 h 74"/>
                    <a:gd name="T26" fmla="*/ 2147483647 w 374"/>
                    <a:gd name="T27" fmla="*/ 2147483647 h 74"/>
                    <a:gd name="T28" fmla="*/ 2147483647 w 374"/>
                    <a:gd name="T29" fmla="*/ 2147483647 h 74"/>
                    <a:gd name="T30" fmla="*/ 2147483647 w 374"/>
                    <a:gd name="T31" fmla="*/ 2147483647 h 74"/>
                    <a:gd name="T32" fmla="*/ 2147483647 w 374"/>
                    <a:gd name="T33" fmla="*/ 2147483647 h 74"/>
                    <a:gd name="T34" fmla="*/ 2147483647 w 374"/>
                    <a:gd name="T35" fmla="*/ 2147483647 h 74"/>
                    <a:gd name="T36" fmla="*/ 2147483647 w 374"/>
                    <a:gd name="T37" fmla="*/ 2147483647 h 74"/>
                    <a:gd name="T38" fmla="*/ 2147483647 w 374"/>
                    <a:gd name="T39" fmla="*/ 2147483647 h 74"/>
                    <a:gd name="T40" fmla="*/ 2147483647 w 374"/>
                    <a:gd name="T41" fmla="*/ 2147483647 h 74"/>
                    <a:gd name="T42" fmla="*/ 2147483647 w 374"/>
                    <a:gd name="T43" fmla="*/ 2147483647 h 74"/>
                    <a:gd name="T44" fmla="*/ 2147483647 w 374"/>
                    <a:gd name="T45" fmla="*/ 2147483647 h 74"/>
                    <a:gd name="T46" fmla="*/ 2147483647 w 374"/>
                    <a:gd name="T47" fmla="*/ 2147483647 h 74"/>
                    <a:gd name="T48" fmla="*/ 2147483647 w 374"/>
                    <a:gd name="T49" fmla="*/ 2147483647 h 74"/>
                    <a:gd name="T50" fmla="*/ 2147483647 w 374"/>
                    <a:gd name="T51" fmla="*/ 2147483647 h 74"/>
                    <a:gd name="T52" fmla="*/ 2147483647 w 374"/>
                    <a:gd name="T53" fmla="*/ 2028471542 h 74"/>
                    <a:gd name="T54" fmla="*/ 2147483647 w 374"/>
                    <a:gd name="T55" fmla="*/ 1082613564 h 74"/>
                    <a:gd name="T56" fmla="*/ 2147483647 w 374"/>
                    <a:gd name="T57" fmla="*/ 0 h 74"/>
                    <a:gd name="T58" fmla="*/ 2147483647 w 374"/>
                    <a:gd name="T59" fmla="*/ 2147483647 h 74"/>
                    <a:gd name="T60" fmla="*/ 1038044560 w 374"/>
                    <a:gd name="T61" fmla="*/ 2147483647 h 74"/>
                    <a:gd name="T62" fmla="*/ 2147483647 w 374"/>
                    <a:gd name="T63" fmla="*/ 2147483647 h 74"/>
                    <a:gd name="T64" fmla="*/ 2147483647 w 374"/>
                    <a:gd name="T65" fmla="*/ 2147483647 h 74"/>
                    <a:gd name="T66" fmla="*/ 2147483647 w 374"/>
                    <a:gd name="T67" fmla="*/ 2147483647 h 74"/>
                    <a:gd name="T68" fmla="*/ 2147483647 w 374"/>
                    <a:gd name="T69" fmla="*/ 2147483647 h 74"/>
                    <a:gd name="T70" fmla="*/ 2147483647 w 374"/>
                    <a:gd name="T71" fmla="*/ 2147483647 h 74"/>
                    <a:gd name="T72" fmla="*/ 2147483647 w 374"/>
                    <a:gd name="T73" fmla="*/ 2147483647 h 74"/>
                    <a:gd name="T74" fmla="*/ 2147483647 w 374"/>
                    <a:gd name="T75" fmla="*/ 2147483647 h 74"/>
                    <a:gd name="T76" fmla="*/ 2147483647 w 374"/>
                    <a:gd name="T77" fmla="*/ 2147483647 h 74"/>
                    <a:gd name="T78" fmla="*/ 2147483647 w 374"/>
                    <a:gd name="T79" fmla="*/ 2147483647 h 74"/>
                    <a:gd name="T80" fmla="*/ 2147483647 w 374"/>
                    <a:gd name="T81" fmla="*/ 2147483647 h 74"/>
                    <a:gd name="T82" fmla="*/ 2147483647 w 374"/>
                    <a:gd name="T83" fmla="*/ 2147483647 h 74"/>
                    <a:gd name="T84" fmla="*/ 2147483647 w 374"/>
                    <a:gd name="T85" fmla="*/ 2147483647 h 74"/>
                    <a:gd name="T86" fmla="*/ 2147483647 w 374"/>
                    <a:gd name="T87" fmla="*/ 2147483647 h 74"/>
                    <a:gd name="T88" fmla="*/ 2147483647 w 374"/>
                    <a:gd name="T89" fmla="*/ 2147483647 h 74"/>
                    <a:gd name="T90" fmla="*/ 2147483647 w 374"/>
                    <a:gd name="T91" fmla="*/ 2147483647 h 74"/>
                    <a:gd name="T92" fmla="*/ 2147483647 w 374"/>
                    <a:gd name="T93" fmla="*/ 2147483647 h 74"/>
                    <a:gd name="T94" fmla="*/ 2147483647 w 374"/>
                    <a:gd name="T95" fmla="*/ 2147483647 h 74"/>
                    <a:gd name="T96" fmla="*/ 2147483647 w 374"/>
                    <a:gd name="T97" fmla="*/ 2147483647 h 74"/>
                    <a:gd name="T98" fmla="*/ 2147483647 w 374"/>
                    <a:gd name="T99" fmla="*/ 2147483647 h 74"/>
                    <a:gd name="T100" fmla="*/ 2147483647 w 374"/>
                    <a:gd name="T101" fmla="*/ 2147483647 h 74"/>
                    <a:gd name="T102" fmla="*/ 2147483647 w 374"/>
                    <a:gd name="T103" fmla="*/ 2147483647 h 74"/>
                    <a:gd name="T104" fmla="*/ 2147483647 w 374"/>
                    <a:gd name="T105" fmla="*/ 2147483647 h 74"/>
                    <a:gd name="T106" fmla="*/ 2147483647 w 374"/>
                    <a:gd name="T107" fmla="*/ 2147483647 h 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4"/>
                    <a:gd name="T163" fmla="*/ 0 h 74"/>
                    <a:gd name="T164" fmla="*/ 374 w 374"/>
                    <a:gd name="T165" fmla="*/ 74 h 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4" h="74">
                      <a:moveTo>
                        <a:pt x="374" y="62"/>
                      </a:moveTo>
                      <a:lnTo>
                        <a:pt x="367" y="55"/>
                      </a:lnTo>
                      <a:lnTo>
                        <a:pt x="358" y="49"/>
                      </a:lnTo>
                      <a:lnTo>
                        <a:pt x="351" y="48"/>
                      </a:lnTo>
                      <a:lnTo>
                        <a:pt x="342" y="45"/>
                      </a:lnTo>
                      <a:lnTo>
                        <a:pt x="334" y="41"/>
                      </a:lnTo>
                      <a:lnTo>
                        <a:pt x="327" y="42"/>
                      </a:lnTo>
                      <a:lnTo>
                        <a:pt x="319" y="45"/>
                      </a:lnTo>
                      <a:lnTo>
                        <a:pt x="315" y="42"/>
                      </a:lnTo>
                      <a:lnTo>
                        <a:pt x="311" y="38"/>
                      </a:lnTo>
                      <a:lnTo>
                        <a:pt x="299" y="35"/>
                      </a:lnTo>
                      <a:lnTo>
                        <a:pt x="295" y="37"/>
                      </a:lnTo>
                      <a:lnTo>
                        <a:pt x="291" y="39"/>
                      </a:lnTo>
                      <a:lnTo>
                        <a:pt x="283" y="35"/>
                      </a:lnTo>
                      <a:lnTo>
                        <a:pt x="279" y="33"/>
                      </a:lnTo>
                      <a:lnTo>
                        <a:pt x="276" y="29"/>
                      </a:lnTo>
                      <a:lnTo>
                        <a:pt x="272" y="24"/>
                      </a:lnTo>
                      <a:lnTo>
                        <a:pt x="267" y="22"/>
                      </a:lnTo>
                      <a:lnTo>
                        <a:pt x="259" y="21"/>
                      </a:lnTo>
                      <a:lnTo>
                        <a:pt x="255" y="17"/>
                      </a:lnTo>
                      <a:lnTo>
                        <a:pt x="250" y="15"/>
                      </a:lnTo>
                      <a:lnTo>
                        <a:pt x="242" y="14"/>
                      </a:lnTo>
                      <a:lnTo>
                        <a:pt x="236" y="16"/>
                      </a:lnTo>
                      <a:lnTo>
                        <a:pt x="231" y="14"/>
                      </a:lnTo>
                      <a:lnTo>
                        <a:pt x="225" y="17"/>
                      </a:lnTo>
                      <a:lnTo>
                        <a:pt x="221" y="20"/>
                      </a:lnTo>
                      <a:lnTo>
                        <a:pt x="217" y="19"/>
                      </a:lnTo>
                      <a:lnTo>
                        <a:pt x="213" y="19"/>
                      </a:lnTo>
                      <a:lnTo>
                        <a:pt x="206" y="19"/>
                      </a:lnTo>
                      <a:cubicBezTo>
                        <a:pt x="202" y="21"/>
                        <a:pt x="197" y="25"/>
                        <a:pt x="197" y="25"/>
                      </a:cubicBezTo>
                      <a:lnTo>
                        <a:pt x="193" y="26"/>
                      </a:lnTo>
                      <a:lnTo>
                        <a:pt x="187" y="30"/>
                      </a:lnTo>
                      <a:lnTo>
                        <a:pt x="181" y="34"/>
                      </a:lnTo>
                      <a:lnTo>
                        <a:pt x="176" y="34"/>
                      </a:lnTo>
                      <a:lnTo>
                        <a:pt x="166" y="29"/>
                      </a:lnTo>
                      <a:lnTo>
                        <a:pt x="162" y="24"/>
                      </a:lnTo>
                      <a:lnTo>
                        <a:pt x="156" y="22"/>
                      </a:lnTo>
                      <a:lnTo>
                        <a:pt x="150" y="19"/>
                      </a:lnTo>
                      <a:lnTo>
                        <a:pt x="142" y="18"/>
                      </a:lnTo>
                      <a:lnTo>
                        <a:pt x="136" y="17"/>
                      </a:lnTo>
                      <a:lnTo>
                        <a:pt x="130" y="16"/>
                      </a:lnTo>
                      <a:lnTo>
                        <a:pt x="125" y="15"/>
                      </a:lnTo>
                      <a:lnTo>
                        <a:pt x="117" y="13"/>
                      </a:lnTo>
                      <a:lnTo>
                        <a:pt x="110" y="12"/>
                      </a:lnTo>
                      <a:lnTo>
                        <a:pt x="101" y="12"/>
                      </a:lnTo>
                      <a:lnTo>
                        <a:pt x="96" y="12"/>
                      </a:lnTo>
                      <a:lnTo>
                        <a:pt x="87" y="9"/>
                      </a:lnTo>
                      <a:lnTo>
                        <a:pt x="83" y="9"/>
                      </a:lnTo>
                      <a:lnTo>
                        <a:pt x="75" y="8"/>
                      </a:lnTo>
                      <a:lnTo>
                        <a:pt x="66" y="6"/>
                      </a:lnTo>
                      <a:lnTo>
                        <a:pt x="57" y="3"/>
                      </a:lnTo>
                      <a:lnTo>
                        <a:pt x="47" y="3"/>
                      </a:lnTo>
                      <a:lnTo>
                        <a:pt x="43" y="2"/>
                      </a:lnTo>
                      <a:lnTo>
                        <a:pt x="38" y="2"/>
                      </a:lnTo>
                      <a:lnTo>
                        <a:pt x="34" y="1"/>
                      </a:lnTo>
                      <a:lnTo>
                        <a:pt x="28" y="1"/>
                      </a:lnTo>
                      <a:cubicBezTo>
                        <a:pt x="24" y="0"/>
                        <a:pt x="21" y="0"/>
                        <a:pt x="21" y="0"/>
                      </a:cubicBezTo>
                      <a:lnTo>
                        <a:pt x="12" y="0"/>
                      </a:lnTo>
                      <a:lnTo>
                        <a:pt x="7" y="2"/>
                      </a:lnTo>
                      <a:lnTo>
                        <a:pt x="3" y="9"/>
                      </a:lnTo>
                      <a:lnTo>
                        <a:pt x="0" y="16"/>
                      </a:lnTo>
                      <a:lnTo>
                        <a:pt x="1" y="25"/>
                      </a:lnTo>
                      <a:lnTo>
                        <a:pt x="4" y="33"/>
                      </a:lnTo>
                      <a:lnTo>
                        <a:pt x="7" y="38"/>
                      </a:lnTo>
                      <a:lnTo>
                        <a:pt x="10" y="42"/>
                      </a:lnTo>
                      <a:lnTo>
                        <a:pt x="17" y="46"/>
                      </a:lnTo>
                      <a:lnTo>
                        <a:pt x="22" y="46"/>
                      </a:lnTo>
                      <a:lnTo>
                        <a:pt x="29" y="48"/>
                      </a:lnTo>
                      <a:lnTo>
                        <a:pt x="39" y="49"/>
                      </a:lnTo>
                      <a:lnTo>
                        <a:pt x="49" y="49"/>
                      </a:lnTo>
                      <a:lnTo>
                        <a:pt x="59" y="48"/>
                      </a:lnTo>
                      <a:lnTo>
                        <a:pt x="63" y="45"/>
                      </a:lnTo>
                      <a:lnTo>
                        <a:pt x="69" y="42"/>
                      </a:lnTo>
                      <a:lnTo>
                        <a:pt x="78" y="42"/>
                      </a:lnTo>
                      <a:lnTo>
                        <a:pt x="83" y="41"/>
                      </a:lnTo>
                      <a:lnTo>
                        <a:pt x="87" y="38"/>
                      </a:lnTo>
                      <a:lnTo>
                        <a:pt x="93" y="35"/>
                      </a:lnTo>
                      <a:lnTo>
                        <a:pt x="98" y="34"/>
                      </a:lnTo>
                      <a:lnTo>
                        <a:pt x="107" y="32"/>
                      </a:lnTo>
                      <a:lnTo>
                        <a:pt x="113" y="31"/>
                      </a:lnTo>
                      <a:lnTo>
                        <a:pt x="125" y="30"/>
                      </a:lnTo>
                      <a:lnTo>
                        <a:pt x="138" y="33"/>
                      </a:lnTo>
                      <a:lnTo>
                        <a:pt x="146" y="38"/>
                      </a:lnTo>
                      <a:lnTo>
                        <a:pt x="150" y="40"/>
                      </a:lnTo>
                      <a:lnTo>
                        <a:pt x="160" y="45"/>
                      </a:lnTo>
                      <a:lnTo>
                        <a:pt x="170" y="46"/>
                      </a:lnTo>
                      <a:lnTo>
                        <a:pt x="183" y="46"/>
                      </a:lnTo>
                      <a:lnTo>
                        <a:pt x="196" y="42"/>
                      </a:lnTo>
                      <a:lnTo>
                        <a:pt x="201" y="35"/>
                      </a:lnTo>
                      <a:lnTo>
                        <a:pt x="207" y="31"/>
                      </a:lnTo>
                      <a:lnTo>
                        <a:pt x="215" y="30"/>
                      </a:lnTo>
                      <a:lnTo>
                        <a:pt x="229" y="30"/>
                      </a:lnTo>
                      <a:lnTo>
                        <a:pt x="242" y="30"/>
                      </a:lnTo>
                      <a:lnTo>
                        <a:pt x="254" y="33"/>
                      </a:lnTo>
                      <a:lnTo>
                        <a:pt x="260" y="40"/>
                      </a:lnTo>
                      <a:lnTo>
                        <a:pt x="265" y="45"/>
                      </a:lnTo>
                      <a:lnTo>
                        <a:pt x="277" y="48"/>
                      </a:lnTo>
                      <a:lnTo>
                        <a:pt x="286" y="48"/>
                      </a:lnTo>
                      <a:lnTo>
                        <a:pt x="292" y="48"/>
                      </a:lnTo>
                      <a:lnTo>
                        <a:pt x="296" y="53"/>
                      </a:lnTo>
                      <a:cubicBezTo>
                        <a:pt x="300" y="53"/>
                        <a:pt x="307" y="53"/>
                        <a:pt x="307" y="53"/>
                      </a:cubicBezTo>
                      <a:lnTo>
                        <a:pt x="311" y="54"/>
                      </a:lnTo>
                      <a:lnTo>
                        <a:pt x="323" y="58"/>
                      </a:lnTo>
                      <a:cubicBezTo>
                        <a:pt x="327" y="55"/>
                        <a:pt x="331" y="55"/>
                        <a:pt x="331" y="55"/>
                      </a:cubicBezTo>
                      <a:lnTo>
                        <a:pt x="335" y="55"/>
                      </a:lnTo>
                      <a:lnTo>
                        <a:pt x="345" y="55"/>
                      </a:lnTo>
                      <a:lnTo>
                        <a:pt x="355" y="60"/>
                      </a:lnTo>
                      <a:lnTo>
                        <a:pt x="362" y="66"/>
                      </a:lnTo>
                      <a:lnTo>
                        <a:pt x="368" y="74"/>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0" name="Freeform 30"/>
                <p:cNvSpPr>
                  <a:spLocks/>
                </p:cNvSpPr>
                <p:nvPr/>
              </p:nvSpPr>
              <p:spPr bwMode="auto">
                <a:xfrm>
                  <a:off x="997" y="674"/>
                  <a:ext cx="1518" cy="419"/>
                </a:xfrm>
                <a:custGeom>
                  <a:avLst/>
                  <a:gdLst>
                    <a:gd name="T0" fmla="*/ 2147483647 w 479"/>
                    <a:gd name="T1" fmla="*/ 2147483647 h 132"/>
                    <a:gd name="T2" fmla="*/ 2147483647 w 479"/>
                    <a:gd name="T3" fmla="*/ 2147483647 h 132"/>
                    <a:gd name="T4" fmla="*/ 2147483647 w 479"/>
                    <a:gd name="T5" fmla="*/ 2147483647 h 132"/>
                    <a:gd name="T6" fmla="*/ 2147483647 w 479"/>
                    <a:gd name="T7" fmla="*/ 2147483647 h 132"/>
                    <a:gd name="T8" fmla="*/ 2147483647 w 479"/>
                    <a:gd name="T9" fmla="*/ 2147483647 h 132"/>
                    <a:gd name="T10" fmla="*/ 2147483647 w 479"/>
                    <a:gd name="T11" fmla="*/ 2147483647 h 132"/>
                    <a:gd name="T12" fmla="*/ 2147483647 w 479"/>
                    <a:gd name="T13" fmla="*/ 2147483647 h 132"/>
                    <a:gd name="T14" fmla="*/ 2147483647 w 479"/>
                    <a:gd name="T15" fmla="*/ 2147483647 h 132"/>
                    <a:gd name="T16" fmla="*/ 2147483647 w 479"/>
                    <a:gd name="T17" fmla="*/ 2147483647 h 132"/>
                    <a:gd name="T18" fmla="*/ 2147483647 w 479"/>
                    <a:gd name="T19" fmla="*/ 2147483647 h 132"/>
                    <a:gd name="T20" fmla="*/ 2147483647 w 479"/>
                    <a:gd name="T21" fmla="*/ 2147483647 h 132"/>
                    <a:gd name="T22" fmla="*/ 2147483647 w 479"/>
                    <a:gd name="T23" fmla="*/ 2147483647 h 132"/>
                    <a:gd name="T24" fmla="*/ 2147483647 w 479"/>
                    <a:gd name="T25" fmla="*/ 2147483647 h 132"/>
                    <a:gd name="T26" fmla="*/ 2147483647 w 479"/>
                    <a:gd name="T27" fmla="*/ 2147483647 h 132"/>
                    <a:gd name="T28" fmla="*/ 2147483647 w 479"/>
                    <a:gd name="T29" fmla="*/ 2147483647 h 132"/>
                    <a:gd name="T30" fmla="*/ 2147483647 w 479"/>
                    <a:gd name="T31" fmla="*/ 2147483647 h 132"/>
                    <a:gd name="T32" fmla="*/ 2147483647 w 479"/>
                    <a:gd name="T33" fmla="*/ 1075672382 h 132"/>
                    <a:gd name="T34" fmla="*/ 2147483647 w 479"/>
                    <a:gd name="T35" fmla="*/ 0 h 132"/>
                    <a:gd name="T36" fmla="*/ 2147483647 w 479"/>
                    <a:gd name="T37" fmla="*/ 2147483647 h 132"/>
                    <a:gd name="T38" fmla="*/ 2147483647 w 479"/>
                    <a:gd name="T39" fmla="*/ 2147483647 h 132"/>
                    <a:gd name="T40" fmla="*/ 2147483647 w 479"/>
                    <a:gd name="T41" fmla="*/ 2147483647 h 132"/>
                    <a:gd name="T42" fmla="*/ 2147483647 w 479"/>
                    <a:gd name="T43" fmla="*/ 2147483647 h 132"/>
                    <a:gd name="T44" fmla="*/ 2147483647 w 479"/>
                    <a:gd name="T45" fmla="*/ 2147483647 h 132"/>
                    <a:gd name="T46" fmla="*/ 2147483647 w 479"/>
                    <a:gd name="T47" fmla="*/ 2147483647 h 132"/>
                    <a:gd name="T48" fmla="*/ 2147483647 w 479"/>
                    <a:gd name="T49" fmla="*/ 2147483647 h 132"/>
                    <a:gd name="T50" fmla="*/ 2147483647 w 479"/>
                    <a:gd name="T51" fmla="*/ 2147483647 h 132"/>
                    <a:gd name="T52" fmla="*/ 1040400784 w 479"/>
                    <a:gd name="T53" fmla="*/ 2147483647 h 132"/>
                    <a:gd name="T54" fmla="*/ 0 w 479"/>
                    <a:gd name="T55" fmla="*/ 2147483647 h 132"/>
                    <a:gd name="T56" fmla="*/ 2147483647 w 479"/>
                    <a:gd name="T57" fmla="*/ 2147483647 h 132"/>
                    <a:gd name="T58" fmla="*/ 2147483647 w 479"/>
                    <a:gd name="T59" fmla="*/ 2147483647 h 132"/>
                    <a:gd name="T60" fmla="*/ 2147483647 w 479"/>
                    <a:gd name="T61" fmla="*/ 2147483647 h 132"/>
                    <a:gd name="T62" fmla="*/ 2147483647 w 479"/>
                    <a:gd name="T63" fmla="*/ 2147483647 h 132"/>
                    <a:gd name="T64" fmla="*/ 2147483647 w 479"/>
                    <a:gd name="T65" fmla="*/ 2147483647 h 132"/>
                    <a:gd name="T66" fmla="*/ 2147483647 w 479"/>
                    <a:gd name="T67" fmla="*/ 2147483647 h 132"/>
                    <a:gd name="T68" fmla="*/ 2147483647 w 479"/>
                    <a:gd name="T69" fmla="*/ 2147483647 h 132"/>
                    <a:gd name="T70" fmla="*/ 2147483647 w 479"/>
                    <a:gd name="T71" fmla="*/ 2147483647 h 132"/>
                    <a:gd name="T72" fmla="*/ 2147483647 w 479"/>
                    <a:gd name="T73" fmla="*/ 2147483647 h 132"/>
                    <a:gd name="T74" fmla="*/ 2147483647 w 479"/>
                    <a:gd name="T75" fmla="*/ 2147483647 h 132"/>
                    <a:gd name="T76" fmla="*/ 2147483647 w 479"/>
                    <a:gd name="T77" fmla="*/ 2147483647 h 132"/>
                    <a:gd name="T78" fmla="*/ 2147483647 w 479"/>
                    <a:gd name="T79" fmla="*/ 2147483647 h 132"/>
                    <a:gd name="T80" fmla="*/ 2147483647 w 479"/>
                    <a:gd name="T81" fmla="*/ 2147483647 h 132"/>
                    <a:gd name="T82" fmla="*/ 2147483647 w 479"/>
                    <a:gd name="T83" fmla="*/ 2147483647 h 132"/>
                    <a:gd name="T84" fmla="*/ 2147483647 w 479"/>
                    <a:gd name="T85" fmla="*/ 2147483647 h 132"/>
                    <a:gd name="T86" fmla="*/ 2147483647 w 479"/>
                    <a:gd name="T87" fmla="*/ 2147483647 h 132"/>
                    <a:gd name="T88" fmla="*/ 2147483647 w 479"/>
                    <a:gd name="T89" fmla="*/ 2147483647 h 132"/>
                    <a:gd name="T90" fmla="*/ 2147483647 w 479"/>
                    <a:gd name="T91" fmla="*/ 2147483647 h 132"/>
                    <a:gd name="T92" fmla="*/ 2147483647 w 479"/>
                    <a:gd name="T93" fmla="*/ 2147483647 h 132"/>
                    <a:gd name="T94" fmla="*/ 2147483647 w 479"/>
                    <a:gd name="T95" fmla="*/ 2147483647 h 132"/>
                    <a:gd name="T96" fmla="*/ 2147483647 w 479"/>
                    <a:gd name="T97" fmla="*/ 2147483647 h 132"/>
                    <a:gd name="T98" fmla="*/ 2147483647 w 479"/>
                    <a:gd name="T99" fmla="*/ 2147483647 h 132"/>
                    <a:gd name="T100" fmla="*/ 2147483647 w 479"/>
                    <a:gd name="T101" fmla="*/ 2147483647 h 132"/>
                    <a:gd name="T102" fmla="*/ 2147483647 w 479"/>
                    <a:gd name="T103" fmla="*/ 2147483647 h 132"/>
                    <a:gd name="T104" fmla="*/ 2147483647 w 479"/>
                    <a:gd name="T105" fmla="*/ 2147483647 h 132"/>
                    <a:gd name="T106" fmla="*/ 2147483647 w 479"/>
                    <a:gd name="T107" fmla="*/ 2147483647 h 132"/>
                    <a:gd name="T108" fmla="*/ 2147483647 w 479"/>
                    <a:gd name="T109" fmla="*/ 2147483647 h 132"/>
                    <a:gd name="T110" fmla="*/ 2147483647 w 479"/>
                    <a:gd name="T111" fmla="*/ 2147483647 h 132"/>
                    <a:gd name="T112" fmla="*/ 2147483647 w 479"/>
                    <a:gd name="T113" fmla="*/ 2147483647 h 132"/>
                    <a:gd name="T114" fmla="*/ 2147483647 w 479"/>
                    <a:gd name="T115" fmla="*/ 2147483647 h 132"/>
                    <a:gd name="T116" fmla="*/ 2147483647 w 479"/>
                    <a:gd name="T117" fmla="*/ 2147483647 h 132"/>
                    <a:gd name="T118" fmla="*/ 2147483647 w 479"/>
                    <a:gd name="T119" fmla="*/ 2147483647 h 132"/>
                    <a:gd name="T120" fmla="*/ 2147483647 w 479"/>
                    <a:gd name="T121" fmla="*/ 2147483647 h 132"/>
                    <a:gd name="T122" fmla="*/ 2147483647 w 479"/>
                    <a:gd name="T123" fmla="*/ 2147483647 h 132"/>
                    <a:gd name="T124" fmla="*/ 2147483647 w 479"/>
                    <a:gd name="T125" fmla="*/ 2147483647 h 1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79"/>
                    <a:gd name="T190" fmla="*/ 0 h 132"/>
                    <a:gd name="T191" fmla="*/ 479 w 479"/>
                    <a:gd name="T192" fmla="*/ 132 h 1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79" h="132">
                      <a:moveTo>
                        <a:pt x="417" y="0"/>
                      </a:moveTo>
                      <a:lnTo>
                        <a:pt x="408" y="3"/>
                      </a:lnTo>
                      <a:lnTo>
                        <a:pt x="399" y="8"/>
                      </a:lnTo>
                      <a:lnTo>
                        <a:pt x="391" y="8"/>
                      </a:lnTo>
                      <a:cubicBezTo>
                        <a:pt x="391" y="8"/>
                        <a:pt x="380" y="9"/>
                        <a:pt x="376" y="10"/>
                      </a:cubicBezTo>
                      <a:cubicBezTo>
                        <a:pt x="372" y="11"/>
                        <a:pt x="358" y="12"/>
                        <a:pt x="358" y="12"/>
                      </a:cubicBezTo>
                      <a:lnTo>
                        <a:pt x="345" y="10"/>
                      </a:lnTo>
                      <a:lnTo>
                        <a:pt x="331" y="8"/>
                      </a:lnTo>
                      <a:lnTo>
                        <a:pt x="322" y="8"/>
                      </a:lnTo>
                      <a:lnTo>
                        <a:pt x="315" y="9"/>
                      </a:lnTo>
                      <a:lnTo>
                        <a:pt x="307" y="10"/>
                      </a:lnTo>
                      <a:lnTo>
                        <a:pt x="302" y="7"/>
                      </a:lnTo>
                      <a:lnTo>
                        <a:pt x="296" y="6"/>
                      </a:lnTo>
                      <a:lnTo>
                        <a:pt x="289" y="6"/>
                      </a:lnTo>
                      <a:lnTo>
                        <a:pt x="285" y="7"/>
                      </a:lnTo>
                      <a:lnTo>
                        <a:pt x="279" y="13"/>
                      </a:lnTo>
                      <a:lnTo>
                        <a:pt x="272" y="17"/>
                      </a:lnTo>
                      <a:lnTo>
                        <a:pt x="268" y="21"/>
                      </a:lnTo>
                      <a:lnTo>
                        <a:pt x="263" y="27"/>
                      </a:lnTo>
                      <a:lnTo>
                        <a:pt x="259" y="28"/>
                      </a:lnTo>
                      <a:lnTo>
                        <a:pt x="251" y="28"/>
                      </a:lnTo>
                      <a:lnTo>
                        <a:pt x="243" y="30"/>
                      </a:lnTo>
                      <a:lnTo>
                        <a:pt x="236" y="31"/>
                      </a:lnTo>
                      <a:lnTo>
                        <a:pt x="231" y="32"/>
                      </a:lnTo>
                      <a:lnTo>
                        <a:pt x="224" y="31"/>
                      </a:lnTo>
                      <a:lnTo>
                        <a:pt x="220" y="26"/>
                      </a:lnTo>
                      <a:lnTo>
                        <a:pt x="213" y="21"/>
                      </a:lnTo>
                      <a:lnTo>
                        <a:pt x="204" y="15"/>
                      </a:lnTo>
                      <a:lnTo>
                        <a:pt x="197" y="14"/>
                      </a:lnTo>
                      <a:lnTo>
                        <a:pt x="189" y="14"/>
                      </a:lnTo>
                      <a:lnTo>
                        <a:pt x="180" y="11"/>
                      </a:lnTo>
                      <a:lnTo>
                        <a:pt x="172" y="8"/>
                      </a:lnTo>
                      <a:lnTo>
                        <a:pt x="164" y="2"/>
                      </a:lnTo>
                      <a:lnTo>
                        <a:pt x="154" y="1"/>
                      </a:lnTo>
                      <a:lnTo>
                        <a:pt x="143" y="0"/>
                      </a:lnTo>
                      <a:cubicBezTo>
                        <a:pt x="139" y="0"/>
                        <a:pt x="133" y="0"/>
                        <a:pt x="133" y="0"/>
                      </a:cubicBezTo>
                      <a:lnTo>
                        <a:pt x="128" y="2"/>
                      </a:lnTo>
                      <a:lnTo>
                        <a:pt x="120" y="3"/>
                      </a:lnTo>
                      <a:lnTo>
                        <a:pt x="111" y="4"/>
                      </a:lnTo>
                      <a:lnTo>
                        <a:pt x="102" y="4"/>
                      </a:lnTo>
                      <a:lnTo>
                        <a:pt x="95" y="4"/>
                      </a:lnTo>
                      <a:lnTo>
                        <a:pt x="87" y="4"/>
                      </a:lnTo>
                      <a:lnTo>
                        <a:pt x="79" y="4"/>
                      </a:lnTo>
                      <a:lnTo>
                        <a:pt x="69" y="5"/>
                      </a:lnTo>
                      <a:lnTo>
                        <a:pt x="60" y="5"/>
                      </a:lnTo>
                      <a:lnTo>
                        <a:pt x="53" y="5"/>
                      </a:lnTo>
                      <a:lnTo>
                        <a:pt x="44" y="4"/>
                      </a:lnTo>
                      <a:lnTo>
                        <a:pt x="36" y="3"/>
                      </a:lnTo>
                      <a:lnTo>
                        <a:pt x="31" y="4"/>
                      </a:lnTo>
                      <a:lnTo>
                        <a:pt x="27" y="7"/>
                      </a:lnTo>
                      <a:lnTo>
                        <a:pt x="17" y="15"/>
                      </a:lnTo>
                      <a:lnTo>
                        <a:pt x="13" y="18"/>
                      </a:lnTo>
                      <a:lnTo>
                        <a:pt x="6" y="28"/>
                      </a:lnTo>
                      <a:lnTo>
                        <a:pt x="1" y="34"/>
                      </a:lnTo>
                      <a:lnTo>
                        <a:pt x="0" y="43"/>
                      </a:lnTo>
                      <a:lnTo>
                        <a:pt x="0" y="49"/>
                      </a:lnTo>
                      <a:lnTo>
                        <a:pt x="1" y="54"/>
                      </a:lnTo>
                      <a:lnTo>
                        <a:pt x="10" y="56"/>
                      </a:lnTo>
                      <a:lnTo>
                        <a:pt x="14" y="59"/>
                      </a:lnTo>
                      <a:lnTo>
                        <a:pt x="17" y="67"/>
                      </a:lnTo>
                      <a:cubicBezTo>
                        <a:pt x="21" y="68"/>
                        <a:pt x="24" y="67"/>
                        <a:pt x="24" y="67"/>
                      </a:cubicBezTo>
                      <a:lnTo>
                        <a:pt x="28" y="67"/>
                      </a:lnTo>
                      <a:lnTo>
                        <a:pt x="33" y="63"/>
                      </a:lnTo>
                      <a:lnTo>
                        <a:pt x="40" y="63"/>
                      </a:lnTo>
                      <a:lnTo>
                        <a:pt x="40" y="67"/>
                      </a:lnTo>
                      <a:lnTo>
                        <a:pt x="43" y="73"/>
                      </a:lnTo>
                      <a:lnTo>
                        <a:pt x="47" y="78"/>
                      </a:lnTo>
                      <a:lnTo>
                        <a:pt x="56" y="77"/>
                      </a:lnTo>
                      <a:lnTo>
                        <a:pt x="61" y="75"/>
                      </a:lnTo>
                      <a:cubicBezTo>
                        <a:pt x="62" y="80"/>
                        <a:pt x="62" y="86"/>
                        <a:pt x="62" y="86"/>
                      </a:cubicBezTo>
                      <a:lnTo>
                        <a:pt x="74" y="89"/>
                      </a:lnTo>
                      <a:lnTo>
                        <a:pt x="79" y="94"/>
                      </a:lnTo>
                      <a:lnTo>
                        <a:pt x="75" y="99"/>
                      </a:lnTo>
                      <a:lnTo>
                        <a:pt x="71" y="106"/>
                      </a:lnTo>
                      <a:lnTo>
                        <a:pt x="70" y="114"/>
                      </a:lnTo>
                      <a:lnTo>
                        <a:pt x="77" y="119"/>
                      </a:lnTo>
                      <a:lnTo>
                        <a:pt x="85" y="119"/>
                      </a:lnTo>
                      <a:lnTo>
                        <a:pt x="95" y="116"/>
                      </a:lnTo>
                      <a:lnTo>
                        <a:pt x="101" y="114"/>
                      </a:lnTo>
                      <a:lnTo>
                        <a:pt x="115" y="116"/>
                      </a:lnTo>
                      <a:lnTo>
                        <a:pt x="122" y="121"/>
                      </a:lnTo>
                      <a:lnTo>
                        <a:pt x="126" y="123"/>
                      </a:lnTo>
                      <a:lnTo>
                        <a:pt x="132" y="129"/>
                      </a:lnTo>
                      <a:lnTo>
                        <a:pt x="141" y="130"/>
                      </a:lnTo>
                      <a:lnTo>
                        <a:pt x="147" y="132"/>
                      </a:lnTo>
                      <a:lnTo>
                        <a:pt x="151" y="129"/>
                      </a:lnTo>
                      <a:lnTo>
                        <a:pt x="156" y="125"/>
                      </a:lnTo>
                      <a:lnTo>
                        <a:pt x="164" y="122"/>
                      </a:lnTo>
                      <a:lnTo>
                        <a:pt x="173" y="119"/>
                      </a:lnTo>
                      <a:lnTo>
                        <a:pt x="183" y="119"/>
                      </a:lnTo>
                      <a:lnTo>
                        <a:pt x="191" y="115"/>
                      </a:lnTo>
                      <a:lnTo>
                        <a:pt x="195" y="107"/>
                      </a:lnTo>
                      <a:lnTo>
                        <a:pt x="195" y="98"/>
                      </a:lnTo>
                      <a:lnTo>
                        <a:pt x="197" y="90"/>
                      </a:lnTo>
                      <a:lnTo>
                        <a:pt x="205" y="83"/>
                      </a:lnTo>
                      <a:lnTo>
                        <a:pt x="209" y="74"/>
                      </a:lnTo>
                      <a:lnTo>
                        <a:pt x="217" y="72"/>
                      </a:lnTo>
                      <a:lnTo>
                        <a:pt x="225" y="67"/>
                      </a:lnTo>
                      <a:lnTo>
                        <a:pt x="233" y="61"/>
                      </a:lnTo>
                      <a:lnTo>
                        <a:pt x="235" y="57"/>
                      </a:lnTo>
                      <a:lnTo>
                        <a:pt x="239" y="48"/>
                      </a:lnTo>
                      <a:lnTo>
                        <a:pt x="243" y="45"/>
                      </a:lnTo>
                      <a:lnTo>
                        <a:pt x="247" y="45"/>
                      </a:lnTo>
                      <a:lnTo>
                        <a:pt x="255" y="52"/>
                      </a:lnTo>
                      <a:lnTo>
                        <a:pt x="260" y="52"/>
                      </a:lnTo>
                      <a:lnTo>
                        <a:pt x="266" y="45"/>
                      </a:lnTo>
                      <a:lnTo>
                        <a:pt x="274" y="38"/>
                      </a:lnTo>
                      <a:lnTo>
                        <a:pt x="280" y="34"/>
                      </a:lnTo>
                      <a:lnTo>
                        <a:pt x="288" y="30"/>
                      </a:lnTo>
                      <a:lnTo>
                        <a:pt x="295" y="26"/>
                      </a:lnTo>
                      <a:lnTo>
                        <a:pt x="303" y="25"/>
                      </a:lnTo>
                      <a:lnTo>
                        <a:pt x="323" y="23"/>
                      </a:lnTo>
                      <a:lnTo>
                        <a:pt x="335" y="20"/>
                      </a:lnTo>
                      <a:lnTo>
                        <a:pt x="350" y="20"/>
                      </a:lnTo>
                      <a:lnTo>
                        <a:pt x="360" y="21"/>
                      </a:lnTo>
                      <a:lnTo>
                        <a:pt x="370" y="23"/>
                      </a:lnTo>
                      <a:lnTo>
                        <a:pt x="384" y="24"/>
                      </a:lnTo>
                      <a:lnTo>
                        <a:pt x="394" y="21"/>
                      </a:lnTo>
                      <a:lnTo>
                        <a:pt x="405" y="17"/>
                      </a:lnTo>
                      <a:lnTo>
                        <a:pt x="433" y="20"/>
                      </a:lnTo>
                      <a:lnTo>
                        <a:pt x="442" y="19"/>
                      </a:lnTo>
                      <a:lnTo>
                        <a:pt x="451" y="22"/>
                      </a:lnTo>
                      <a:lnTo>
                        <a:pt x="460" y="23"/>
                      </a:lnTo>
                      <a:lnTo>
                        <a:pt x="468" y="27"/>
                      </a:lnTo>
                      <a:lnTo>
                        <a:pt x="474" y="28"/>
                      </a:lnTo>
                      <a:lnTo>
                        <a:pt x="479" y="32"/>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 name="Freeform 31"/>
                <p:cNvSpPr>
                  <a:spLocks/>
                </p:cNvSpPr>
                <p:nvPr/>
              </p:nvSpPr>
              <p:spPr bwMode="auto">
                <a:xfrm>
                  <a:off x="2575" y="687"/>
                  <a:ext cx="374" cy="67"/>
                </a:xfrm>
                <a:custGeom>
                  <a:avLst/>
                  <a:gdLst>
                    <a:gd name="T0" fmla="*/ 0 w 118"/>
                    <a:gd name="T1" fmla="*/ 2147483647 h 21"/>
                    <a:gd name="T2" fmla="*/ 2147483647 w 118"/>
                    <a:gd name="T3" fmla="*/ 0 h 21"/>
                    <a:gd name="T4" fmla="*/ 2147483647 w 118"/>
                    <a:gd name="T5" fmla="*/ 0 h 21"/>
                    <a:gd name="T6" fmla="*/ 2147483647 w 118"/>
                    <a:gd name="T7" fmla="*/ 2147483647 h 21"/>
                    <a:gd name="T8" fmla="*/ 2147483647 w 118"/>
                    <a:gd name="T9" fmla="*/ 2147483647 h 21"/>
                    <a:gd name="T10" fmla="*/ 2147483647 w 118"/>
                    <a:gd name="T11" fmla="*/ 2147483647 h 21"/>
                    <a:gd name="T12" fmla="*/ 2147483647 w 118"/>
                    <a:gd name="T13" fmla="*/ 2147483647 h 21"/>
                    <a:gd name="T14" fmla="*/ 2147483647 w 118"/>
                    <a:gd name="T15" fmla="*/ 2147483647 h 21"/>
                    <a:gd name="T16" fmla="*/ 2147483647 w 118"/>
                    <a:gd name="T17" fmla="*/ 2147483647 h 21"/>
                    <a:gd name="T18" fmla="*/ 2147483647 w 118"/>
                    <a:gd name="T19" fmla="*/ 2147483647 h 21"/>
                    <a:gd name="T20" fmla="*/ 2147483647 w 118"/>
                    <a:gd name="T21" fmla="*/ 2147483647 h 21"/>
                    <a:gd name="T22" fmla="*/ 2147483647 w 118"/>
                    <a:gd name="T23" fmla="*/ 2147483647 h 21"/>
                    <a:gd name="T24" fmla="*/ 2147483647 w 118"/>
                    <a:gd name="T25" fmla="*/ 2147483647 h 21"/>
                    <a:gd name="T26" fmla="*/ 2147483647 w 118"/>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
                    <a:gd name="T43" fmla="*/ 0 h 21"/>
                    <a:gd name="T44" fmla="*/ 118 w 11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 h="21">
                      <a:moveTo>
                        <a:pt x="0" y="4"/>
                      </a:moveTo>
                      <a:lnTo>
                        <a:pt x="11" y="0"/>
                      </a:lnTo>
                      <a:lnTo>
                        <a:pt x="17" y="0"/>
                      </a:lnTo>
                      <a:lnTo>
                        <a:pt x="25" y="5"/>
                      </a:lnTo>
                      <a:lnTo>
                        <a:pt x="29" y="10"/>
                      </a:lnTo>
                      <a:lnTo>
                        <a:pt x="37" y="11"/>
                      </a:lnTo>
                      <a:lnTo>
                        <a:pt x="45" y="11"/>
                      </a:lnTo>
                      <a:cubicBezTo>
                        <a:pt x="45" y="11"/>
                        <a:pt x="53" y="11"/>
                        <a:pt x="57" y="12"/>
                      </a:cubicBezTo>
                      <a:cubicBezTo>
                        <a:pt x="61" y="13"/>
                        <a:pt x="67" y="15"/>
                        <a:pt x="67" y="15"/>
                      </a:cubicBezTo>
                      <a:lnTo>
                        <a:pt x="78" y="18"/>
                      </a:lnTo>
                      <a:lnTo>
                        <a:pt x="88" y="19"/>
                      </a:lnTo>
                      <a:lnTo>
                        <a:pt x="102" y="20"/>
                      </a:lnTo>
                      <a:cubicBezTo>
                        <a:pt x="102" y="20"/>
                        <a:pt x="108" y="21"/>
                        <a:pt x="112" y="21"/>
                      </a:cubicBezTo>
                      <a:cubicBezTo>
                        <a:pt x="116" y="21"/>
                        <a:pt x="118" y="20"/>
                        <a:pt x="118" y="20"/>
                      </a:cubicBez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 name="Freeform 32"/>
                <p:cNvSpPr>
                  <a:spLocks/>
                </p:cNvSpPr>
                <p:nvPr/>
              </p:nvSpPr>
              <p:spPr bwMode="auto">
                <a:xfrm>
                  <a:off x="2518" y="741"/>
                  <a:ext cx="108" cy="41"/>
                </a:xfrm>
                <a:custGeom>
                  <a:avLst/>
                  <a:gdLst>
                    <a:gd name="T0" fmla="*/ 0 w 34"/>
                    <a:gd name="T1" fmla="*/ 2147483647 h 13"/>
                    <a:gd name="T2" fmla="*/ 2147483647 w 34"/>
                    <a:gd name="T3" fmla="*/ 2147483647 h 13"/>
                    <a:gd name="T4" fmla="*/ 2147483647 w 34"/>
                    <a:gd name="T5" fmla="*/ 2147483647 h 13"/>
                    <a:gd name="T6" fmla="*/ 2147483647 w 34"/>
                    <a:gd name="T7" fmla="*/ 2147483647 h 13"/>
                    <a:gd name="T8" fmla="*/ 2147483647 w 34"/>
                    <a:gd name="T9" fmla="*/ 2147483647 h 13"/>
                    <a:gd name="T10" fmla="*/ 2147483647 w 34"/>
                    <a:gd name="T11" fmla="*/ 2147483647 h 13"/>
                    <a:gd name="T12" fmla="*/ 2147483647 w 34"/>
                    <a:gd name="T13" fmla="*/ 2147483647 h 13"/>
                    <a:gd name="T14" fmla="*/ 2147483647 w 34"/>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3"/>
                    <a:gd name="T26" fmla="*/ 34 w 3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3">
                      <a:moveTo>
                        <a:pt x="0" y="11"/>
                      </a:moveTo>
                      <a:lnTo>
                        <a:pt x="6" y="13"/>
                      </a:lnTo>
                      <a:lnTo>
                        <a:pt x="10" y="13"/>
                      </a:lnTo>
                      <a:lnTo>
                        <a:pt x="16" y="13"/>
                      </a:lnTo>
                      <a:lnTo>
                        <a:pt x="23" y="9"/>
                      </a:lnTo>
                      <a:lnTo>
                        <a:pt x="34" y="8"/>
                      </a:lnTo>
                      <a:lnTo>
                        <a:pt x="22" y="3"/>
                      </a:lnTo>
                      <a:lnTo>
                        <a:pt x="9"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3" name="Freeform 33"/>
                <p:cNvSpPr>
                  <a:spLocks/>
                </p:cNvSpPr>
                <p:nvPr/>
              </p:nvSpPr>
              <p:spPr bwMode="auto">
                <a:xfrm>
                  <a:off x="1510" y="858"/>
                  <a:ext cx="1306" cy="368"/>
                </a:xfrm>
                <a:custGeom>
                  <a:avLst/>
                  <a:gdLst>
                    <a:gd name="T0" fmla="*/ 2147483647 w 412"/>
                    <a:gd name="T1" fmla="*/ 2147483647 h 116"/>
                    <a:gd name="T2" fmla="*/ 2147483647 w 412"/>
                    <a:gd name="T3" fmla="*/ 2147483647 h 116"/>
                    <a:gd name="T4" fmla="*/ 2147483647 w 412"/>
                    <a:gd name="T5" fmla="*/ 2147483647 h 116"/>
                    <a:gd name="T6" fmla="*/ 2147483647 w 412"/>
                    <a:gd name="T7" fmla="*/ 2147483647 h 116"/>
                    <a:gd name="T8" fmla="*/ 2147483647 w 412"/>
                    <a:gd name="T9" fmla="*/ 2147483647 h 116"/>
                    <a:gd name="T10" fmla="*/ 2147483647 w 412"/>
                    <a:gd name="T11" fmla="*/ 2147483647 h 116"/>
                    <a:gd name="T12" fmla="*/ 2147483647 w 412"/>
                    <a:gd name="T13" fmla="*/ 2147483647 h 116"/>
                    <a:gd name="T14" fmla="*/ 2147483647 w 412"/>
                    <a:gd name="T15" fmla="*/ 2147483647 h 116"/>
                    <a:gd name="T16" fmla="*/ 2147483647 w 412"/>
                    <a:gd name="T17" fmla="*/ 2147483647 h 116"/>
                    <a:gd name="T18" fmla="*/ 2147483647 w 412"/>
                    <a:gd name="T19" fmla="*/ 2147483647 h 116"/>
                    <a:gd name="T20" fmla="*/ 2147483647 w 412"/>
                    <a:gd name="T21" fmla="*/ 2147483647 h 116"/>
                    <a:gd name="T22" fmla="*/ 2147483647 w 412"/>
                    <a:gd name="T23" fmla="*/ 2147483647 h 116"/>
                    <a:gd name="T24" fmla="*/ 2147483647 w 412"/>
                    <a:gd name="T25" fmla="*/ 2147483647 h 116"/>
                    <a:gd name="T26" fmla="*/ 2147483647 w 412"/>
                    <a:gd name="T27" fmla="*/ 2147483647 h 116"/>
                    <a:gd name="T28" fmla="*/ 2147483647 w 412"/>
                    <a:gd name="T29" fmla="*/ 2147483647 h 116"/>
                    <a:gd name="T30" fmla="*/ 2147483647 w 412"/>
                    <a:gd name="T31" fmla="*/ 2147483647 h 116"/>
                    <a:gd name="T32" fmla="*/ 2147483647 w 412"/>
                    <a:gd name="T33" fmla="*/ 2147483647 h 116"/>
                    <a:gd name="T34" fmla="*/ 2147483647 w 412"/>
                    <a:gd name="T35" fmla="*/ 2147483647 h 116"/>
                    <a:gd name="T36" fmla="*/ 2147483647 w 412"/>
                    <a:gd name="T37" fmla="*/ 2147483647 h 116"/>
                    <a:gd name="T38" fmla="*/ 2147483647 w 412"/>
                    <a:gd name="T39" fmla="*/ 2147483647 h 116"/>
                    <a:gd name="T40" fmla="*/ 2147483647 w 412"/>
                    <a:gd name="T41" fmla="*/ 2147483647 h 116"/>
                    <a:gd name="T42" fmla="*/ 2147483647 w 412"/>
                    <a:gd name="T43" fmla="*/ 2147483647 h 116"/>
                    <a:gd name="T44" fmla="*/ 2147483647 w 412"/>
                    <a:gd name="T45" fmla="*/ 2147483647 h 116"/>
                    <a:gd name="T46" fmla="*/ 2147483647 w 412"/>
                    <a:gd name="T47" fmla="*/ 2147483647 h 116"/>
                    <a:gd name="T48" fmla="*/ 2147483647 w 412"/>
                    <a:gd name="T49" fmla="*/ 2147483647 h 116"/>
                    <a:gd name="T50" fmla="*/ 0 w 412"/>
                    <a:gd name="T51" fmla="*/ 2147483647 h 116"/>
                    <a:gd name="T52" fmla="*/ 2147483647 w 412"/>
                    <a:gd name="T53" fmla="*/ 2147483647 h 116"/>
                    <a:gd name="T54" fmla="*/ 2147483647 w 412"/>
                    <a:gd name="T55" fmla="*/ 2147483647 h 116"/>
                    <a:gd name="T56" fmla="*/ 2147483647 w 412"/>
                    <a:gd name="T57" fmla="*/ 2147483647 h 116"/>
                    <a:gd name="T58" fmla="*/ 2147483647 w 412"/>
                    <a:gd name="T59" fmla="*/ 2147483647 h 116"/>
                    <a:gd name="T60" fmla="*/ 2147483647 w 412"/>
                    <a:gd name="T61" fmla="*/ 2147483647 h 116"/>
                    <a:gd name="T62" fmla="*/ 2147483647 w 412"/>
                    <a:gd name="T63" fmla="*/ 2147483647 h 116"/>
                    <a:gd name="T64" fmla="*/ 2147483647 w 412"/>
                    <a:gd name="T65" fmla="*/ 2147483647 h 116"/>
                    <a:gd name="T66" fmla="*/ 2147483647 w 412"/>
                    <a:gd name="T67" fmla="*/ 2147483647 h 116"/>
                    <a:gd name="T68" fmla="*/ 2147483647 w 412"/>
                    <a:gd name="T69" fmla="*/ 2147483647 h 116"/>
                    <a:gd name="T70" fmla="*/ 2147483647 w 412"/>
                    <a:gd name="T71" fmla="*/ 2147483647 h 116"/>
                    <a:gd name="T72" fmla="*/ 2147483647 w 412"/>
                    <a:gd name="T73" fmla="*/ 2147483647 h 116"/>
                    <a:gd name="T74" fmla="*/ 2147483647 w 412"/>
                    <a:gd name="T75" fmla="*/ 2147483647 h 116"/>
                    <a:gd name="T76" fmla="*/ 2147483647 w 412"/>
                    <a:gd name="T77" fmla="*/ 2147483647 h 116"/>
                    <a:gd name="T78" fmla="*/ 2147483647 w 412"/>
                    <a:gd name="T79" fmla="*/ 2147483647 h 116"/>
                    <a:gd name="T80" fmla="*/ 2147483647 w 412"/>
                    <a:gd name="T81" fmla="*/ 2147483647 h 116"/>
                    <a:gd name="T82" fmla="*/ 2147483647 w 412"/>
                    <a:gd name="T83" fmla="*/ 2147483647 h 116"/>
                    <a:gd name="T84" fmla="*/ 2147483647 w 412"/>
                    <a:gd name="T85" fmla="*/ 2147483647 h 116"/>
                    <a:gd name="T86" fmla="*/ 2147483647 w 412"/>
                    <a:gd name="T87" fmla="*/ 2147483647 h 116"/>
                    <a:gd name="T88" fmla="*/ 2147483647 w 412"/>
                    <a:gd name="T89" fmla="*/ 2147483647 h 116"/>
                    <a:gd name="T90" fmla="*/ 2147483647 w 412"/>
                    <a:gd name="T91" fmla="*/ 2147483647 h 116"/>
                    <a:gd name="T92" fmla="*/ 2147483647 w 412"/>
                    <a:gd name="T93" fmla="*/ 2147483647 h 116"/>
                    <a:gd name="T94" fmla="*/ 2147483647 w 412"/>
                    <a:gd name="T95" fmla="*/ 2147483647 h 116"/>
                    <a:gd name="T96" fmla="*/ 2147483647 w 412"/>
                    <a:gd name="T97" fmla="*/ 1987898004 h 116"/>
                    <a:gd name="T98" fmla="*/ 2147483647 w 412"/>
                    <a:gd name="T99" fmla="*/ 0 h 1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2"/>
                    <a:gd name="T151" fmla="*/ 0 h 116"/>
                    <a:gd name="T152" fmla="*/ 412 w 412"/>
                    <a:gd name="T153" fmla="*/ 116 h 1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2" h="116">
                      <a:moveTo>
                        <a:pt x="412" y="10"/>
                      </a:moveTo>
                      <a:lnTo>
                        <a:pt x="403" y="12"/>
                      </a:lnTo>
                      <a:lnTo>
                        <a:pt x="397" y="14"/>
                      </a:lnTo>
                      <a:lnTo>
                        <a:pt x="385" y="15"/>
                      </a:lnTo>
                      <a:lnTo>
                        <a:pt x="372" y="19"/>
                      </a:lnTo>
                      <a:lnTo>
                        <a:pt x="366" y="22"/>
                      </a:lnTo>
                      <a:lnTo>
                        <a:pt x="359" y="26"/>
                      </a:lnTo>
                      <a:lnTo>
                        <a:pt x="353" y="31"/>
                      </a:lnTo>
                      <a:lnTo>
                        <a:pt x="346" y="39"/>
                      </a:lnTo>
                      <a:lnTo>
                        <a:pt x="340" y="47"/>
                      </a:lnTo>
                      <a:lnTo>
                        <a:pt x="334" y="55"/>
                      </a:lnTo>
                      <a:lnTo>
                        <a:pt x="324" y="61"/>
                      </a:lnTo>
                      <a:lnTo>
                        <a:pt x="314" y="66"/>
                      </a:lnTo>
                      <a:lnTo>
                        <a:pt x="305" y="67"/>
                      </a:lnTo>
                      <a:lnTo>
                        <a:pt x="296" y="72"/>
                      </a:lnTo>
                      <a:lnTo>
                        <a:pt x="285" y="75"/>
                      </a:lnTo>
                      <a:lnTo>
                        <a:pt x="262" y="79"/>
                      </a:lnTo>
                      <a:lnTo>
                        <a:pt x="247" y="80"/>
                      </a:lnTo>
                      <a:lnTo>
                        <a:pt x="228" y="75"/>
                      </a:lnTo>
                      <a:lnTo>
                        <a:pt x="227" y="69"/>
                      </a:lnTo>
                      <a:lnTo>
                        <a:pt x="220" y="70"/>
                      </a:lnTo>
                      <a:lnTo>
                        <a:pt x="213" y="67"/>
                      </a:lnTo>
                      <a:cubicBezTo>
                        <a:pt x="213" y="67"/>
                        <a:pt x="211" y="65"/>
                        <a:pt x="206" y="64"/>
                      </a:cubicBezTo>
                      <a:lnTo>
                        <a:pt x="197" y="64"/>
                      </a:lnTo>
                      <a:lnTo>
                        <a:pt x="188" y="68"/>
                      </a:lnTo>
                      <a:lnTo>
                        <a:pt x="173" y="74"/>
                      </a:lnTo>
                      <a:lnTo>
                        <a:pt x="161" y="83"/>
                      </a:lnTo>
                      <a:lnTo>
                        <a:pt x="148" y="90"/>
                      </a:lnTo>
                      <a:lnTo>
                        <a:pt x="139" y="90"/>
                      </a:lnTo>
                      <a:lnTo>
                        <a:pt x="133" y="95"/>
                      </a:lnTo>
                      <a:lnTo>
                        <a:pt x="126" y="94"/>
                      </a:lnTo>
                      <a:lnTo>
                        <a:pt x="117" y="100"/>
                      </a:lnTo>
                      <a:lnTo>
                        <a:pt x="112" y="105"/>
                      </a:lnTo>
                      <a:lnTo>
                        <a:pt x="108" y="106"/>
                      </a:lnTo>
                      <a:lnTo>
                        <a:pt x="100" y="100"/>
                      </a:lnTo>
                      <a:lnTo>
                        <a:pt x="96" y="96"/>
                      </a:lnTo>
                      <a:lnTo>
                        <a:pt x="89" y="100"/>
                      </a:lnTo>
                      <a:lnTo>
                        <a:pt x="86" y="105"/>
                      </a:lnTo>
                      <a:lnTo>
                        <a:pt x="83" y="109"/>
                      </a:lnTo>
                      <a:lnTo>
                        <a:pt x="76" y="112"/>
                      </a:lnTo>
                      <a:lnTo>
                        <a:pt x="70" y="105"/>
                      </a:lnTo>
                      <a:lnTo>
                        <a:pt x="66" y="104"/>
                      </a:lnTo>
                      <a:lnTo>
                        <a:pt x="59" y="105"/>
                      </a:lnTo>
                      <a:lnTo>
                        <a:pt x="53" y="105"/>
                      </a:lnTo>
                      <a:lnTo>
                        <a:pt x="48" y="105"/>
                      </a:lnTo>
                      <a:lnTo>
                        <a:pt x="39" y="108"/>
                      </a:lnTo>
                      <a:lnTo>
                        <a:pt x="28" y="113"/>
                      </a:lnTo>
                      <a:lnTo>
                        <a:pt x="22" y="116"/>
                      </a:lnTo>
                      <a:lnTo>
                        <a:pt x="16" y="115"/>
                      </a:lnTo>
                      <a:lnTo>
                        <a:pt x="12" y="110"/>
                      </a:lnTo>
                      <a:lnTo>
                        <a:pt x="4" y="103"/>
                      </a:lnTo>
                      <a:lnTo>
                        <a:pt x="0" y="99"/>
                      </a:lnTo>
                      <a:lnTo>
                        <a:pt x="4" y="93"/>
                      </a:lnTo>
                      <a:lnTo>
                        <a:pt x="7" y="87"/>
                      </a:lnTo>
                      <a:lnTo>
                        <a:pt x="11" y="82"/>
                      </a:lnTo>
                      <a:lnTo>
                        <a:pt x="18" y="81"/>
                      </a:lnTo>
                      <a:lnTo>
                        <a:pt x="23" y="79"/>
                      </a:lnTo>
                      <a:lnTo>
                        <a:pt x="25" y="74"/>
                      </a:lnTo>
                      <a:lnTo>
                        <a:pt x="31" y="69"/>
                      </a:lnTo>
                      <a:lnTo>
                        <a:pt x="35" y="66"/>
                      </a:lnTo>
                      <a:lnTo>
                        <a:pt x="43" y="66"/>
                      </a:lnTo>
                      <a:lnTo>
                        <a:pt x="51" y="62"/>
                      </a:lnTo>
                      <a:lnTo>
                        <a:pt x="54" y="54"/>
                      </a:lnTo>
                      <a:lnTo>
                        <a:pt x="63" y="39"/>
                      </a:lnTo>
                      <a:lnTo>
                        <a:pt x="74" y="29"/>
                      </a:lnTo>
                      <a:lnTo>
                        <a:pt x="91" y="29"/>
                      </a:lnTo>
                      <a:lnTo>
                        <a:pt x="108" y="31"/>
                      </a:lnTo>
                      <a:lnTo>
                        <a:pt x="126" y="32"/>
                      </a:lnTo>
                      <a:lnTo>
                        <a:pt x="134" y="32"/>
                      </a:lnTo>
                      <a:lnTo>
                        <a:pt x="141" y="28"/>
                      </a:lnTo>
                      <a:lnTo>
                        <a:pt x="146" y="26"/>
                      </a:lnTo>
                      <a:lnTo>
                        <a:pt x="154" y="22"/>
                      </a:lnTo>
                      <a:lnTo>
                        <a:pt x="160" y="21"/>
                      </a:lnTo>
                      <a:lnTo>
                        <a:pt x="169" y="18"/>
                      </a:lnTo>
                      <a:lnTo>
                        <a:pt x="173" y="11"/>
                      </a:lnTo>
                      <a:lnTo>
                        <a:pt x="185" y="9"/>
                      </a:lnTo>
                      <a:lnTo>
                        <a:pt x="188" y="15"/>
                      </a:lnTo>
                      <a:lnTo>
                        <a:pt x="195" y="23"/>
                      </a:lnTo>
                      <a:lnTo>
                        <a:pt x="199" y="29"/>
                      </a:lnTo>
                      <a:lnTo>
                        <a:pt x="205" y="37"/>
                      </a:lnTo>
                      <a:lnTo>
                        <a:pt x="211" y="41"/>
                      </a:lnTo>
                      <a:lnTo>
                        <a:pt x="219" y="49"/>
                      </a:lnTo>
                      <a:lnTo>
                        <a:pt x="228" y="58"/>
                      </a:lnTo>
                      <a:lnTo>
                        <a:pt x="236" y="61"/>
                      </a:lnTo>
                      <a:lnTo>
                        <a:pt x="242" y="57"/>
                      </a:lnTo>
                      <a:lnTo>
                        <a:pt x="248" y="56"/>
                      </a:lnTo>
                      <a:lnTo>
                        <a:pt x="268" y="59"/>
                      </a:lnTo>
                      <a:lnTo>
                        <a:pt x="280" y="55"/>
                      </a:lnTo>
                      <a:lnTo>
                        <a:pt x="293" y="53"/>
                      </a:lnTo>
                      <a:lnTo>
                        <a:pt x="306" y="48"/>
                      </a:lnTo>
                      <a:lnTo>
                        <a:pt x="316" y="43"/>
                      </a:lnTo>
                      <a:lnTo>
                        <a:pt x="325" y="36"/>
                      </a:lnTo>
                      <a:lnTo>
                        <a:pt x="334" y="29"/>
                      </a:lnTo>
                      <a:lnTo>
                        <a:pt x="339" y="22"/>
                      </a:lnTo>
                      <a:cubicBezTo>
                        <a:pt x="339" y="22"/>
                        <a:pt x="339" y="18"/>
                        <a:pt x="346" y="15"/>
                      </a:cubicBezTo>
                      <a:cubicBezTo>
                        <a:pt x="353" y="11"/>
                        <a:pt x="358" y="8"/>
                        <a:pt x="358" y="8"/>
                      </a:cubicBezTo>
                      <a:lnTo>
                        <a:pt x="370" y="4"/>
                      </a:lnTo>
                      <a:lnTo>
                        <a:pt x="385" y="2"/>
                      </a:lnTo>
                      <a:lnTo>
                        <a:pt x="402" y="0"/>
                      </a:lnTo>
                      <a:lnTo>
                        <a:pt x="407"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4" name="Freeform 34"/>
                <p:cNvSpPr>
                  <a:spLocks/>
                </p:cNvSpPr>
                <p:nvPr/>
              </p:nvSpPr>
              <p:spPr bwMode="auto">
                <a:xfrm>
                  <a:off x="2401" y="741"/>
                  <a:ext cx="355" cy="63"/>
                </a:xfrm>
                <a:custGeom>
                  <a:avLst/>
                  <a:gdLst>
                    <a:gd name="T0" fmla="*/ 2147483647 w 112"/>
                    <a:gd name="T1" fmla="*/ 2147483647 h 20"/>
                    <a:gd name="T2" fmla="*/ 2147483647 w 112"/>
                    <a:gd name="T3" fmla="*/ 2147483647 h 20"/>
                    <a:gd name="T4" fmla="*/ 2147483647 w 112"/>
                    <a:gd name="T5" fmla="*/ 2147483647 h 20"/>
                    <a:gd name="T6" fmla="*/ 2147483647 w 112"/>
                    <a:gd name="T7" fmla="*/ 2147483647 h 20"/>
                    <a:gd name="T8" fmla="*/ 2147483647 w 112"/>
                    <a:gd name="T9" fmla="*/ 2147483647 h 20"/>
                    <a:gd name="T10" fmla="*/ 2147483647 w 112"/>
                    <a:gd name="T11" fmla="*/ 2147483647 h 20"/>
                    <a:gd name="T12" fmla="*/ 2147483647 w 112"/>
                    <a:gd name="T13" fmla="*/ 2147483647 h 20"/>
                    <a:gd name="T14" fmla="*/ 2147483647 w 112"/>
                    <a:gd name="T15" fmla="*/ 2147483647 h 20"/>
                    <a:gd name="T16" fmla="*/ 2147483647 w 112"/>
                    <a:gd name="T17" fmla="*/ 1788457476 h 20"/>
                    <a:gd name="T18" fmla="*/ 0 w 112"/>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20"/>
                    <a:gd name="T32" fmla="*/ 112 w 11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20">
                      <a:moveTo>
                        <a:pt x="112" y="11"/>
                      </a:moveTo>
                      <a:lnTo>
                        <a:pt x="92" y="11"/>
                      </a:lnTo>
                      <a:cubicBezTo>
                        <a:pt x="92" y="11"/>
                        <a:pt x="84" y="12"/>
                        <a:pt x="79" y="12"/>
                      </a:cubicBezTo>
                      <a:cubicBezTo>
                        <a:pt x="74" y="12"/>
                        <a:pt x="68" y="13"/>
                        <a:pt x="68" y="13"/>
                      </a:cubicBezTo>
                      <a:lnTo>
                        <a:pt x="57" y="20"/>
                      </a:lnTo>
                      <a:lnTo>
                        <a:pt x="41" y="20"/>
                      </a:lnTo>
                      <a:lnTo>
                        <a:pt x="29" y="19"/>
                      </a:lnTo>
                      <a:lnTo>
                        <a:pt x="15" y="13"/>
                      </a:lnTo>
                      <a:lnTo>
                        <a:pt x="4" y="2"/>
                      </a:lnTo>
                      <a:lnTo>
                        <a:pt x="0"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5" name="Freeform 35"/>
                <p:cNvSpPr>
                  <a:spLocks/>
                </p:cNvSpPr>
                <p:nvPr/>
              </p:nvSpPr>
              <p:spPr bwMode="auto">
                <a:xfrm>
                  <a:off x="975" y="1020"/>
                  <a:ext cx="1306" cy="536"/>
                </a:xfrm>
                <a:custGeom>
                  <a:avLst/>
                  <a:gdLst>
                    <a:gd name="T0" fmla="*/ 2147483647 w 412"/>
                    <a:gd name="T1" fmla="*/ 2147483647 h 169"/>
                    <a:gd name="T2" fmla="*/ 2147483647 w 412"/>
                    <a:gd name="T3" fmla="*/ 2147483647 h 169"/>
                    <a:gd name="T4" fmla="*/ 2147483647 w 412"/>
                    <a:gd name="T5" fmla="*/ 2147483647 h 169"/>
                    <a:gd name="T6" fmla="*/ 2147483647 w 412"/>
                    <a:gd name="T7" fmla="*/ 2147483647 h 169"/>
                    <a:gd name="T8" fmla="*/ 2147483647 w 412"/>
                    <a:gd name="T9" fmla="*/ 2147483647 h 169"/>
                    <a:gd name="T10" fmla="*/ 2147483647 w 412"/>
                    <a:gd name="T11" fmla="*/ 2147483647 h 169"/>
                    <a:gd name="T12" fmla="*/ 2147483647 w 412"/>
                    <a:gd name="T13" fmla="*/ 2147483647 h 169"/>
                    <a:gd name="T14" fmla="*/ 2147483647 w 412"/>
                    <a:gd name="T15" fmla="*/ 2147483647 h 169"/>
                    <a:gd name="T16" fmla="*/ 2147483647 w 412"/>
                    <a:gd name="T17" fmla="*/ 2147483647 h 169"/>
                    <a:gd name="T18" fmla="*/ 2147483647 w 412"/>
                    <a:gd name="T19" fmla="*/ 2147483647 h 169"/>
                    <a:gd name="T20" fmla="*/ 2147483647 w 412"/>
                    <a:gd name="T21" fmla="*/ 2147483647 h 169"/>
                    <a:gd name="T22" fmla="*/ 2147483647 w 412"/>
                    <a:gd name="T23" fmla="*/ 2147483647 h 169"/>
                    <a:gd name="T24" fmla="*/ 2147483647 w 412"/>
                    <a:gd name="T25" fmla="*/ 2147483647 h 169"/>
                    <a:gd name="T26" fmla="*/ 2147483647 w 412"/>
                    <a:gd name="T27" fmla="*/ 2147483647 h 169"/>
                    <a:gd name="T28" fmla="*/ 2147483647 w 412"/>
                    <a:gd name="T29" fmla="*/ 2147483647 h 169"/>
                    <a:gd name="T30" fmla="*/ 2147483647 w 412"/>
                    <a:gd name="T31" fmla="*/ 2147483647 h 169"/>
                    <a:gd name="T32" fmla="*/ 2147483647 w 412"/>
                    <a:gd name="T33" fmla="*/ 2147483647 h 169"/>
                    <a:gd name="T34" fmla="*/ 2147483647 w 412"/>
                    <a:gd name="T35" fmla="*/ 2147483647 h 169"/>
                    <a:gd name="T36" fmla="*/ 2147483647 w 412"/>
                    <a:gd name="T37" fmla="*/ 2147483647 h 169"/>
                    <a:gd name="T38" fmla="*/ 2147483647 w 412"/>
                    <a:gd name="T39" fmla="*/ 2147483647 h 169"/>
                    <a:gd name="T40" fmla="*/ 2147483647 w 412"/>
                    <a:gd name="T41" fmla="*/ 2147483647 h 169"/>
                    <a:gd name="T42" fmla="*/ 2147483647 w 412"/>
                    <a:gd name="T43" fmla="*/ 2147483647 h 169"/>
                    <a:gd name="T44" fmla="*/ 2147483647 w 412"/>
                    <a:gd name="T45" fmla="*/ 2147483647 h 169"/>
                    <a:gd name="T46" fmla="*/ 2147483647 w 412"/>
                    <a:gd name="T47" fmla="*/ 2147483647 h 169"/>
                    <a:gd name="T48" fmla="*/ 0 w 412"/>
                    <a:gd name="T49" fmla="*/ 2147483647 h 169"/>
                    <a:gd name="T50" fmla="*/ 2147483647 w 412"/>
                    <a:gd name="T51" fmla="*/ 2147483647 h 169"/>
                    <a:gd name="T52" fmla="*/ 2147483647 w 412"/>
                    <a:gd name="T53" fmla="*/ 2147483647 h 169"/>
                    <a:gd name="T54" fmla="*/ 2147483647 w 412"/>
                    <a:gd name="T55" fmla="*/ 2147483647 h 169"/>
                    <a:gd name="T56" fmla="*/ 2147483647 w 412"/>
                    <a:gd name="T57" fmla="*/ 2147483647 h 169"/>
                    <a:gd name="T58" fmla="*/ 2147483647 w 412"/>
                    <a:gd name="T59" fmla="*/ 2147483647 h 169"/>
                    <a:gd name="T60" fmla="*/ 2147483647 w 412"/>
                    <a:gd name="T61" fmla="*/ 2147483647 h 169"/>
                    <a:gd name="T62" fmla="*/ 2147483647 w 412"/>
                    <a:gd name="T63" fmla="*/ 2147483647 h 169"/>
                    <a:gd name="T64" fmla="*/ 2147483647 w 412"/>
                    <a:gd name="T65" fmla="*/ 2147483647 h 169"/>
                    <a:gd name="T66" fmla="*/ 2147483647 w 412"/>
                    <a:gd name="T67" fmla="*/ 2147483647 h 169"/>
                    <a:gd name="T68" fmla="*/ 2147483647 w 412"/>
                    <a:gd name="T69" fmla="*/ 2147483647 h 169"/>
                    <a:gd name="T70" fmla="*/ 2147483647 w 412"/>
                    <a:gd name="T71" fmla="*/ 2147483647 h 169"/>
                    <a:gd name="T72" fmla="*/ 2147483647 w 412"/>
                    <a:gd name="T73" fmla="*/ 2147483647 h 169"/>
                    <a:gd name="T74" fmla="*/ 2147483647 w 412"/>
                    <a:gd name="T75" fmla="*/ 2147483647 h 169"/>
                    <a:gd name="T76" fmla="*/ 2147483647 w 412"/>
                    <a:gd name="T77" fmla="*/ 2147483647 h 169"/>
                    <a:gd name="T78" fmla="*/ 2147483647 w 412"/>
                    <a:gd name="T79" fmla="*/ 2147483647 h 169"/>
                    <a:gd name="T80" fmla="*/ 2147483647 w 412"/>
                    <a:gd name="T81" fmla="*/ 2147483647 h 169"/>
                    <a:gd name="T82" fmla="*/ 2147483647 w 412"/>
                    <a:gd name="T83" fmla="*/ 2147483647 h 169"/>
                    <a:gd name="T84" fmla="*/ 2147483647 w 412"/>
                    <a:gd name="T85" fmla="*/ 2147483647 h 169"/>
                    <a:gd name="T86" fmla="*/ 2147483647 w 412"/>
                    <a:gd name="T87" fmla="*/ 2147483647 h 169"/>
                    <a:gd name="T88" fmla="*/ 2147483647 w 412"/>
                    <a:gd name="T89" fmla="*/ 2147483647 h 169"/>
                    <a:gd name="T90" fmla="*/ 2147483647 w 412"/>
                    <a:gd name="T91" fmla="*/ 2147483647 h 169"/>
                    <a:gd name="T92" fmla="*/ 2147483647 w 412"/>
                    <a:gd name="T93" fmla="*/ 2147483647 h 169"/>
                    <a:gd name="T94" fmla="*/ 2147483647 w 412"/>
                    <a:gd name="T95" fmla="*/ 2147483647 h 169"/>
                    <a:gd name="T96" fmla="*/ 2147483647 w 412"/>
                    <a:gd name="T97" fmla="*/ 2147483647 h 169"/>
                    <a:gd name="T98" fmla="*/ 2147483647 w 412"/>
                    <a:gd name="T99" fmla="*/ 2147483647 h 1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2"/>
                    <a:gd name="T151" fmla="*/ 0 h 169"/>
                    <a:gd name="T152" fmla="*/ 412 w 412"/>
                    <a:gd name="T153" fmla="*/ 169 h 1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2" h="169">
                      <a:moveTo>
                        <a:pt x="412" y="29"/>
                      </a:moveTo>
                      <a:lnTo>
                        <a:pt x="404" y="37"/>
                      </a:lnTo>
                      <a:lnTo>
                        <a:pt x="395" y="44"/>
                      </a:lnTo>
                      <a:lnTo>
                        <a:pt x="388" y="44"/>
                      </a:lnTo>
                      <a:lnTo>
                        <a:pt x="383" y="44"/>
                      </a:lnTo>
                      <a:lnTo>
                        <a:pt x="377" y="46"/>
                      </a:lnTo>
                      <a:lnTo>
                        <a:pt x="365" y="48"/>
                      </a:lnTo>
                      <a:lnTo>
                        <a:pt x="353" y="48"/>
                      </a:lnTo>
                      <a:lnTo>
                        <a:pt x="338" y="58"/>
                      </a:lnTo>
                      <a:lnTo>
                        <a:pt x="329" y="62"/>
                      </a:lnTo>
                      <a:lnTo>
                        <a:pt x="325" y="65"/>
                      </a:lnTo>
                      <a:lnTo>
                        <a:pt x="314" y="71"/>
                      </a:lnTo>
                      <a:lnTo>
                        <a:pt x="308" y="75"/>
                      </a:lnTo>
                      <a:lnTo>
                        <a:pt x="298" y="80"/>
                      </a:lnTo>
                      <a:lnTo>
                        <a:pt x="280" y="81"/>
                      </a:lnTo>
                      <a:lnTo>
                        <a:pt x="265" y="81"/>
                      </a:lnTo>
                      <a:lnTo>
                        <a:pt x="253" y="81"/>
                      </a:lnTo>
                      <a:lnTo>
                        <a:pt x="247" y="81"/>
                      </a:lnTo>
                      <a:lnTo>
                        <a:pt x="232" y="78"/>
                      </a:lnTo>
                      <a:lnTo>
                        <a:pt x="220" y="78"/>
                      </a:lnTo>
                      <a:lnTo>
                        <a:pt x="214" y="85"/>
                      </a:lnTo>
                      <a:lnTo>
                        <a:pt x="210" y="92"/>
                      </a:lnTo>
                      <a:lnTo>
                        <a:pt x="205" y="97"/>
                      </a:lnTo>
                      <a:cubicBezTo>
                        <a:pt x="203" y="101"/>
                        <a:pt x="200" y="103"/>
                        <a:pt x="200" y="103"/>
                      </a:cubicBezTo>
                      <a:lnTo>
                        <a:pt x="196" y="106"/>
                      </a:lnTo>
                      <a:lnTo>
                        <a:pt x="189" y="107"/>
                      </a:lnTo>
                      <a:lnTo>
                        <a:pt x="181" y="115"/>
                      </a:lnTo>
                      <a:lnTo>
                        <a:pt x="168" y="123"/>
                      </a:lnTo>
                      <a:cubicBezTo>
                        <a:pt x="168" y="123"/>
                        <a:pt x="166" y="121"/>
                        <a:pt x="162" y="126"/>
                      </a:cubicBezTo>
                      <a:cubicBezTo>
                        <a:pt x="158" y="130"/>
                        <a:pt x="151" y="139"/>
                        <a:pt x="151" y="139"/>
                      </a:cubicBezTo>
                      <a:lnTo>
                        <a:pt x="143" y="145"/>
                      </a:lnTo>
                      <a:lnTo>
                        <a:pt x="137" y="153"/>
                      </a:lnTo>
                      <a:lnTo>
                        <a:pt x="132" y="162"/>
                      </a:lnTo>
                      <a:lnTo>
                        <a:pt x="129" y="166"/>
                      </a:lnTo>
                      <a:lnTo>
                        <a:pt x="123" y="169"/>
                      </a:lnTo>
                      <a:lnTo>
                        <a:pt x="115" y="169"/>
                      </a:lnTo>
                      <a:lnTo>
                        <a:pt x="107" y="169"/>
                      </a:lnTo>
                      <a:lnTo>
                        <a:pt x="98" y="165"/>
                      </a:lnTo>
                      <a:lnTo>
                        <a:pt x="86" y="163"/>
                      </a:lnTo>
                      <a:lnTo>
                        <a:pt x="84" y="155"/>
                      </a:lnTo>
                      <a:lnTo>
                        <a:pt x="79" y="133"/>
                      </a:lnTo>
                      <a:lnTo>
                        <a:pt x="74" y="126"/>
                      </a:lnTo>
                      <a:lnTo>
                        <a:pt x="63" y="118"/>
                      </a:lnTo>
                      <a:lnTo>
                        <a:pt x="52" y="111"/>
                      </a:lnTo>
                      <a:lnTo>
                        <a:pt x="39" y="105"/>
                      </a:lnTo>
                      <a:cubicBezTo>
                        <a:pt x="35" y="107"/>
                        <a:pt x="37" y="107"/>
                        <a:pt x="31" y="109"/>
                      </a:cubicBezTo>
                      <a:cubicBezTo>
                        <a:pt x="26" y="112"/>
                        <a:pt x="23" y="112"/>
                        <a:pt x="23" y="112"/>
                      </a:cubicBezTo>
                      <a:lnTo>
                        <a:pt x="14" y="105"/>
                      </a:lnTo>
                      <a:lnTo>
                        <a:pt x="6" y="97"/>
                      </a:lnTo>
                      <a:lnTo>
                        <a:pt x="0" y="82"/>
                      </a:lnTo>
                      <a:lnTo>
                        <a:pt x="12" y="48"/>
                      </a:lnTo>
                      <a:lnTo>
                        <a:pt x="20" y="32"/>
                      </a:lnTo>
                      <a:lnTo>
                        <a:pt x="27" y="23"/>
                      </a:lnTo>
                      <a:lnTo>
                        <a:pt x="33" y="15"/>
                      </a:lnTo>
                      <a:lnTo>
                        <a:pt x="43" y="10"/>
                      </a:lnTo>
                      <a:lnTo>
                        <a:pt x="53" y="3"/>
                      </a:lnTo>
                      <a:cubicBezTo>
                        <a:pt x="53" y="3"/>
                        <a:pt x="54" y="0"/>
                        <a:pt x="58" y="2"/>
                      </a:cubicBezTo>
                      <a:cubicBezTo>
                        <a:pt x="62" y="3"/>
                        <a:pt x="80" y="12"/>
                        <a:pt x="80" y="12"/>
                      </a:cubicBezTo>
                      <a:lnTo>
                        <a:pt x="86" y="22"/>
                      </a:lnTo>
                      <a:lnTo>
                        <a:pt x="90" y="27"/>
                      </a:lnTo>
                      <a:lnTo>
                        <a:pt x="92" y="34"/>
                      </a:lnTo>
                      <a:lnTo>
                        <a:pt x="93" y="43"/>
                      </a:lnTo>
                      <a:cubicBezTo>
                        <a:pt x="93" y="43"/>
                        <a:pt x="94" y="47"/>
                        <a:pt x="94" y="53"/>
                      </a:cubicBezTo>
                      <a:cubicBezTo>
                        <a:pt x="94" y="59"/>
                        <a:pt x="94" y="57"/>
                        <a:pt x="94" y="62"/>
                      </a:cubicBezTo>
                      <a:cubicBezTo>
                        <a:pt x="95" y="68"/>
                        <a:pt x="97" y="75"/>
                        <a:pt x="97" y="75"/>
                      </a:cubicBezTo>
                      <a:lnTo>
                        <a:pt x="101" y="84"/>
                      </a:lnTo>
                      <a:lnTo>
                        <a:pt x="108" y="81"/>
                      </a:lnTo>
                      <a:lnTo>
                        <a:pt x="112" y="71"/>
                      </a:lnTo>
                      <a:lnTo>
                        <a:pt x="110" y="59"/>
                      </a:lnTo>
                      <a:lnTo>
                        <a:pt x="109" y="48"/>
                      </a:lnTo>
                      <a:lnTo>
                        <a:pt x="121" y="42"/>
                      </a:lnTo>
                      <a:cubicBezTo>
                        <a:pt x="121" y="42"/>
                        <a:pt x="133" y="31"/>
                        <a:pt x="134" y="46"/>
                      </a:cubicBezTo>
                      <a:cubicBezTo>
                        <a:pt x="135" y="61"/>
                        <a:pt x="135" y="68"/>
                        <a:pt x="135" y="68"/>
                      </a:cubicBezTo>
                      <a:cubicBezTo>
                        <a:pt x="135" y="68"/>
                        <a:pt x="137" y="69"/>
                        <a:pt x="137" y="74"/>
                      </a:cubicBezTo>
                      <a:cubicBezTo>
                        <a:pt x="138" y="78"/>
                        <a:pt x="141" y="88"/>
                        <a:pt x="141" y="88"/>
                      </a:cubicBezTo>
                      <a:cubicBezTo>
                        <a:pt x="141" y="88"/>
                        <a:pt x="145" y="88"/>
                        <a:pt x="145" y="95"/>
                      </a:cubicBezTo>
                      <a:cubicBezTo>
                        <a:pt x="145" y="102"/>
                        <a:pt x="145" y="104"/>
                        <a:pt x="145" y="104"/>
                      </a:cubicBezTo>
                      <a:lnTo>
                        <a:pt x="153" y="107"/>
                      </a:lnTo>
                      <a:lnTo>
                        <a:pt x="157" y="107"/>
                      </a:lnTo>
                      <a:lnTo>
                        <a:pt x="165" y="103"/>
                      </a:lnTo>
                      <a:lnTo>
                        <a:pt x="170" y="97"/>
                      </a:lnTo>
                      <a:lnTo>
                        <a:pt x="184" y="93"/>
                      </a:lnTo>
                      <a:lnTo>
                        <a:pt x="191" y="87"/>
                      </a:lnTo>
                      <a:lnTo>
                        <a:pt x="207" y="80"/>
                      </a:lnTo>
                      <a:lnTo>
                        <a:pt x="221" y="72"/>
                      </a:lnTo>
                      <a:lnTo>
                        <a:pt x="229" y="72"/>
                      </a:lnTo>
                      <a:lnTo>
                        <a:pt x="239" y="72"/>
                      </a:lnTo>
                      <a:lnTo>
                        <a:pt x="259" y="71"/>
                      </a:lnTo>
                      <a:lnTo>
                        <a:pt x="272" y="70"/>
                      </a:lnTo>
                      <a:lnTo>
                        <a:pt x="289" y="67"/>
                      </a:lnTo>
                      <a:lnTo>
                        <a:pt x="299" y="62"/>
                      </a:lnTo>
                      <a:lnTo>
                        <a:pt x="312" y="54"/>
                      </a:lnTo>
                      <a:lnTo>
                        <a:pt x="318" y="49"/>
                      </a:lnTo>
                      <a:lnTo>
                        <a:pt x="325" y="45"/>
                      </a:lnTo>
                      <a:lnTo>
                        <a:pt x="338" y="41"/>
                      </a:lnTo>
                      <a:lnTo>
                        <a:pt x="350" y="37"/>
                      </a:lnTo>
                      <a:lnTo>
                        <a:pt x="359" y="36"/>
                      </a:lnTo>
                      <a:cubicBezTo>
                        <a:pt x="359" y="36"/>
                        <a:pt x="366" y="35"/>
                        <a:pt x="371" y="35"/>
                      </a:cubicBezTo>
                      <a:cubicBezTo>
                        <a:pt x="376" y="35"/>
                        <a:pt x="381" y="34"/>
                        <a:pt x="381" y="34"/>
                      </a:cubicBezTo>
                      <a:lnTo>
                        <a:pt x="399" y="27"/>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6" name="Rectangle 36"/>
                <p:cNvSpPr>
                  <a:spLocks noChangeArrowheads="1"/>
                </p:cNvSpPr>
                <p:nvPr/>
              </p:nvSpPr>
              <p:spPr bwMode="auto">
                <a:xfrm>
                  <a:off x="1220" y="306"/>
                  <a:ext cx="26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Depositional</a:t>
                  </a:r>
                  <a:endParaRPr lang="en-US" altLang="en-US" dirty="0"/>
                </a:p>
              </p:txBody>
            </p:sp>
            <p:sp>
              <p:nvSpPr>
                <p:cNvPr id="57" name="Rectangle 37"/>
                <p:cNvSpPr>
                  <a:spLocks noChangeArrowheads="1"/>
                </p:cNvSpPr>
                <p:nvPr/>
              </p:nvSpPr>
              <p:spPr bwMode="auto">
                <a:xfrm>
                  <a:off x="1275" y="367"/>
                  <a:ext cx="131"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Lobes</a:t>
                  </a:r>
                  <a:endParaRPr lang="en-US" altLang="en-US" dirty="0"/>
                </a:p>
              </p:txBody>
            </p:sp>
            <p:sp>
              <p:nvSpPr>
                <p:cNvPr id="58" name="Rectangle 38"/>
                <p:cNvSpPr>
                  <a:spLocks noChangeArrowheads="1"/>
                </p:cNvSpPr>
                <p:nvPr/>
              </p:nvSpPr>
              <p:spPr bwMode="auto">
                <a:xfrm>
                  <a:off x="2197" y="1261"/>
                  <a:ext cx="19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Channel-</a:t>
                  </a:r>
                  <a:endParaRPr lang="en-US" altLang="en-US" dirty="0"/>
                </a:p>
              </p:txBody>
            </p:sp>
            <p:sp>
              <p:nvSpPr>
                <p:cNvPr id="59" name="Rectangle 39"/>
                <p:cNvSpPr>
                  <a:spLocks noChangeArrowheads="1"/>
                </p:cNvSpPr>
                <p:nvPr/>
              </p:nvSpPr>
              <p:spPr bwMode="auto">
                <a:xfrm>
                  <a:off x="2233" y="1308"/>
                  <a:ext cx="106"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Lobe</a:t>
                  </a:r>
                  <a:endParaRPr lang="en-US" altLang="en-US" dirty="0"/>
                </a:p>
              </p:txBody>
            </p:sp>
            <p:sp>
              <p:nvSpPr>
                <p:cNvPr id="60" name="Rectangle 40"/>
                <p:cNvSpPr>
                  <a:spLocks noChangeArrowheads="1"/>
                </p:cNvSpPr>
                <p:nvPr/>
              </p:nvSpPr>
              <p:spPr bwMode="auto">
                <a:xfrm>
                  <a:off x="2186" y="1356"/>
                  <a:ext cx="217"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Transition</a:t>
                  </a:r>
                  <a:endParaRPr lang="en-US" altLang="en-US" dirty="0"/>
                </a:p>
              </p:txBody>
            </p:sp>
            <p:sp>
              <p:nvSpPr>
                <p:cNvPr id="61" name="Rectangle 41"/>
                <p:cNvSpPr>
                  <a:spLocks noChangeArrowheads="1"/>
                </p:cNvSpPr>
                <p:nvPr/>
              </p:nvSpPr>
              <p:spPr bwMode="auto">
                <a:xfrm>
                  <a:off x="2233" y="1403"/>
                  <a:ext cx="10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Zone</a:t>
                  </a:r>
                  <a:endParaRPr lang="en-US" altLang="en-US" dirty="0"/>
                </a:p>
              </p:txBody>
            </p:sp>
            <p:sp>
              <p:nvSpPr>
                <p:cNvPr id="62" name="Rectangle 42"/>
                <p:cNvSpPr>
                  <a:spLocks noChangeArrowheads="1"/>
                </p:cNvSpPr>
                <p:nvPr/>
              </p:nvSpPr>
              <p:spPr bwMode="auto">
                <a:xfrm>
                  <a:off x="1892" y="306"/>
                  <a:ext cx="230"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Submarine</a:t>
                  </a:r>
                  <a:endParaRPr lang="en-US" altLang="en-US" dirty="0"/>
                </a:p>
              </p:txBody>
            </p:sp>
            <p:sp>
              <p:nvSpPr>
                <p:cNvPr id="63" name="Rectangle 43"/>
                <p:cNvSpPr>
                  <a:spLocks noChangeArrowheads="1"/>
                </p:cNvSpPr>
                <p:nvPr/>
              </p:nvSpPr>
              <p:spPr bwMode="auto">
                <a:xfrm>
                  <a:off x="1903" y="367"/>
                  <a:ext cx="200"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Channels</a:t>
                  </a:r>
                  <a:endParaRPr lang="en-US" altLang="en-US" dirty="0"/>
                </a:p>
              </p:txBody>
            </p:sp>
            <p:sp>
              <p:nvSpPr>
                <p:cNvPr id="64" name="Rectangle 44"/>
                <p:cNvSpPr>
                  <a:spLocks noChangeArrowheads="1"/>
                </p:cNvSpPr>
                <p:nvPr/>
              </p:nvSpPr>
              <p:spPr bwMode="auto">
                <a:xfrm>
                  <a:off x="2743" y="887"/>
                  <a:ext cx="162" cy="9"/>
                </a:xfrm>
                <a:prstGeom prst="rect">
                  <a:avLst/>
                </a:prstGeom>
                <a:solidFill>
                  <a:srgbClr val="2421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65" name="Freeform 45"/>
                <p:cNvSpPr>
                  <a:spLocks/>
                </p:cNvSpPr>
                <p:nvPr/>
              </p:nvSpPr>
              <p:spPr bwMode="auto">
                <a:xfrm>
                  <a:off x="2705" y="868"/>
                  <a:ext cx="42" cy="44"/>
                </a:xfrm>
                <a:custGeom>
                  <a:avLst/>
                  <a:gdLst>
                    <a:gd name="T0" fmla="*/ 42 w 42"/>
                    <a:gd name="T1" fmla="*/ 44 h 44"/>
                    <a:gd name="T2" fmla="*/ 0 w 42"/>
                    <a:gd name="T3" fmla="*/ 22 h 44"/>
                    <a:gd name="T4" fmla="*/ 42 w 42"/>
                    <a:gd name="T5" fmla="*/ 0 h 44"/>
                    <a:gd name="T6" fmla="*/ 42 w 42"/>
                    <a:gd name="T7" fmla="*/ 44 h 44"/>
                    <a:gd name="T8" fmla="*/ 0 60000 65536"/>
                    <a:gd name="T9" fmla="*/ 0 60000 65536"/>
                    <a:gd name="T10" fmla="*/ 0 60000 65536"/>
                    <a:gd name="T11" fmla="*/ 0 60000 65536"/>
                    <a:gd name="T12" fmla="*/ 0 w 42"/>
                    <a:gd name="T13" fmla="*/ 0 h 44"/>
                    <a:gd name="T14" fmla="*/ 42 w 42"/>
                    <a:gd name="T15" fmla="*/ 44 h 44"/>
                  </a:gdLst>
                  <a:ahLst/>
                  <a:cxnLst>
                    <a:cxn ang="T8">
                      <a:pos x="T0" y="T1"/>
                    </a:cxn>
                    <a:cxn ang="T9">
                      <a:pos x="T2" y="T3"/>
                    </a:cxn>
                    <a:cxn ang="T10">
                      <a:pos x="T4" y="T5"/>
                    </a:cxn>
                    <a:cxn ang="T11">
                      <a:pos x="T6" y="T7"/>
                    </a:cxn>
                  </a:cxnLst>
                  <a:rect l="T12" t="T13" r="T14" b="T15"/>
                  <a:pathLst>
                    <a:path w="42" h="44">
                      <a:moveTo>
                        <a:pt x="42" y="44"/>
                      </a:moveTo>
                      <a:lnTo>
                        <a:pt x="0" y="22"/>
                      </a:lnTo>
                      <a:lnTo>
                        <a:pt x="42" y="0"/>
                      </a:lnTo>
                      <a:lnTo>
                        <a:pt x="42" y="44"/>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6" name="Rectangle 46"/>
                <p:cNvSpPr>
                  <a:spLocks noChangeArrowheads="1"/>
                </p:cNvSpPr>
                <p:nvPr/>
              </p:nvSpPr>
              <p:spPr bwMode="auto">
                <a:xfrm>
                  <a:off x="2736" y="715"/>
                  <a:ext cx="20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sediment </a:t>
                  </a:r>
                  <a:endParaRPr lang="en-US" altLang="en-US" dirty="0"/>
                </a:p>
              </p:txBody>
            </p:sp>
            <p:sp>
              <p:nvSpPr>
                <p:cNvPr id="67" name="Rectangle 47"/>
                <p:cNvSpPr>
                  <a:spLocks noChangeArrowheads="1"/>
                </p:cNvSpPr>
                <p:nvPr/>
              </p:nvSpPr>
              <p:spPr bwMode="auto">
                <a:xfrm>
                  <a:off x="2732" y="762"/>
                  <a:ext cx="197"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transport</a:t>
                  </a:r>
                  <a:endParaRPr lang="en-US" altLang="en-US" dirty="0"/>
                </a:p>
              </p:txBody>
            </p:sp>
            <p:sp>
              <p:nvSpPr>
                <p:cNvPr id="68" name="Rectangle 48"/>
                <p:cNvSpPr>
                  <a:spLocks noChangeArrowheads="1"/>
                </p:cNvSpPr>
                <p:nvPr/>
              </p:nvSpPr>
              <p:spPr bwMode="auto">
                <a:xfrm>
                  <a:off x="2737" y="811"/>
                  <a:ext cx="18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direction</a:t>
                  </a:r>
                  <a:endParaRPr lang="en-US" altLang="en-US" dirty="0"/>
                </a:p>
              </p:txBody>
            </p:sp>
            <p:sp>
              <p:nvSpPr>
                <p:cNvPr id="69" name="Line 49"/>
                <p:cNvSpPr>
                  <a:spLocks noChangeShapeType="1"/>
                </p:cNvSpPr>
                <p:nvPr/>
              </p:nvSpPr>
              <p:spPr bwMode="auto">
                <a:xfrm flipH="1">
                  <a:off x="1175" y="437"/>
                  <a:ext cx="142" cy="849"/>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0" name="Line 50"/>
                <p:cNvSpPr>
                  <a:spLocks noChangeShapeType="1"/>
                </p:cNvSpPr>
                <p:nvPr/>
              </p:nvSpPr>
              <p:spPr bwMode="auto">
                <a:xfrm>
                  <a:off x="1314" y="434"/>
                  <a:ext cx="551" cy="640"/>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 name="Line 51"/>
                <p:cNvSpPr>
                  <a:spLocks noChangeShapeType="1"/>
                </p:cNvSpPr>
                <p:nvPr/>
              </p:nvSpPr>
              <p:spPr bwMode="auto">
                <a:xfrm>
                  <a:off x="1736" y="579"/>
                  <a:ext cx="415" cy="685"/>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2" name="Line 52"/>
                <p:cNvSpPr>
                  <a:spLocks noChangeShapeType="1"/>
                </p:cNvSpPr>
                <p:nvPr/>
              </p:nvSpPr>
              <p:spPr bwMode="auto">
                <a:xfrm flipH="1" flipV="1">
                  <a:off x="1314" y="437"/>
                  <a:ext cx="361" cy="127"/>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3" name="Line 53"/>
                <p:cNvSpPr>
                  <a:spLocks noChangeShapeType="1"/>
                </p:cNvSpPr>
                <p:nvPr/>
              </p:nvSpPr>
              <p:spPr bwMode="auto">
                <a:xfrm flipH="1" flipV="1">
                  <a:off x="1317" y="446"/>
                  <a:ext cx="29" cy="403"/>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4" name="Line 54"/>
                <p:cNvSpPr>
                  <a:spLocks noChangeShapeType="1"/>
                </p:cNvSpPr>
                <p:nvPr/>
              </p:nvSpPr>
              <p:spPr bwMode="auto">
                <a:xfrm flipH="1">
                  <a:off x="1897" y="427"/>
                  <a:ext cx="51" cy="194"/>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5" name="Line 55"/>
                <p:cNvSpPr>
                  <a:spLocks noChangeShapeType="1"/>
                </p:cNvSpPr>
                <p:nvPr/>
              </p:nvSpPr>
              <p:spPr bwMode="auto">
                <a:xfrm flipH="1" flipV="1">
                  <a:off x="1948" y="440"/>
                  <a:ext cx="22" cy="292"/>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6" name="Line 56"/>
                <p:cNvSpPr>
                  <a:spLocks noChangeShapeType="1"/>
                </p:cNvSpPr>
                <p:nvPr/>
              </p:nvSpPr>
              <p:spPr bwMode="auto">
                <a:xfrm flipH="1" flipV="1">
                  <a:off x="1948" y="440"/>
                  <a:ext cx="190" cy="713"/>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7" name="Line 57"/>
                <p:cNvSpPr>
                  <a:spLocks noChangeShapeType="1"/>
                </p:cNvSpPr>
                <p:nvPr/>
              </p:nvSpPr>
              <p:spPr bwMode="auto">
                <a:xfrm flipH="1" flipV="1">
                  <a:off x="1948" y="437"/>
                  <a:ext cx="529" cy="605"/>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 name="Rectangle 58"/>
                <p:cNvSpPr>
                  <a:spLocks noChangeArrowheads="1"/>
                </p:cNvSpPr>
                <p:nvPr/>
              </p:nvSpPr>
              <p:spPr bwMode="auto">
                <a:xfrm>
                  <a:off x="1570" y="1451"/>
                  <a:ext cx="28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800" b="1" dirty="0">
                      <a:solidFill>
                        <a:srgbClr val="24211D"/>
                      </a:solidFill>
                    </a:rPr>
                    <a:t>       Slumps</a:t>
                  </a:r>
                  <a:endParaRPr lang="en-US" altLang="en-US" dirty="0"/>
                </a:p>
              </p:txBody>
            </p:sp>
            <p:sp>
              <p:nvSpPr>
                <p:cNvPr id="79" name="Line 59"/>
                <p:cNvSpPr>
                  <a:spLocks noChangeShapeType="1"/>
                </p:cNvSpPr>
                <p:nvPr/>
              </p:nvSpPr>
              <p:spPr bwMode="auto">
                <a:xfrm>
                  <a:off x="1748" y="814"/>
                  <a:ext cx="409" cy="450"/>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0" name="Line 60"/>
                <p:cNvSpPr>
                  <a:spLocks noChangeShapeType="1"/>
                </p:cNvSpPr>
                <p:nvPr/>
              </p:nvSpPr>
              <p:spPr bwMode="auto">
                <a:xfrm flipV="1">
                  <a:off x="1450" y="1264"/>
                  <a:ext cx="701" cy="140"/>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6" name="Text Box 100"/>
              <p:cNvSpPr txBox="1">
                <a:spLocks noChangeArrowheads="1"/>
              </p:cNvSpPr>
              <p:nvPr/>
            </p:nvSpPr>
            <p:spPr bwMode="auto">
              <a:xfrm>
                <a:off x="3162" y="2922"/>
                <a:ext cx="1309" cy="19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Beaubouef et al (2003)</a:t>
                </a:r>
                <a:endParaRPr lang="en-US" altLang="en-US" sz="1400" dirty="0"/>
              </a:p>
            </p:txBody>
          </p:sp>
        </p:grpSp>
        <p:sp>
          <p:nvSpPr>
            <p:cNvPr id="44" name="Text Box 105"/>
            <p:cNvSpPr txBox="1">
              <a:spLocks noChangeArrowheads="1"/>
            </p:cNvSpPr>
            <p:nvPr/>
          </p:nvSpPr>
          <p:spPr bwMode="auto">
            <a:xfrm>
              <a:off x="2919" y="1215"/>
              <a:ext cx="142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800" dirty="0">
                  <a:solidFill>
                    <a:srgbClr val="FFFF99"/>
                  </a:solidFill>
                </a:rPr>
                <a:t>Brazos Trinity, GOM</a:t>
              </a:r>
            </a:p>
          </p:txBody>
        </p:sp>
      </p:grpSp>
      <p:sp>
        <p:nvSpPr>
          <p:cNvPr id="81" name="Text Box 3"/>
          <p:cNvSpPr txBox="1">
            <a:spLocks noChangeArrowheads="1"/>
          </p:cNvSpPr>
          <p:nvPr/>
        </p:nvSpPr>
        <p:spPr bwMode="auto">
          <a:xfrm>
            <a:off x="0" y="715963"/>
            <a:ext cx="9144000" cy="646331"/>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231775" indent="-231775">
              <a:tabLst>
                <a:tab pos="230188" algn="l"/>
                <a:tab pos="231775" algn="l"/>
              </a:tabLst>
              <a:defRPr sz="2400">
                <a:solidFill>
                  <a:schemeClr val="tx1"/>
                </a:solidFill>
                <a:latin typeface="Arial" charset="0"/>
              </a:defRPr>
            </a:lvl1pPr>
            <a:lvl2pPr marL="742950" indent="-285750">
              <a:tabLst>
                <a:tab pos="230188" algn="l"/>
                <a:tab pos="231775" algn="l"/>
              </a:tabLst>
              <a:defRPr sz="2400">
                <a:solidFill>
                  <a:schemeClr val="tx1"/>
                </a:solidFill>
                <a:latin typeface="Arial" charset="0"/>
              </a:defRPr>
            </a:lvl2pPr>
            <a:lvl3pPr marL="1143000" indent="-228600">
              <a:tabLst>
                <a:tab pos="230188" algn="l"/>
                <a:tab pos="231775" algn="l"/>
              </a:tabLst>
              <a:defRPr sz="2400">
                <a:solidFill>
                  <a:schemeClr val="tx1"/>
                </a:solidFill>
                <a:latin typeface="Arial" charset="0"/>
              </a:defRPr>
            </a:lvl3pPr>
            <a:lvl4pPr marL="1600200" indent="-228600">
              <a:tabLst>
                <a:tab pos="230188" algn="l"/>
                <a:tab pos="231775" algn="l"/>
              </a:tabLst>
              <a:defRPr sz="2400">
                <a:solidFill>
                  <a:schemeClr val="tx1"/>
                </a:solidFill>
                <a:latin typeface="Arial" charset="0"/>
              </a:defRPr>
            </a:lvl4pPr>
            <a:lvl5pPr marL="2057400" indent="-228600">
              <a:tabLst>
                <a:tab pos="230188" algn="l"/>
                <a:tab pos="231775"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231775"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231775"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231775"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231775" algn="l"/>
              </a:tabLst>
              <a:defRPr sz="2400">
                <a:solidFill>
                  <a:schemeClr val="tx1"/>
                </a:solidFill>
                <a:latin typeface="Arial" charset="0"/>
              </a:defRPr>
            </a:lvl9pPr>
          </a:lstStyle>
          <a:p>
            <a:pPr>
              <a:lnSpc>
                <a:spcPct val="80000"/>
              </a:lnSpc>
              <a:spcBef>
                <a:spcPct val="40000"/>
              </a:spcBef>
              <a:buFontTx/>
              <a:buChar char="•"/>
            </a:pPr>
            <a:r>
              <a:rPr lang="en-US" altLang="en-US" sz="1800" dirty="0">
                <a:solidFill>
                  <a:srgbClr val="FFFF99"/>
                </a:solidFill>
              </a:rPr>
              <a:t>D</a:t>
            </a:r>
            <a:r>
              <a:rPr lang="en-US" altLang="en-US" sz="1800" dirty="0" smtClean="0">
                <a:solidFill>
                  <a:srgbClr val="FFFF99"/>
                </a:solidFill>
              </a:rPr>
              <a:t>oes </a:t>
            </a:r>
            <a:r>
              <a:rPr lang="en-US" altLang="en-US" sz="1800" dirty="0">
                <a:solidFill>
                  <a:srgbClr val="FFFF99"/>
                </a:solidFill>
              </a:rPr>
              <a:t>compensation vary spatially in distributive submarine fans</a:t>
            </a:r>
            <a:r>
              <a:rPr lang="en-US" altLang="en-US" sz="1800" dirty="0" smtClean="0">
                <a:solidFill>
                  <a:srgbClr val="FFFF99"/>
                </a:solidFill>
              </a:rPr>
              <a:t>?</a:t>
            </a:r>
          </a:p>
          <a:p>
            <a:pPr>
              <a:lnSpc>
                <a:spcPct val="80000"/>
              </a:lnSpc>
              <a:spcBef>
                <a:spcPct val="40000"/>
              </a:spcBef>
              <a:buFontTx/>
              <a:buChar char="•"/>
            </a:pPr>
            <a:r>
              <a:rPr lang="en-US" altLang="en-US" sz="1800" dirty="0">
                <a:solidFill>
                  <a:srgbClr val="FFFF99"/>
                </a:solidFill>
              </a:rPr>
              <a:t>Does compensation vary by scale</a:t>
            </a:r>
            <a:r>
              <a:rPr lang="en-US" altLang="en-US" sz="1800" dirty="0" smtClean="0">
                <a:solidFill>
                  <a:srgbClr val="FFFF99"/>
                </a:solidFill>
              </a:rPr>
              <a:t>?</a:t>
            </a:r>
            <a:endParaRPr lang="en-US" altLang="en-US" sz="1800" dirty="0">
              <a:solidFill>
                <a:srgbClr val="FFFF99"/>
              </a:solidFill>
            </a:endParaRPr>
          </a:p>
        </p:txBody>
      </p:sp>
      <p:grpSp>
        <p:nvGrpSpPr>
          <p:cNvPr id="82" name="Group 103"/>
          <p:cNvGrpSpPr>
            <a:grpSpLocks/>
          </p:cNvGrpSpPr>
          <p:nvPr/>
        </p:nvGrpSpPr>
        <p:grpSpPr bwMode="auto">
          <a:xfrm>
            <a:off x="216256" y="2542320"/>
            <a:ext cx="4064000" cy="3035300"/>
            <a:chOff x="2324" y="1223"/>
            <a:chExt cx="2581" cy="1968"/>
          </a:xfrm>
        </p:grpSpPr>
        <p:grpSp>
          <p:nvGrpSpPr>
            <p:cNvPr id="83" name="Group 26"/>
            <p:cNvGrpSpPr>
              <a:grpSpLocks/>
            </p:cNvGrpSpPr>
            <p:nvPr/>
          </p:nvGrpSpPr>
          <p:grpSpPr bwMode="auto">
            <a:xfrm>
              <a:off x="2324" y="1223"/>
              <a:ext cx="2581" cy="1968"/>
              <a:chOff x="959" y="275"/>
              <a:chExt cx="2044" cy="1435"/>
            </a:xfrm>
          </p:grpSpPr>
          <p:sp>
            <p:nvSpPr>
              <p:cNvPr id="85" name="AutoShape 27"/>
              <p:cNvSpPr>
                <a:spLocks noChangeAspect="1" noChangeArrowheads="1" noTextEdit="1"/>
              </p:cNvSpPr>
              <p:nvPr/>
            </p:nvSpPr>
            <p:spPr bwMode="auto">
              <a:xfrm>
                <a:off x="959" y="275"/>
                <a:ext cx="2044"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86"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 y="278"/>
                <a:ext cx="2035"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Freeform 29"/>
              <p:cNvSpPr>
                <a:spLocks/>
              </p:cNvSpPr>
              <p:nvPr/>
            </p:nvSpPr>
            <p:spPr bwMode="auto">
              <a:xfrm>
                <a:off x="1384" y="506"/>
                <a:ext cx="1185" cy="235"/>
              </a:xfrm>
              <a:custGeom>
                <a:avLst/>
                <a:gdLst>
                  <a:gd name="T0" fmla="*/ 2147483647 w 374"/>
                  <a:gd name="T1" fmla="*/ 2147483647 h 74"/>
                  <a:gd name="T2" fmla="*/ 2147483647 w 374"/>
                  <a:gd name="T3" fmla="*/ 2147483647 h 74"/>
                  <a:gd name="T4" fmla="*/ 2147483647 w 374"/>
                  <a:gd name="T5" fmla="*/ 2147483647 h 74"/>
                  <a:gd name="T6" fmla="*/ 2147483647 w 374"/>
                  <a:gd name="T7" fmla="*/ 2147483647 h 74"/>
                  <a:gd name="T8" fmla="*/ 2147483647 w 374"/>
                  <a:gd name="T9" fmla="*/ 2147483647 h 74"/>
                  <a:gd name="T10" fmla="*/ 2147483647 w 374"/>
                  <a:gd name="T11" fmla="*/ 2147483647 h 74"/>
                  <a:gd name="T12" fmla="*/ 2147483647 w 374"/>
                  <a:gd name="T13" fmla="*/ 2147483647 h 74"/>
                  <a:gd name="T14" fmla="*/ 2147483647 w 374"/>
                  <a:gd name="T15" fmla="*/ 2147483647 h 74"/>
                  <a:gd name="T16" fmla="*/ 2147483647 w 374"/>
                  <a:gd name="T17" fmla="*/ 2147483647 h 74"/>
                  <a:gd name="T18" fmla="*/ 2147483647 w 374"/>
                  <a:gd name="T19" fmla="*/ 2147483647 h 74"/>
                  <a:gd name="T20" fmla="*/ 2147483647 w 374"/>
                  <a:gd name="T21" fmla="*/ 2147483647 h 74"/>
                  <a:gd name="T22" fmla="*/ 2147483647 w 374"/>
                  <a:gd name="T23" fmla="*/ 2147483647 h 74"/>
                  <a:gd name="T24" fmla="*/ 2147483647 w 374"/>
                  <a:gd name="T25" fmla="*/ 2147483647 h 74"/>
                  <a:gd name="T26" fmla="*/ 2147483647 w 374"/>
                  <a:gd name="T27" fmla="*/ 2147483647 h 74"/>
                  <a:gd name="T28" fmla="*/ 2147483647 w 374"/>
                  <a:gd name="T29" fmla="*/ 2147483647 h 74"/>
                  <a:gd name="T30" fmla="*/ 2147483647 w 374"/>
                  <a:gd name="T31" fmla="*/ 2147483647 h 74"/>
                  <a:gd name="T32" fmla="*/ 2147483647 w 374"/>
                  <a:gd name="T33" fmla="*/ 2147483647 h 74"/>
                  <a:gd name="T34" fmla="*/ 2147483647 w 374"/>
                  <a:gd name="T35" fmla="*/ 2147483647 h 74"/>
                  <a:gd name="T36" fmla="*/ 2147483647 w 374"/>
                  <a:gd name="T37" fmla="*/ 2147483647 h 74"/>
                  <a:gd name="T38" fmla="*/ 2147483647 w 374"/>
                  <a:gd name="T39" fmla="*/ 2147483647 h 74"/>
                  <a:gd name="T40" fmla="*/ 2147483647 w 374"/>
                  <a:gd name="T41" fmla="*/ 2147483647 h 74"/>
                  <a:gd name="T42" fmla="*/ 2147483647 w 374"/>
                  <a:gd name="T43" fmla="*/ 2147483647 h 74"/>
                  <a:gd name="T44" fmla="*/ 2147483647 w 374"/>
                  <a:gd name="T45" fmla="*/ 2147483647 h 74"/>
                  <a:gd name="T46" fmla="*/ 2147483647 w 374"/>
                  <a:gd name="T47" fmla="*/ 2147483647 h 74"/>
                  <a:gd name="T48" fmla="*/ 2147483647 w 374"/>
                  <a:gd name="T49" fmla="*/ 2147483647 h 74"/>
                  <a:gd name="T50" fmla="*/ 2147483647 w 374"/>
                  <a:gd name="T51" fmla="*/ 2147483647 h 74"/>
                  <a:gd name="T52" fmla="*/ 2147483647 w 374"/>
                  <a:gd name="T53" fmla="*/ 2028471542 h 74"/>
                  <a:gd name="T54" fmla="*/ 2147483647 w 374"/>
                  <a:gd name="T55" fmla="*/ 1082613564 h 74"/>
                  <a:gd name="T56" fmla="*/ 2147483647 w 374"/>
                  <a:gd name="T57" fmla="*/ 0 h 74"/>
                  <a:gd name="T58" fmla="*/ 2147483647 w 374"/>
                  <a:gd name="T59" fmla="*/ 2147483647 h 74"/>
                  <a:gd name="T60" fmla="*/ 1038044560 w 374"/>
                  <a:gd name="T61" fmla="*/ 2147483647 h 74"/>
                  <a:gd name="T62" fmla="*/ 2147483647 w 374"/>
                  <a:gd name="T63" fmla="*/ 2147483647 h 74"/>
                  <a:gd name="T64" fmla="*/ 2147483647 w 374"/>
                  <a:gd name="T65" fmla="*/ 2147483647 h 74"/>
                  <a:gd name="T66" fmla="*/ 2147483647 w 374"/>
                  <a:gd name="T67" fmla="*/ 2147483647 h 74"/>
                  <a:gd name="T68" fmla="*/ 2147483647 w 374"/>
                  <a:gd name="T69" fmla="*/ 2147483647 h 74"/>
                  <a:gd name="T70" fmla="*/ 2147483647 w 374"/>
                  <a:gd name="T71" fmla="*/ 2147483647 h 74"/>
                  <a:gd name="T72" fmla="*/ 2147483647 w 374"/>
                  <a:gd name="T73" fmla="*/ 2147483647 h 74"/>
                  <a:gd name="T74" fmla="*/ 2147483647 w 374"/>
                  <a:gd name="T75" fmla="*/ 2147483647 h 74"/>
                  <a:gd name="T76" fmla="*/ 2147483647 w 374"/>
                  <a:gd name="T77" fmla="*/ 2147483647 h 74"/>
                  <a:gd name="T78" fmla="*/ 2147483647 w 374"/>
                  <a:gd name="T79" fmla="*/ 2147483647 h 74"/>
                  <a:gd name="T80" fmla="*/ 2147483647 w 374"/>
                  <a:gd name="T81" fmla="*/ 2147483647 h 74"/>
                  <a:gd name="T82" fmla="*/ 2147483647 w 374"/>
                  <a:gd name="T83" fmla="*/ 2147483647 h 74"/>
                  <a:gd name="T84" fmla="*/ 2147483647 w 374"/>
                  <a:gd name="T85" fmla="*/ 2147483647 h 74"/>
                  <a:gd name="T86" fmla="*/ 2147483647 w 374"/>
                  <a:gd name="T87" fmla="*/ 2147483647 h 74"/>
                  <a:gd name="T88" fmla="*/ 2147483647 w 374"/>
                  <a:gd name="T89" fmla="*/ 2147483647 h 74"/>
                  <a:gd name="T90" fmla="*/ 2147483647 w 374"/>
                  <a:gd name="T91" fmla="*/ 2147483647 h 74"/>
                  <a:gd name="T92" fmla="*/ 2147483647 w 374"/>
                  <a:gd name="T93" fmla="*/ 2147483647 h 74"/>
                  <a:gd name="T94" fmla="*/ 2147483647 w 374"/>
                  <a:gd name="T95" fmla="*/ 2147483647 h 74"/>
                  <a:gd name="T96" fmla="*/ 2147483647 w 374"/>
                  <a:gd name="T97" fmla="*/ 2147483647 h 74"/>
                  <a:gd name="T98" fmla="*/ 2147483647 w 374"/>
                  <a:gd name="T99" fmla="*/ 2147483647 h 74"/>
                  <a:gd name="T100" fmla="*/ 2147483647 w 374"/>
                  <a:gd name="T101" fmla="*/ 2147483647 h 74"/>
                  <a:gd name="T102" fmla="*/ 2147483647 w 374"/>
                  <a:gd name="T103" fmla="*/ 2147483647 h 74"/>
                  <a:gd name="T104" fmla="*/ 2147483647 w 374"/>
                  <a:gd name="T105" fmla="*/ 2147483647 h 74"/>
                  <a:gd name="T106" fmla="*/ 2147483647 w 374"/>
                  <a:gd name="T107" fmla="*/ 2147483647 h 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4"/>
                  <a:gd name="T163" fmla="*/ 0 h 74"/>
                  <a:gd name="T164" fmla="*/ 374 w 374"/>
                  <a:gd name="T165" fmla="*/ 74 h 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4" h="74">
                    <a:moveTo>
                      <a:pt x="374" y="62"/>
                    </a:moveTo>
                    <a:lnTo>
                      <a:pt x="367" y="55"/>
                    </a:lnTo>
                    <a:lnTo>
                      <a:pt x="358" y="49"/>
                    </a:lnTo>
                    <a:lnTo>
                      <a:pt x="351" y="48"/>
                    </a:lnTo>
                    <a:lnTo>
                      <a:pt x="342" y="45"/>
                    </a:lnTo>
                    <a:lnTo>
                      <a:pt x="334" y="41"/>
                    </a:lnTo>
                    <a:lnTo>
                      <a:pt x="327" y="42"/>
                    </a:lnTo>
                    <a:lnTo>
                      <a:pt x="319" y="45"/>
                    </a:lnTo>
                    <a:lnTo>
                      <a:pt x="315" y="42"/>
                    </a:lnTo>
                    <a:lnTo>
                      <a:pt x="311" y="38"/>
                    </a:lnTo>
                    <a:lnTo>
                      <a:pt x="299" y="35"/>
                    </a:lnTo>
                    <a:lnTo>
                      <a:pt x="295" y="37"/>
                    </a:lnTo>
                    <a:lnTo>
                      <a:pt x="291" y="39"/>
                    </a:lnTo>
                    <a:lnTo>
                      <a:pt x="283" y="35"/>
                    </a:lnTo>
                    <a:lnTo>
                      <a:pt x="279" y="33"/>
                    </a:lnTo>
                    <a:lnTo>
                      <a:pt x="276" y="29"/>
                    </a:lnTo>
                    <a:lnTo>
                      <a:pt x="272" y="24"/>
                    </a:lnTo>
                    <a:lnTo>
                      <a:pt x="267" y="22"/>
                    </a:lnTo>
                    <a:lnTo>
                      <a:pt x="259" y="21"/>
                    </a:lnTo>
                    <a:lnTo>
                      <a:pt x="255" y="17"/>
                    </a:lnTo>
                    <a:lnTo>
                      <a:pt x="250" y="15"/>
                    </a:lnTo>
                    <a:lnTo>
                      <a:pt x="242" y="14"/>
                    </a:lnTo>
                    <a:lnTo>
                      <a:pt x="236" y="16"/>
                    </a:lnTo>
                    <a:lnTo>
                      <a:pt x="231" y="14"/>
                    </a:lnTo>
                    <a:lnTo>
                      <a:pt x="225" y="17"/>
                    </a:lnTo>
                    <a:lnTo>
                      <a:pt x="221" y="20"/>
                    </a:lnTo>
                    <a:lnTo>
                      <a:pt x="217" y="19"/>
                    </a:lnTo>
                    <a:lnTo>
                      <a:pt x="213" y="19"/>
                    </a:lnTo>
                    <a:lnTo>
                      <a:pt x="206" y="19"/>
                    </a:lnTo>
                    <a:cubicBezTo>
                      <a:pt x="202" y="21"/>
                      <a:pt x="197" y="25"/>
                      <a:pt x="197" y="25"/>
                    </a:cubicBezTo>
                    <a:lnTo>
                      <a:pt x="193" y="26"/>
                    </a:lnTo>
                    <a:lnTo>
                      <a:pt x="187" y="30"/>
                    </a:lnTo>
                    <a:lnTo>
                      <a:pt x="181" y="34"/>
                    </a:lnTo>
                    <a:lnTo>
                      <a:pt x="176" y="34"/>
                    </a:lnTo>
                    <a:lnTo>
                      <a:pt x="166" y="29"/>
                    </a:lnTo>
                    <a:lnTo>
                      <a:pt x="162" y="24"/>
                    </a:lnTo>
                    <a:lnTo>
                      <a:pt x="156" y="22"/>
                    </a:lnTo>
                    <a:lnTo>
                      <a:pt x="150" y="19"/>
                    </a:lnTo>
                    <a:lnTo>
                      <a:pt x="142" y="18"/>
                    </a:lnTo>
                    <a:lnTo>
                      <a:pt x="136" y="17"/>
                    </a:lnTo>
                    <a:lnTo>
                      <a:pt x="130" y="16"/>
                    </a:lnTo>
                    <a:lnTo>
                      <a:pt x="125" y="15"/>
                    </a:lnTo>
                    <a:lnTo>
                      <a:pt x="117" y="13"/>
                    </a:lnTo>
                    <a:lnTo>
                      <a:pt x="110" y="12"/>
                    </a:lnTo>
                    <a:lnTo>
                      <a:pt x="101" y="12"/>
                    </a:lnTo>
                    <a:lnTo>
                      <a:pt x="96" y="12"/>
                    </a:lnTo>
                    <a:lnTo>
                      <a:pt x="87" y="9"/>
                    </a:lnTo>
                    <a:lnTo>
                      <a:pt x="83" y="9"/>
                    </a:lnTo>
                    <a:lnTo>
                      <a:pt x="75" y="8"/>
                    </a:lnTo>
                    <a:lnTo>
                      <a:pt x="66" y="6"/>
                    </a:lnTo>
                    <a:lnTo>
                      <a:pt x="57" y="3"/>
                    </a:lnTo>
                    <a:lnTo>
                      <a:pt x="47" y="3"/>
                    </a:lnTo>
                    <a:lnTo>
                      <a:pt x="43" y="2"/>
                    </a:lnTo>
                    <a:lnTo>
                      <a:pt x="38" y="2"/>
                    </a:lnTo>
                    <a:lnTo>
                      <a:pt x="34" y="1"/>
                    </a:lnTo>
                    <a:lnTo>
                      <a:pt x="28" y="1"/>
                    </a:lnTo>
                    <a:cubicBezTo>
                      <a:pt x="24" y="0"/>
                      <a:pt x="21" y="0"/>
                      <a:pt x="21" y="0"/>
                    </a:cubicBezTo>
                    <a:lnTo>
                      <a:pt x="12" y="0"/>
                    </a:lnTo>
                    <a:lnTo>
                      <a:pt x="7" y="2"/>
                    </a:lnTo>
                    <a:lnTo>
                      <a:pt x="3" y="9"/>
                    </a:lnTo>
                    <a:lnTo>
                      <a:pt x="0" y="16"/>
                    </a:lnTo>
                    <a:lnTo>
                      <a:pt x="1" y="25"/>
                    </a:lnTo>
                    <a:lnTo>
                      <a:pt x="4" y="33"/>
                    </a:lnTo>
                    <a:lnTo>
                      <a:pt x="7" y="38"/>
                    </a:lnTo>
                    <a:lnTo>
                      <a:pt x="10" y="42"/>
                    </a:lnTo>
                    <a:lnTo>
                      <a:pt x="17" y="46"/>
                    </a:lnTo>
                    <a:lnTo>
                      <a:pt x="22" y="46"/>
                    </a:lnTo>
                    <a:lnTo>
                      <a:pt x="29" y="48"/>
                    </a:lnTo>
                    <a:lnTo>
                      <a:pt x="39" y="49"/>
                    </a:lnTo>
                    <a:lnTo>
                      <a:pt x="49" y="49"/>
                    </a:lnTo>
                    <a:lnTo>
                      <a:pt x="59" y="48"/>
                    </a:lnTo>
                    <a:lnTo>
                      <a:pt x="63" y="45"/>
                    </a:lnTo>
                    <a:lnTo>
                      <a:pt x="69" y="42"/>
                    </a:lnTo>
                    <a:lnTo>
                      <a:pt x="78" y="42"/>
                    </a:lnTo>
                    <a:lnTo>
                      <a:pt x="83" y="41"/>
                    </a:lnTo>
                    <a:lnTo>
                      <a:pt x="87" y="38"/>
                    </a:lnTo>
                    <a:lnTo>
                      <a:pt x="93" y="35"/>
                    </a:lnTo>
                    <a:lnTo>
                      <a:pt x="98" y="34"/>
                    </a:lnTo>
                    <a:lnTo>
                      <a:pt x="107" y="32"/>
                    </a:lnTo>
                    <a:lnTo>
                      <a:pt x="113" y="31"/>
                    </a:lnTo>
                    <a:lnTo>
                      <a:pt x="125" y="30"/>
                    </a:lnTo>
                    <a:lnTo>
                      <a:pt x="138" y="33"/>
                    </a:lnTo>
                    <a:lnTo>
                      <a:pt x="146" y="38"/>
                    </a:lnTo>
                    <a:lnTo>
                      <a:pt x="150" y="40"/>
                    </a:lnTo>
                    <a:lnTo>
                      <a:pt x="160" y="45"/>
                    </a:lnTo>
                    <a:lnTo>
                      <a:pt x="170" y="46"/>
                    </a:lnTo>
                    <a:lnTo>
                      <a:pt x="183" y="46"/>
                    </a:lnTo>
                    <a:lnTo>
                      <a:pt x="196" y="42"/>
                    </a:lnTo>
                    <a:lnTo>
                      <a:pt x="201" y="35"/>
                    </a:lnTo>
                    <a:lnTo>
                      <a:pt x="207" y="31"/>
                    </a:lnTo>
                    <a:lnTo>
                      <a:pt x="215" y="30"/>
                    </a:lnTo>
                    <a:lnTo>
                      <a:pt x="229" y="30"/>
                    </a:lnTo>
                    <a:lnTo>
                      <a:pt x="242" y="30"/>
                    </a:lnTo>
                    <a:lnTo>
                      <a:pt x="254" y="33"/>
                    </a:lnTo>
                    <a:lnTo>
                      <a:pt x="260" y="40"/>
                    </a:lnTo>
                    <a:lnTo>
                      <a:pt x="265" y="45"/>
                    </a:lnTo>
                    <a:lnTo>
                      <a:pt x="277" y="48"/>
                    </a:lnTo>
                    <a:lnTo>
                      <a:pt x="286" y="48"/>
                    </a:lnTo>
                    <a:lnTo>
                      <a:pt x="292" y="48"/>
                    </a:lnTo>
                    <a:lnTo>
                      <a:pt x="296" y="53"/>
                    </a:lnTo>
                    <a:cubicBezTo>
                      <a:pt x="300" y="53"/>
                      <a:pt x="307" y="53"/>
                      <a:pt x="307" y="53"/>
                    </a:cubicBezTo>
                    <a:lnTo>
                      <a:pt x="311" y="54"/>
                    </a:lnTo>
                    <a:lnTo>
                      <a:pt x="323" y="58"/>
                    </a:lnTo>
                    <a:cubicBezTo>
                      <a:pt x="327" y="55"/>
                      <a:pt x="331" y="55"/>
                      <a:pt x="331" y="55"/>
                    </a:cubicBezTo>
                    <a:lnTo>
                      <a:pt x="335" y="55"/>
                    </a:lnTo>
                    <a:lnTo>
                      <a:pt x="345" y="55"/>
                    </a:lnTo>
                    <a:lnTo>
                      <a:pt x="355" y="60"/>
                    </a:lnTo>
                    <a:lnTo>
                      <a:pt x="362" y="66"/>
                    </a:lnTo>
                    <a:lnTo>
                      <a:pt x="368" y="74"/>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8" name="Freeform 30"/>
              <p:cNvSpPr>
                <a:spLocks/>
              </p:cNvSpPr>
              <p:nvPr/>
            </p:nvSpPr>
            <p:spPr bwMode="auto">
              <a:xfrm>
                <a:off x="997" y="674"/>
                <a:ext cx="1518" cy="419"/>
              </a:xfrm>
              <a:custGeom>
                <a:avLst/>
                <a:gdLst>
                  <a:gd name="T0" fmla="*/ 2147483647 w 479"/>
                  <a:gd name="T1" fmla="*/ 2147483647 h 132"/>
                  <a:gd name="T2" fmla="*/ 2147483647 w 479"/>
                  <a:gd name="T3" fmla="*/ 2147483647 h 132"/>
                  <a:gd name="T4" fmla="*/ 2147483647 w 479"/>
                  <a:gd name="T5" fmla="*/ 2147483647 h 132"/>
                  <a:gd name="T6" fmla="*/ 2147483647 w 479"/>
                  <a:gd name="T7" fmla="*/ 2147483647 h 132"/>
                  <a:gd name="T8" fmla="*/ 2147483647 w 479"/>
                  <a:gd name="T9" fmla="*/ 2147483647 h 132"/>
                  <a:gd name="T10" fmla="*/ 2147483647 w 479"/>
                  <a:gd name="T11" fmla="*/ 2147483647 h 132"/>
                  <a:gd name="T12" fmla="*/ 2147483647 w 479"/>
                  <a:gd name="T13" fmla="*/ 2147483647 h 132"/>
                  <a:gd name="T14" fmla="*/ 2147483647 w 479"/>
                  <a:gd name="T15" fmla="*/ 2147483647 h 132"/>
                  <a:gd name="T16" fmla="*/ 2147483647 w 479"/>
                  <a:gd name="T17" fmla="*/ 2147483647 h 132"/>
                  <a:gd name="T18" fmla="*/ 2147483647 w 479"/>
                  <a:gd name="T19" fmla="*/ 2147483647 h 132"/>
                  <a:gd name="T20" fmla="*/ 2147483647 w 479"/>
                  <a:gd name="T21" fmla="*/ 2147483647 h 132"/>
                  <a:gd name="T22" fmla="*/ 2147483647 w 479"/>
                  <a:gd name="T23" fmla="*/ 2147483647 h 132"/>
                  <a:gd name="T24" fmla="*/ 2147483647 w 479"/>
                  <a:gd name="T25" fmla="*/ 2147483647 h 132"/>
                  <a:gd name="T26" fmla="*/ 2147483647 w 479"/>
                  <a:gd name="T27" fmla="*/ 2147483647 h 132"/>
                  <a:gd name="T28" fmla="*/ 2147483647 w 479"/>
                  <a:gd name="T29" fmla="*/ 2147483647 h 132"/>
                  <a:gd name="T30" fmla="*/ 2147483647 w 479"/>
                  <a:gd name="T31" fmla="*/ 2147483647 h 132"/>
                  <a:gd name="T32" fmla="*/ 2147483647 w 479"/>
                  <a:gd name="T33" fmla="*/ 1075672382 h 132"/>
                  <a:gd name="T34" fmla="*/ 2147483647 w 479"/>
                  <a:gd name="T35" fmla="*/ 0 h 132"/>
                  <a:gd name="T36" fmla="*/ 2147483647 w 479"/>
                  <a:gd name="T37" fmla="*/ 2147483647 h 132"/>
                  <a:gd name="T38" fmla="*/ 2147483647 w 479"/>
                  <a:gd name="T39" fmla="*/ 2147483647 h 132"/>
                  <a:gd name="T40" fmla="*/ 2147483647 w 479"/>
                  <a:gd name="T41" fmla="*/ 2147483647 h 132"/>
                  <a:gd name="T42" fmla="*/ 2147483647 w 479"/>
                  <a:gd name="T43" fmla="*/ 2147483647 h 132"/>
                  <a:gd name="T44" fmla="*/ 2147483647 w 479"/>
                  <a:gd name="T45" fmla="*/ 2147483647 h 132"/>
                  <a:gd name="T46" fmla="*/ 2147483647 w 479"/>
                  <a:gd name="T47" fmla="*/ 2147483647 h 132"/>
                  <a:gd name="T48" fmla="*/ 2147483647 w 479"/>
                  <a:gd name="T49" fmla="*/ 2147483647 h 132"/>
                  <a:gd name="T50" fmla="*/ 2147483647 w 479"/>
                  <a:gd name="T51" fmla="*/ 2147483647 h 132"/>
                  <a:gd name="T52" fmla="*/ 1040400784 w 479"/>
                  <a:gd name="T53" fmla="*/ 2147483647 h 132"/>
                  <a:gd name="T54" fmla="*/ 0 w 479"/>
                  <a:gd name="T55" fmla="*/ 2147483647 h 132"/>
                  <a:gd name="T56" fmla="*/ 2147483647 w 479"/>
                  <a:gd name="T57" fmla="*/ 2147483647 h 132"/>
                  <a:gd name="T58" fmla="*/ 2147483647 w 479"/>
                  <a:gd name="T59" fmla="*/ 2147483647 h 132"/>
                  <a:gd name="T60" fmla="*/ 2147483647 w 479"/>
                  <a:gd name="T61" fmla="*/ 2147483647 h 132"/>
                  <a:gd name="T62" fmla="*/ 2147483647 w 479"/>
                  <a:gd name="T63" fmla="*/ 2147483647 h 132"/>
                  <a:gd name="T64" fmla="*/ 2147483647 w 479"/>
                  <a:gd name="T65" fmla="*/ 2147483647 h 132"/>
                  <a:gd name="T66" fmla="*/ 2147483647 w 479"/>
                  <a:gd name="T67" fmla="*/ 2147483647 h 132"/>
                  <a:gd name="T68" fmla="*/ 2147483647 w 479"/>
                  <a:gd name="T69" fmla="*/ 2147483647 h 132"/>
                  <a:gd name="T70" fmla="*/ 2147483647 w 479"/>
                  <a:gd name="T71" fmla="*/ 2147483647 h 132"/>
                  <a:gd name="T72" fmla="*/ 2147483647 w 479"/>
                  <a:gd name="T73" fmla="*/ 2147483647 h 132"/>
                  <a:gd name="T74" fmla="*/ 2147483647 w 479"/>
                  <a:gd name="T75" fmla="*/ 2147483647 h 132"/>
                  <a:gd name="T76" fmla="*/ 2147483647 w 479"/>
                  <a:gd name="T77" fmla="*/ 2147483647 h 132"/>
                  <a:gd name="T78" fmla="*/ 2147483647 w 479"/>
                  <a:gd name="T79" fmla="*/ 2147483647 h 132"/>
                  <a:gd name="T80" fmla="*/ 2147483647 w 479"/>
                  <a:gd name="T81" fmla="*/ 2147483647 h 132"/>
                  <a:gd name="T82" fmla="*/ 2147483647 w 479"/>
                  <a:gd name="T83" fmla="*/ 2147483647 h 132"/>
                  <a:gd name="T84" fmla="*/ 2147483647 w 479"/>
                  <a:gd name="T85" fmla="*/ 2147483647 h 132"/>
                  <a:gd name="T86" fmla="*/ 2147483647 w 479"/>
                  <a:gd name="T87" fmla="*/ 2147483647 h 132"/>
                  <a:gd name="T88" fmla="*/ 2147483647 w 479"/>
                  <a:gd name="T89" fmla="*/ 2147483647 h 132"/>
                  <a:gd name="T90" fmla="*/ 2147483647 w 479"/>
                  <a:gd name="T91" fmla="*/ 2147483647 h 132"/>
                  <a:gd name="T92" fmla="*/ 2147483647 w 479"/>
                  <a:gd name="T93" fmla="*/ 2147483647 h 132"/>
                  <a:gd name="T94" fmla="*/ 2147483647 w 479"/>
                  <a:gd name="T95" fmla="*/ 2147483647 h 132"/>
                  <a:gd name="T96" fmla="*/ 2147483647 w 479"/>
                  <a:gd name="T97" fmla="*/ 2147483647 h 132"/>
                  <a:gd name="T98" fmla="*/ 2147483647 w 479"/>
                  <a:gd name="T99" fmla="*/ 2147483647 h 132"/>
                  <a:gd name="T100" fmla="*/ 2147483647 w 479"/>
                  <a:gd name="T101" fmla="*/ 2147483647 h 132"/>
                  <a:gd name="T102" fmla="*/ 2147483647 w 479"/>
                  <a:gd name="T103" fmla="*/ 2147483647 h 132"/>
                  <a:gd name="T104" fmla="*/ 2147483647 w 479"/>
                  <a:gd name="T105" fmla="*/ 2147483647 h 132"/>
                  <a:gd name="T106" fmla="*/ 2147483647 w 479"/>
                  <a:gd name="T107" fmla="*/ 2147483647 h 132"/>
                  <a:gd name="T108" fmla="*/ 2147483647 w 479"/>
                  <a:gd name="T109" fmla="*/ 2147483647 h 132"/>
                  <a:gd name="T110" fmla="*/ 2147483647 w 479"/>
                  <a:gd name="T111" fmla="*/ 2147483647 h 132"/>
                  <a:gd name="T112" fmla="*/ 2147483647 w 479"/>
                  <a:gd name="T113" fmla="*/ 2147483647 h 132"/>
                  <a:gd name="T114" fmla="*/ 2147483647 w 479"/>
                  <a:gd name="T115" fmla="*/ 2147483647 h 132"/>
                  <a:gd name="T116" fmla="*/ 2147483647 w 479"/>
                  <a:gd name="T117" fmla="*/ 2147483647 h 132"/>
                  <a:gd name="T118" fmla="*/ 2147483647 w 479"/>
                  <a:gd name="T119" fmla="*/ 2147483647 h 132"/>
                  <a:gd name="T120" fmla="*/ 2147483647 w 479"/>
                  <a:gd name="T121" fmla="*/ 2147483647 h 132"/>
                  <a:gd name="T122" fmla="*/ 2147483647 w 479"/>
                  <a:gd name="T123" fmla="*/ 2147483647 h 132"/>
                  <a:gd name="T124" fmla="*/ 2147483647 w 479"/>
                  <a:gd name="T125" fmla="*/ 2147483647 h 1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79"/>
                  <a:gd name="T190" fmla="*/ 0 h 132"/>
                  <a:gd name="T191" fmla="*/ 479 w 479"/>
                  <a:gd name="T192" fmla="*/ 132 h 1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79" h="132">
                    <a:moveTo>
                      <a:pt x="417" y="0"/>
                    </a:moveTo>
                    <a:lnTo>
                      <a:pt x="408" y="3"/>
                    </a:lnTo>
                    <a:lnTo>
                      <a:pt x="399" y="8"/>
                    </a:lnTo>
                    <a:lnTo>
                      <a:pt x="391" y="8"/>
                    </a:lnTo>
                    <a:cubicBezTo>
                      <a:pt x="391" y="8"/>
                      <a:pt x="380" y="9"/>
                      <a:pt x="376" y="10"/>
                    </a:cubicBezTo>
                    <a:cubicBezTo>
                      <a:pt x="372" y="11"/>
                      <a:pt x="358" y="12"/>
                      <a:pt x="358" y="12"/>
                    </a:cubicBezTo>
                    <a:lnTo>
                      <a:pt x="345" y="10"/>
                    </a:lnTo>
                    <a:lnTo>
                      <a:pt x="331" y="8"/>
                    </a:lnTo>
                    <a:lnTo>
                      <a:pt x="322" y="8"/>
                    </a:lnTo>
                    <a:lnTo>
                      <a:pt x="315" y="9"/>
                    </a:lnTo>
                    <a:lnTo>
                      <a:pt x="307" y="10"/>
                    </a:lnTo>
                    <a:lnTo>
                      <a:pt x="302" y="7"/>
                    </a:lnTo>
                    <a:lnTo>
                      <a:pt x="296" y="6"/>
                    </a:lnTo>
                    <a:lnTo>
                      <a:pt x="289" y="6"/>
                    </a:lnTo>
                    <a:lnTo>
                      <a:pt x="285" y="7"/>
                    </a:lnTo>
                    <a:lnTo>
                      <a:pt x="279" y="13"/>
                    </a:lnTo>
                    <a:lnTo>
                      <a:pt x="272" y="17"/>
                    </a:lnTo>
                    <a:lnTo>
                      <a:pt x="268" y="21"/>
                    </a:lnTo>
                    <a:lnTo>
                      <a:pt x="263" y="27"/>
                    </a:lnTo>
                    <a:lnTo>
                      <a:pt x="259" y="28"/>
                    </a:lnTo>
                    <a:lnTo>
                      <a:pt x="251" y="28"/>
                    </a:lnTo>
                    <a:lnTo>
                      <a:pt x="243" y="30"/>
                    </a:lnTo>
                    <a:lnTo>
                      <a:pt x="236" y="31"/>
                    </a:lnTo>
                    <a:lnTo>
                      <a:pt x="231" y="32"/>
                    </a:lnTo>
                    <a:lnTo>
                      <a:pt x="224" y="31"/>
                    </a:lnTo>
                    <a:lnTo>
                      <a:pt x="220" y="26"/>
                    </a:lnTo>
                    <a:lnTo>
                      <a:pt x="213" y="21"/>
                    </a:lnTo>
                    <a:lnTo>
                      <a:pt x="204" y="15"/>
                    </a:lnTo>
                    <a:lnTo>
                      <a:pt x="197" y="14"/>
                    </a:lnTo>
                    <a:lnTo>
                      <a:pt x="189" y="14"/>
                    </a:lnTo>
                    <a:lnTo>
                      <a:pt x="180" y="11"/>
                    </a:lnTo>
                    <a:lnTo>
                      <a:pt x="172" y="8"/>
                    </a:lnTo>
                    <a:lnTo>
                      <a:pt x="164" y="2"/>
                    </a:lnTo>
                    <a:lnTo>
                      <a:pt x="154" y="1"/>
                    </a:lnTo>
                    <a:lnTo>
                      <a:pt x="143" y="0"/>
                    </a:lnTo>
                    <a:cubicBezTo>
                      <a:pt x="139" y="0"/>
                      <a:pt x="133" y="0"/>
                      <a:pt x="133" y="0"/>
                    </a:cubicBezTo>
                    <a:lnTo>
                      <a:pt x="128" y="2"/>
                    </a:lnTo>
                    <a:lnTo>
                      <a:pt x="120" y="3"/>
                    </a:lnTo>
                    <a:lnTo>
                      <a:pt x="111" y="4"/>
                    </a:lnTo>
                    <a:lnTo>
                      <a:pt x="102" y="4"/>
                    </a:lnTo>
                    <a:lnTo>
                      <a:pt x="95" y="4"/>
                    </a:lnTo>
                    <a:lnTo>
                      <a:pt x="87" y="4"/>
                    </a:lnTo>
                    <a:lnTo>
                      <a:pt x="79" y="4"/>
                    </a:lnTo>
                    <a:lnTo>
                      <a:pt x="69" y="5"/>
                    </a:lnTo>
                    <a:lnTo>
                      <a:pt x="60" y="5"/>
                    </a:lnTo>
                    <a:lnTo>
                      <a:pt x="53" y="5"/>
                    </a:lnTo>
                    <a:lnTo>
                      <a:pt x="44" y="4"/>
                    </a:lnTo>
                    <a:lnTo>
                      <a:pt x="36" y="3"/>
                    </a:lnTo>
                    <a:lnTo>
                      <a:pt x="31" y="4"/>
                    </a:lnTo>
                    <a:lnTo>
                      <a:pt x="27" y="7"/>
                    </a:lnTo>
                    <a:lnTo>
                      <a:pt x="17" y="15"/>
                    </a:lnTo>
                    <a:lnTo>
                      <a:pt x="13" y="18"/>
                    </a:lnTo>
                    <a:lnTo>
                      <a:pt x="6" y="28"/>
                    </a:lnTo>
                    <a:lnTo>
                      <a:pt x="1" y="34"/>
                    </a:lnTo>
                    <a:lnTo>
                      <a:pt x="0" y="43"/>
                    </a:lnTo>
                    <a:lnTo>
                      <a:pt x="0" y="49"/>
                    </a:lnTo>
                    <a:lnTo>
                      <a:pt x="1" y="54"/>
                    </a:lnTo>
                    <a:lnTo>
                      <a:pt x="10" y="56"/>
                    </a:lnTo>
                    <a:lnTo>
                      <a:pt x="14" y="59"/>
                    </a:lnTo>
                    <a:lnTo>
                      <a:pt x="17" y="67"/>
                    </a:lnTo>
                    <a:cubicBezTo>
                      <a:pt x="21" y="68"/>
                      <a:pt x="24" y="67"/>
                      <a:pt x="24" y="67"/>
                    </a:cubicBezTo>
                    <a:lnTo>
                      <a:pt x="28" y="67"/>
                    </a:lnTo>
                    <a:lnTo>
                      <a:pt x="33" y="63"/>
                    </a:lnTo>
                    <a:lnTo>
                      <a:pt x="40" y="63"/>
                    </a:lnTo>
                    <a:lnTo>
                      <a:pt x="40" y="67"/>
                    </a:lnTo>
                    <a:lnTo>
                      <a:pt x="43" y="73"/>
                    </a:lnTo>
                    <a:lnTo>
                      <a:pt x="47" y="78"/>
                    </a:lnTo>
                    <a:lnTo>
                      <a:pt x="56" y="77"/>
                    </a:lnTo>
                    <a:lnTo>
                      <a:pt x="61" y="75"/>
                    </a:lnTo>
                    <a:cubicBezTo>
                      <a:pt x="62" y="80"/>
                      <a:pt x="62" y="86"/>
                      <a:pt x="62" y="86"/>
                    </a:cubicBezTo>
                    <a:lnTo>
                      <a:pt x="74" y="89"/>
                    </a:lnTo>
                    <a:lnTo>
                      <a:pt x="79" y="94"/>
                    </a:lnTo>
                    <a:lnTo>
                      <a:pt x="75" y="99"/>
                    </a:lnTo>
                    <a:lnTo>
                      <a:pt x="71" y="106"/>
                    </a:lnTo>
                    <a:lnTo>
                      <a:pt x="70" y="114"/>
                    </a:lnTo>
                    <a:lnTo>
                      <a:pt x="77" y="119"/>
                    </a:lnTo>
                    <a:lnTo>
                      <a:pt x="85" y="119"/>
                    </a:lnTo>
                    <a:lnTo>
                      <a:pt x="95" y="116"/>
                    </a:lnTo>
                    <a:lnTo>
                      <a:pt x="101" y="114"/>
                    </a:lnTo>
                    <a:lnTo>
                      <a:pt x="115" y="116"/>
                    </a:lnTo>
                    <a:lnTo>
                      <a:pt x="122" y="121"/>
                    </a:lnTo>
                    <a:lnTo>
                      <a:pt x="126" y="123"/>
                    </a:lnTo>
                    <a:lnTo>
                      <a:pt x="132" y="129"/>
                    </a:lnTo>
                    <a:lnTo>
                      <a:pt x="141" y="130"/>
                    </a:lnTo>
                    <a:lnTo>
                      <a:pt x="147" y="132"/>
                    </a:lnTo>
                    <a:lnTo>
                      <a:pt x="151" y="129"/>
                    </a:lnTo>
                    <a:lnTo>
                      <a:pt x="156" y="125"/>
                    </a:lnTo>
                    <a:lnTo>
                      <a:pt x="164" y="122"/>
                    </a:lnTo>
                    <a:lnTo>
                      <a:pt x="173" y="119"/>
                    </a:lnTo>
                    <a:lnTo>
                      <a:pt x="183" y="119"/>
                    </a:lnTo>
                    <a:lnTo>
                      <a:pt x="191" y="115"/>
                    </a:lnTo>
                    <a:lnTo>
                      <a:pt x="195" y="107"/>
                    </a:lnTo>
                    <a:lnTo>
                      <a:pt x="195" y="98"/>
                    </a:lnTo>
                    <a:lnTo>
                      <a:pt x="197" y="90"/>
                    </a:lnTo>
                    <a:lnTo>
                      <a:pt x="205" y="83"/>
                    </a:lnTo>
                    <a:lnTo>
                      <a:pt x="209" y="74"/>
                    </a:lnTo>
                    <a:lnTo>
                      <a:pt x="217" y="72"/>
                    </a:lnTo>
                    <a:lnTo>
                      <a:pt x="225" y="67"/>
                    </a:lnTo>
                    <a:lnTo>
                      <a:pt x="233" y="61"/>
                    </a:lnTo>
                    <a:lnTo>
                      <a:pt x="235" y="57"/>
                    </a:lnTo>
                    <a:lnTo>
                      <a:pt x="239" y="48"/>
                    </a:lnTo>
                    <a:lnTo>
                      <a:pt x="243" y="45"/>
                    </a:lnTo>
                    <a:lnTo>
                      <a:pt x="247" y="45"/>
                    </a:lnTo>
                    <a:lnTo>
                      <a:pt x="255" y="52"/>
                    </a:lnTo>
                    <a:lnTo>
                      <a:pt x="260" y="52"/>
                    </a:lnTo>
                    <a:lnTo>
                      <a:pt x="266" y="45"/>
                    </a:lnTo>
                    <a:lnTo>
                      <a:pt x="274" y="38"/>
                    </a:lnTo>
                    <a:lnTo>
                      <a:pt x="280" y="34"/>
                    </a:lnTo>
                    <a:lnTo>
                      <a:pt x="288" y="30"/>
                    </a:lnTo>
                    <a:lnTo>
                      <a:pt x="295" y="26"/>
                    </a:lnTo>
                    <a:lnTo>
                      <a:pt x="303" y="25"/>
                    </a:lnTo>
                    <a:lnTo>
                      <a:pt x="323" y="23"/>
                    </a:lnTo>
                    <a:lnTo>
                      <a:pt x="335" y="20"/>
                    </a:lnTo>
                    <a:lnTo>
                      <a:pt x="350" y="20"/>
                    </a:lnTo>
                    <a:lnTo>
                      <a:pt x="360" y="21"/>
                    </a:lnTo>
                    <a:lnTo>
                      <a:pt x="370" y="23"/>
                    </a:lnTo>
                    <a:lnTo>
                      <a:pt x="384" y="24"/>
                    </a:lnTo>
                    <a:lnTo>
                      <a:pt x="394" y="21"/>
                    </a:lnTo>
                    <a:lnTo>
                      <a:pt x="405" y="17"/>
                    </a:lnTo>
                    <a:lnTo>
                      <a:pt x="433" y="20"/>
                    </a:lnTo>
                    <a:lnTo>
                      <a:pt x="442" y="19"/>
                    </a:lnTo>
                    <a:lnTo>
                      <a:pt x="451" y="22"/>
                    </a:lnTo>
                    <a:lnTo>
                      <a:pt x="460" y="23"/>
                    </a:lnTo>
                    <a:lnTo>
                      <a:pt x="468" y="27"/>
                    </a:lnTo>
                    <a:lnTo>
                      <a:pt x="474" y="28"/>
                    </a:lnTo>
                    <a:lnTo>
                      <a:pt x="479" y="32"/>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 name="Freeform 31"/>
              <p:cNvSpPr>
                <a:spLocks/>
              </p:cNvSpPr>
              <p:nvPr/>
            </p:nvSpPr>
            <p:spPr bwMode="auto">
              <a:xfrm>
                <a:off x="2575" y="687"/>
                <a:ext cx="374" cy="67"/>
              </a:xfrm>
              <a:custGeom>
                <a:avLst/>
                <a:gdLst>
                  <a:gd name="T0" fmla="*/ 0 w 118"/>
                  <a:gd name="T1" fmla="*/ 2147483647 h 21"/>
                  <a:gd name="T2" fmla="*/ 2147483647 w 118"/>
                  <a:gd name="T3" fmla="*/ 0 h 21"/>
                  <a:gd name="T4" fmla="*/ 2147483647 w 118"/>
                  <a:gd name="T5" fmla="*/ 0 h 21"/>
                  <a:gd name="T6" fmla="*/ 2147483647 w 118"/>
                  <a:gd name="T7" fmla="*/ 2147483647 h 21"/>
                  <a:gd name="T8" fmla="*/ 2147483647 w 118"/>
                  <a:gd name="T9" fmla="*/ 2147483647 h 21"/>
                  <a:gd name="T10" fmla="*/ 2147483647 w 118"/>
                  <a:gd name="T11" fmla="*/ 2147483647 h 21"/>
                  <a:gd name="T12" fmla="*/ 2147483647 w 118"/>
                  <a:gd name="T13" fmla="*/ 2147483647 h 21"/>
                  <a:gd name="T14" fmla="*/ 2147483647 w 118"/>
                  <a:gd name="T15" fmla="*/ 2147483647 h 21"/>
                  <a:gd name="T16" fmla="*/ 2147483647 w 118"/>
                  <a:gd name="T17" fmla="*/ 2147483647 h 21"/>
                  <a:gd name="T18" fmla="*/ 2147483647 w 118"/>
                  <a:gd name="T19" fmla="*/ 2147483647 h 21"/>
                  <a:gd name="T20" fmla="*/ 2147483647 w 118"/>
                  <a:gd name="T21" fmla="*/ 2147483647 h 21"/>
                  <a:gd name="T22" fmla="*/ 2147483647 w 118"/>
                  <a:gd name="T23" fmla="*/ 2147483647 h 21"/>
                  <a:gd name="T24" fmla="*/ 2147483647 w 118"/>
                  <a:gd name="T25" fmla="*/ 2147483647 h 21"/>
                  <a:gd name="T26" fmla="*/ 2147483647 w 118"/>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
                  <a:gd name="T43" fmla="*/ 0 h 21"/>
                  <a:gd name="T44" fmla="*/ 118 w 11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 h="21">
                    <a:moveTo>
                      <a:pt x="0" y="4"/>
                    </a:moveTo>
                    <a:lnTo>
                      <a:pt x="11" y="0"/>
                    </a:lnTo>
                    <a:lnTo>
                      <a:pt x="17" y="0"/>
                    </a:lnTo>
                    <a:lnTo>
                      <a:pt x="25" y="5"/>
                    </a:lnTo>
                    <a:lnTo>
                      <a:pt x="29" y="10"/>
                    </a:lnTo>
                    <a:lnTo>
                      <a:pt x="37" y="11"/>
                    </a:lnTo>
                    <a:lnTo>
                      <a:pt x="45" y="11"/>
                    </a:lnTo>
                    <a:cubicBezTo>
                      <a:pt x="45" y="11"/>
                      <a:pt x="53" y="11"/>
                      <a:pt x="57" y="12"/>
                    </a:cubicBezTo>
                    <a:cubicBezTo>
                      <a:pt x="61" y="13"/>
                      <a:pt x="67" y="15"/>
                      <a:pt x="67" y="15"/>
                    </a:cubicBezTo>
                    <a:lnTo>
                      <a:pt x="78" y="18"/>
                    </a:lnTo>
                    <a:lnTo>
                      <a:pt x="88" y="19"/>
                    </a:lnTo>
                    <a:lnTo>
                      <a:pt x="102" y="20"/>
                    </a:lnTo>
                    <a:cubicBezTo>
                      <a:pt x="102" y="20"/>
                      <a:pt x="108" y="21"/>
                      <a:pt x="112" y="21"/>
                    </a:cubicBezTo>
                    <a:cubicBezTo>
                      <a:pt x="116" y="21"/>
                      <a:pt x="118" y="20"/>
                      <a:pt x="118" y="20"/>
                    </a:cubicBez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0" name="Freeform 32"/>
              <p:cNvSpPr>
                <a:spLocks/>
              </p:cNvSpPr>
              <p:nvPr/>
            </p:nvSpPr>
            <p:spPr bwMode="auto">
              <a:xfrm>
                <a:off x="2518" y="741"/>
                <a:ext cx="108" cy="41"/>
              </a:xfrm>
              <a:custGeom>
                <a:avLst/>
                <a:gdLst>
                  <a:gd name="T0" fmla="*/ 0 w 34"/>
                  <a:gd name="T1" fmla="*/ 2147483647 h 13"/>
                  <a:gd name="T2" fmla="*/ 2147483647 w 34"/>
                  <a:gd name="T3" fmla="*/ 2147483647 h 13"/>
                  <a:gd name="T4" fmla="*/ 2147483647 w 34"/>
                  <a:gd name="T5" fmla="*/ 2147483647 h 13"/>
                  <a:gd name="T6" fmla="*/ 2147483647 w 34"/>
                  <a:gd name="T7" fmla="*/ 2147483647 h 13"/>
                  <a:gd name="T8" fmla="*/ 2147483647 w 34"/>
                  <a:gd name="T9" fmla="*/ 2147483647 h 13"/>
                  <a:gd name="T10" fmla="*/ 2147483647 w 34"/>
                  <a:gd name="T11" fmla="*/ 2147483647 h 13"/>
                  <a:gd name="T12" fmla="*/ 2147483647 w 34"/>
                  <a:gd name="T13" fmla="*/ 2147483647 h 13"/>
                  <a:gd name="T14" fmla="*/ 2147483647 w 34"/>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3"/>
                  <a:gd name="T26" fmla="*/ 34 w 3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3">
                    <a:moveTo>
                      <a:pt x="0" y="11"/>
                    </a:moveTo>
                    <a:lnTo>
                      <a:pt x="6" y="13"/>
                    </a:lnTo>
                    <a:lnTo>
                      <a:pt x="10" y="13"/>
                    </a:lnTo>
                    <a:lnTo>
                      <a:pt x="16" y="13"/>
                    </a:lnTo>
                    <a:lnTo>
                      <a:pt x="23" y="9"/>
                    </a:lnTo>
                    <a:lnTo>
                      <a:pt x="34" y="8"/>
                    </a:lnTo>
                    <a:lnTo>
                      <a:pt x="22" y="3"/>
                    </a:lnTo>
                    <a:lnTo>
                      <a:pt x="9"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1" name="Freeform 33"/>
              <p:cNvSpPr>
                <a:spLocks/>
              </p:cNvSpPr>
              <p:nvPr/>
            </p:nvSpPr>
            <p:spPr bwMode="auto">
              <a:xfrm>
                <a:off x="1510" y="858"/>
                <a:ext cx="1306" cy="368"/>
              </a:xfrm>
              <a:custGeom>
                <a:avLst/>
                <a:gdLst>
                  <a:gd name="T0" fmla="*/ 2147483647 w 412"/>
                  <a:gd name="T1" fmla="*/ 2147483647 h 116"/>
                  <a:gd name="T2" fmla="*/ 2147483647 w 412"/>
                  <a:gd name="T3" fmla="*/ 2147483647 h 116"/>
                  <a:gd name="T4" fmla="*/ 2147483647 w 412"/>
                  <a:gd name="T5" fmla="*/ 2147483647 h 116"/>
                  <a:gd name="T6" fmla="*/ 2147483647 w 412"/>
                  <a:gd name="T7" fmla="*/ 2147483647 h 116"/>
                  <a:gd name="T8" fmla="*/ 2147483647 w 412"/>
                  <a:gd name="T9" fmla="*/ 2147483647 h 116"/>
                  <a:gd name="T10" fmla="*/ 2147483647 w 412"/>
                  <a:gd name="T11" fmla="*/ 2147483647 h 116"/>
                  <a:gd name="T12" fmla="*/ 2147483647 w 412"/>
                  <a:gd name="T13" fmla="*/ 2147483647 h 116"/>
                  <a:gd name="T14" fmla="*/ 2147483647 w 412"/>
                  <a:gd name="T15" fmla="*/ 2147483647 h 116"/>
                  <a:gd name="T16" fmla="*/ 2147483647 w 412"/>
                  <a:gd name="T17" fmla="*/ 2147483647 h 116"/>
                  <a:gd name="T18" fmla="*/ 2147483647 w 412"/>
                  <a:gd name="T19" fmla="*/ 2147483647 h 116"/>
                  <a:gd name="T20" fmla="*/ 2147483647 w 412"/>
                  <a:gd name="T21" fmla="*/ 2147483647 h 116"/>
                  <a:gd name="T22" fmla="*/ 2147483647 w 412"/>
                  <a:gd name="T23" fmla="*/ 2147483647 h 116"/>
                  <a:gd name="T24" fmla="*/ 2147483647 w 412"/>
                  <a:gd name="T25" fmla="*/ 2147483647 h 116"/>
                  <a:gd name="T26" fmla="*/ 2147483647 w 412"/>
                  <a:gd name="T27" fmla="*/ 2147483647 h 116"/>
                  <a:gd name="T28" fmla="*/ 2147483647 w 412"/>
                  <a:gd name="T29" fmla="*/ 2147483647 h 116"/>
                  <a:gd name="T30" fmla="*/ 2147483647 w 412"/>
                  <a:gd name="T31" fmla="*/ 2147483647 h 116"/>
                  <a:gd name="T32" fmla="*/ 2147483647 w 412"/>
                  <a:gd name="T33" fmla="*/ 2147483647 h 116"/>
                  <a:gd name="T34" fmla="*/ 2147483647 w 412"/>
                  <a:gd name="T35" fmla="*/ 2147483647 h 116"/>
                  <a:gd name="T36" fmla="*/ 2147483647 w 412"/>
                  <a:gd name="T37" fmla="*/ 2147483647 h 116"/>
                  <a:gd name="T38" fmla="*/ 2147483647 w 412"/>
                  <a:gd name="T39" fmla="*/ 2147483647 h 116"/>
                  <a:gd name="T40" fmla="*/ 2147483647 w 412"/>
                  <a:gd name="T41" fmla="*/ 2147483647 h 116"/>
                  <a:gd name="T42" fmla="*/ 2147483647 w 412"/>
                  <a:gd name="T43" fmla="*/ 2147483647 h 116"/>
                  <a:gd name="T44" fmla="*/ 2147483647 w 412"/>
                  <a:gd name="T45" fmla="*/ 2147483647 h 116"/>
                  <a:gd name="T46" fmla="*/ 2147483647 w 412"/>
                  <a:gd name="T47" fmla="*/ 2147483647 h 116"/>
                  <a:gd name="T48" fmla="*/ 2147483647 w 412"/>
                  <a:gd name="T49" fmla="*/ 2147483647 h 116"/>
                  <a:gd name="T50" fmla="*/ 0 w 412"/>
                  <a:gd name="T51" fmla="*/ 2147483647 h 116"/>
                  <a:gd name="T52" fmla="*/ 2147483647 w 412"/>
                  <a:gd name="T53" fmla="*/ 2147483647 h 116"/>
                  <a:gd name="T54" fmla="*/ 2147483647 w 412"/>
                  <a:gd name="T55" fmla="*/ 2147483647 h 116"/>
                  <a:gd name="T56" fmla="*/ 2147483647 w 412"/>
                  <a:gd name="T57" fmla="*/ 2147483647 h 116"/>
                  <a:gd name="T58" fmla="*/ 2147483647 w 412"/>
                  <a:gd name="T59" fmla="*/ 2147483647 h 116"/>
                  <a:gd name="T60" fmla="*/ 2147483647 w 412"/>
                  <a:gd name="T61" fmla="*/ 2147483647 h 116"/>
                  <a:gd name="T62" fmla="*/ 2147483647 w 412"/>
                  <a:gd name="T63" fmla="*/ 2147483647 h 116"/>
                  <a:gd name="T64" fmla="*/ 2147483647 w 412"/>
                  <a:gd name="T65" fmla="*/ 2147483647 h 116"/>
                  <a:gd name="T66" fmla="*/ 2147483647 w 412"/>
                  <a:gd name="T67" fmla="*/ 2147483647 h 116"/>
                  <a:gd name="T68" fmla="*/ 2147483647 w 412"/>
                  <a:gd name="T69" fmla="*/ 2147483647 h 116"/>
                  <a:gd name="T70" fmla="*/ 2147483647 w 412"/>
                  <a:gd name="T71" fmla="*/ 2147483647 h 116"/>
                  <a:gd name="T72" fmla="*/ 2147483647 w 412"/>
                  <a:gd name="T73" fmla="*/ 2147483647 h 116"/>
                  <a:gd name="T74" fmla="*/ 2147483647 w 412"/>
                  <a:gd name="T75" fmla="*/ 2147483647 h 116"/>
                  <a:gd name="T76" fmla="*/ 2147483647 w 412"/>
                  <a:gd name="T77" fmla="*/ 2147483647 h 116"/>
                  <a:gd name="T78" fmla="*/ 2147483647 w 412"/>
                  <a:gd name="T79" fmla="*/ 2147483647 h 116"/>
                  <a:gd name="T80" fmla="*/ 2147483647 w 412"/>
                  <a:gd name="T81" fmla="*/ 2147483647 h 116"/>
                  <a:gd name="T82" fmla="*/ 2147483647 w 412"/>
                  <a:gd name="T83" fmla="*/ 2147483647 h 116"/>
                  <a:gd name="T84" fmla="*/ 2147483647 w 412"/>
                  <a:gd name="T85" fmla="*/ 2147483647 h 116"/>
                  <a:gd name="T86" fmla="*/ 2147483647 w 412"/>
                  <a:gd name="T87" fmla="*/ 2147483647 h 116"/>
                  <a:gd name="T88" fmla="*/ 2147483647 w 412"/>
                  <a:gd name="T89" fmla="*/ 2147483647 h 116"/>
                  <a:gd name="T90" fmla="*/ 2147483647 w 412"/>
                  <a:gd name="T91" fmla="*/ 2147483647 h 116"/>
                  <a:gd name="T92" fmla="*/ 2147483647 w 412"/>
                  <a:gd name="T93" fmla="*/ 2147483647 h 116"/>
                  <a:gd name="T94" fmla="*/ 2147483647 w 412"/>
                  <a:gd name="T95" fmla="*/ 2147483647 h 116"/>
                  <a:gd name="T96" fmla="*/ 2147483647 w 412"/>
                  <a:gd name="T97" fmla="*/ 1987898004 h 116"/>
                  <a:gd name="T98" fmla="*/ 2147483647 w 412"/>
                  <a:gd name="T99" fmla="*/ 0 h 1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2"/>
                  <a:gd name="T151" fmla="*/ 0 h 116"/>
                  <a:gd name="T152" fmla="*/ 412 w 412"/>
                  <a:gd name="T153" fmla="*/ 116 h 1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2" h="116">
                    <a:moveTo>
                      <a:pt x="412" y="10"/>
                    </a:moveTo>
                    <a:lnTo>
                      <a:pt x="403" y="12"/>
                    </a:lnTo>
                    <a:lnTo>
                      <a:pt x="397" y="14"/>
                    </a:lnTo>
                    <a:lnTo>
                      <a:pt x="385" y="15"/>
                    </a:lnTo>
                    <a:lnTo>
                      <a:pt x="372" y="19"/>
                    </a:lnTo>
                    <a:lnTo>
                      <a:pt x="366" y="22"/>
                    </a:lnTo>
                    <a:lnTo>
                      <a:pt x="359" y="26"/>
                    </a:lnTo>
                    <a:lnTo>
                      <a:pt x="353" y="31"/>
                    </a:lnTo>
                    <a:lnTo>
                      <a:pt x="346" y="39"/>
                    </a:lnTo>
                    <a:lnTo>
                      <a:pt x="340" y="47"/>
                    </a:lnTo>
                    <a:lnTo>
                      <a:pt x="334" y="55"/>
                    </a:lnTo>
                    <a:lnTo>
                      <a:pt x="324" y="61"/>
                    </a:lnTo>
                    <a:lnTo>
                      <a:pt x="314" y="66"/>
                    </a:lnTo>
                    <a:lnTo>
                      <a:pt x="305" y="67"/>
                    </a:lnTo>
                    <a:lnTo>
                      <a:pt x="296" y="72"/>
                    </a:lnTo>
                    <a:lnTo>
                      <a:pt x="285" y="75"/>
                    </a:lnTo>
                    <a:lnTo>
                      <a:pt x="262" y="79"/>
                    </a:lnTo>
                    <a:lnTo>
                      <a:pt x="247" y="80"/>
                    </a:lnTo>
                    <a:lnTo>
                      <a:pt x="228" y="75"/>
                    </a:lnTo>
                    <a:lnTo>
                      <a:pt x="227" y="69"/>
                    </a:lnTo>
                    <a:lnTo>
                      <a:pt x="220" y="70"/>
                    </a:lnTo>
                    <a:lnTo>
                      <a:pt x="213" y="67"/>
                    </a:lnTo>
                    <a:cubicBezTo>
                      <a:pt x="213" y="67"/>
                      <a:pt x="211" y="65"/>
                      <a:pt x="206" y="64"/>
                    </a:cubicBezTo>
                    <a:lnTo>
                      <a:pt x="197" y="64"/>
                    </a:lnTo>
                    <a:lnTo>
                      <a:pt x="188" y="68"/>
                    </a:lnTo>
                    <a:lnTo>
                      <a:pt x="173" y="74"/>
                    </a:lnTo>
                    <a:lnTo>
                      <a:pt x="161" y="83"/>
                    </a:lnTo>
                    <a:lnTo>
                      <a:pt x="148" y="90"/>
                    </a:lnTo>
                    <a:lnTo>
                      <a:pt x="139" y="90"/>
                    </a:lnTo>
                    <a:lnTo>
                      <a:pt x="133" y="95"/>
                    </a:lnTo>
                    <a:lnTo>
                      <a:pt x="126" y="94"/>
                    </a:lnTo>
                    <a:lnTo>
                      <a:pt x="117" y="100"/>
                    </a:lnTo>
                    <a:lnTo>
                      <a:pt x="112" y="105"/>
                    </a:lnTo>
                    <a:lnTo>
                      <a:pt x="108" y="106"/>
                    </a:lnTo>
                    <a:lnTo>
                      <a:pt x="100" y="100"/>
                    </a:lnTo>
                    <a:lnTo>
                      <a:pt x="96" y="96"/>
                    </a:lnTo>
                    <a:lnTo>
                      <a:pt x="89" y="100"/>
                    </a:lnTo>
                    <a:lnTo>
                      <a:pt x="86" y="105"/>
                    </a:lnTo>
                    <a:lnTo>
                      <a:pt x="83" y="109"/>
                    </a:lnTo>
                    <a:lnTo>
                      <a:pt x="76" y="112"/>
                    </a:lnTo>
                    <a:lnTo>
                      <a:pt x="70" y="105"/>
                    </a:lnTo>
                    <a:lnTo>
                      <a:pt x="66" y="104"/>
                    </a:lnTo>
                    <a:lnTo>
                      <a:pt x="59" y="105"/>
                    </a:lnTo>
                    <a:lnTo>
                      <a:pt x="53" y="105"/>
                    </a:lnTo>
                    <a:lnTo>
                      <a:pt x="48" y="105"/>
                    </a:lnTo>
                    <a:lnTo>
                      <a:pt x="39" y="108"/>
                    </a:lnTo>
                    <a:lnTo>
                      <a:pt x="28" y="113"/>
                    </a:lnTo>
                    <a:lnTo>
                      <a:pt x="22" y="116"/>
                    </a:lnTo>
                    <a:lnTo>
                      <a:pt x="16" y="115"/>
                    </a:lnTo>
                    <a:lnTo>
                      <a:pt x="12" y="110"/>
                    </a:lnTo>
                    <a:lnTo>
                      <a:pt x="4" y="103"/>
                    </a:lnTo>
                    <a:lnTo>
                      <a:pt x="0" y="99"/>
                    </a:lnTo>
                    <a:lnTo>
                      <a:pt x="4" y="93"/>
                    </a:lnTo>
                    <a:lnTo>
                      <a:pt x="7" y="87"/>
                    </a:lnTo>
                    <a:lnTo>
                      <a:pt x="11" y="82"/>
                    </a:lnTo>
                    <a:lnTo>
                      <a:pt x="18" y="81"/>
                    </a:lnTo>
                    <a:lnTo>
                      <a:pt x="23" y="79"/>
                    </a:lnTo>
                    <a:lnTo>
                      <a:pt x="25" y="74"/>
                    </a:lnTo>
                    <a:lnTo>
                      <a:pt x="31" y="69"/>
                    </a:lnTo>
                    <a:lnTo>
                      <a:pt x="35" y="66"/>
                    </a:lnTo>
                    <a:lnTo>
                      <a:pt x="43" y="66"/>
                    </a:lnTo>
                    <a:lnTo>
                      <a:pt x="51" y="62"/>
                    </a:lnTo>
                    <a:lnTo>
                      <a:pt x="54" y="54"/>
                    </a:lnTo>
                    <a:lnTo>
                      <a:pt x="63" y="39"/>
                    </a:lnTo>
                    <a:lnTo>
                      <a:pt x="74" y="29"/>
                    </a:lnTo>
                    <a:lnTo>
                      <a:pt x="91" y="29"/>
                    </a:lnTo>
                    <a:lnTo>
                      <a:pt x="108" y="31"/>
                    </a:lnTo>
                    <a:lnTo>
                      <a:pt x="126" y="32"/>
                    </a:lnTo>
                    <a:lnTo>
                      <a:pt x="134" y="32"/>
                    </a:lnTo>
                    <a:lnTo>
                      <a:pt x="141" y="28"/>
                    </a:lnTo>
                    <a:lnTo>
                      <a:pt x="146" y="26"/>
                    </a:lnTo>
                    <a:lnTo>
                      <a:pt x="154" y="22"/>
                    </a:lnTo>
                    <a:lnTo>
                      <a:pt x="160" y="21"/>
                    </a:lnTo>
                    <a:lnTo>
                      <a:pt x="169" y="18"/>
                    </a:lnTo>
                    <a:lnTo>
                      <a:pt x="173" y="11"/>
                    </a:lnTo>
                    <a:lnTo>
                      <a:pt x="185" y="9"/>
                    </a:lnTo>
                    <a:lnTo>
                      <a:pt x="188" y="15"/>
                    </a:lnTo>
                    <a:lnTo>
                      <a:pt x="195" y="23"/>
                    </a:lnTo>
                    <a:lnTo>
                      <a:pt x="199" y="29"/>
                    </a:lnTo>
                    <a:lnTo>
                      <a:pt x="205" y="37"/>
                    </a:lnTo>
                    <a:lnTo>
                      <a:pt x="211" y="41"/>
                    </a:lnTo>
                    <a:lnTo>
                      <a:pt x="219" y="49"/>
                    </a:lnTo>
                    <a:lnTo>
                      <a:pt x="228" y="58"/>
                    </a:lnTo>
                    <a:lnTo>
                      <a:pt x="236" y="61"/>
                    </a:lnTo>
                    <a:lnTo>
                      <a:pt x="242" y="57"/>
                    </a:lnTo>
                    <a:lnTo>
                      <a:pt x="248" y="56"/>
                    </a:lnTo>
                    <a:lnTo>
                      <a:pt x="268" y="59"/>
                    </a:lnTo>
                    <a:lnTo>
                      <a:pt x="280" y="55"/>
                    </a:lnTo>
                    <a:lnTo>
                      <a:pt x="293" y="53"/>
                    </a:lnTo>
                    <a:lnTo>
                      <a:pt x="306" y="48"/>
                    </a:lnTo>
                    <a:lnTo>
                      <a:pt x="316" y="43"/>
                    </a:lnTo>
                    <a:lnTo>
                      <a:pt x="325" y="36"/>
                    </a:lnTo>
                    <a:lnTo>
                      <a:pt x="334" y="29"/>
                    </a:lnTo>
                    <a:lnTo>
                      <a:pt x="339" y="22"/>
                    </a:lnTo>
                    <a:cubicBezTo>
                      <a:pt x="339" y="22"/>
                      <a:pt x="339" y="18"/>
                      <a:pt x="346" y="15"/>
                    </a:cubicBezTo>
                    <a:cubicBezTo>
                      <a:pt x="353" y="11"/>
                      <a:pt x="358" y="8"/>
                      <a:pt x="358" y="8"/>
                    </a:cubicBezTo>
                    <a:lnTo>
                      <a:pt x="370" y="4"/>
                    </a:lnTo>
                    <a:lnTo>
                      <a:pt x="385" y="2"/>
                    </a:lnTo>
                    <a:lnTo>
                      <a:pt x="402" y="0"/>
                    </a:lnTo>
                    <a:lnTo>
                      <a:pt x="407"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2" name="Freeform 34"/>
              <p:cNvSpPr>
                <a:spLocks/>
              </p:cNvSpPr>
              <p:nvPr/>
            </p:nvSpPr>
            <p:spPr bwMode="auto">
              <a:xfrm>
                <a:off x="2401" y="741"/>
                <a:ext cx="355" cy="63"/>
              </a:xfrm>
              <a:custGeom>
                <a:avLst/>
                <a:gdLst>
                  <a:gd name="T0" fmla="*/ 2147483647 w 112"/>
                  <a:gd name="T1" fmla="*/ 2147483647 h 20"/>
                  <a:gd name="T2" fmla="*/ 2147483647 w 112"/>
                  <a:gd name="T3" fmla="*/ 2147483647 h 20"/>
                  <a:gd name="T4" fmla="*/ 2147483647 w 112"/>
                  <a:gd name="T5" fmla="*/ 2147483647 h 20"/>
                  <a:gd name="T6" fmla="*/ 2147483647 w 112"/>
                  <a:gd name="T7" fmla="*/ 2147483647 h 20"/>
                  <a:gd name="T8" fmla="*/ 2147483647 w 112"/>
                  <a:gd name="T9" fmla="*/ 2147483647 h 20"/>
                  <a:gd name="T10" fmla="*/ 2147483647 w 112"/>
                  <a:gd name="T11" fmla="*/ 2147483647 h 20"/>
                  <a:gd name="T12" fmla="*/ 2147483647 w 112"/>
                  <a:gd name="T13" fmla="*/ 2147483647 h 20"/>
                  <a:gd name="T14" fmla="*/ 2147483647 w 112"/>
                  <a:gd name="T15" fmla="*/ 2147483647 h 20"/>
                  <a:gd name="T16" fmla="*/ 2147483647 w 112"/>
                  <a:gd name="T17" fmla="*/ 1788457476 h 20"/>
                  <a:gd name="T18" fmla="*/ 0 w 112"/>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20"/>
                  <a:gd name="T32" fmla="*/ 112 w 11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20">
                    <a:moveTo>
                      <a:pt x="112" y="11"/>
                    </a:moveTo>
                    <a:lnTo>
                      <a:pt x="92" y="11"/>
                    </a:lnTo>
                    <a:cubicBezTo>
                      <a:pt x="92" y="11"/>
                      <a:pt x="84" y="12"/>
                      <a:pt x="79" y="12"/>
                    </a:cubicBezTo>
                    <a:cubicBezTo>
                      <a:pt x="74" y="12"/>
                      <a:pt x="68" y="13"/>
                      <a:pt x="68" y="13"/>
                    </a:cubicBezTo>
                    <a:lnTo>
                      <a:pt x="57" y="20"/>
                    </a:lnTo>
                    <a:lnTo>
                      <a:pt x="41" y="20"/>
                    </a:lnTo>
                    <a:lnTo>
                      <a:pt x="29" y="19"/>
                    </a:lnTo>
                    <a:lnTo>
                      <a:pt x="15" y="13"/>
                    </a:lnTo>
                    <a:lnTo>
                      <a:pt x="4" y="2"/>
                    </a:lnTo>
                    <a:lnTo>
                      <a:pt x="0"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3" name="Freeform 35"/>
              <p:cNvSpPr>
                <a:spLocks/>
              </p:cNvSpPr>
              <p:nvPr/>
            </p:nvSpPr>
            <p:spPr bwMode="auto">
              <a:xfrm>
                <a:off x="975" y="1020"/>
                <a:ext cx="1306" cy="536"/>
              </a:xfrm>
              <a:custGeom>
                <a:avLst/>
                <a:gdLst>
                  <a:gd name="T0" fmla="*/ 2147483647 w 412"/>
                  <a:gd name="T1" fmla="*/ 2147483647 h 169"/>
                  <a:gd name="T2" fmla="*/ 2147483647 w 412"/>
                  <a:gd name="T3" fmla="*/ 2147483647 h 169"/>
                  <a:gd name="T4" fmla="*/ 2147483647 w 412"/>
                  <a:gd name="T5" fmla="*/ 2147483647 h 169"/>
                  <a:gd name="T6" fmla="*/ 2147483647 w 412"/>
                  <a:gd name="T7" fmla="*/ 2147483647 h 169"/>
                  <a:gd name="T8" fmla="*/ 2147483647 w 412"/>
                  <a:gd name="T9" fmla="*/ 2147483647 h 169"/>
                  <a:gd name="T10" fmla="*/ 2147483647 w 412"/>
                  <a:gd name="T11" fmla="*/ 2147483647 h 169"/>
                  <a:gd name="T12" fmla="*/ 2147483647 w 412"/>
                  <a:gd name="T13" fmla="*/ 2147483647 h 169"/>
                  <a:gd name="T14" fmla="*/ 2147483647 w 412"/>
                  <a:gd name="T15" fmla="*/ 2147483647 h 169"/>
                  <a:gd name="T16" fmla="*/ 2147483647 w 412"/>
                  <a:gd name="T17" fmla="*/ 2147483647 h 169"/>
                  <a:gd name="T18" fmla="*/ 2147483647 w 412"/>
                  <a:gd name="T19" fmla="*/ 2147483647 h 169"/>
                  <a:gd name="T20" fmla="*/ 2147483647 w 412"/>
                  <a:gd name="T21" fmla="*/ 2147483647 h 169"/>
                  <a:gd name="T22" fmla="*/ 2147483647 w 412"/>
                  <a:gd name="T23" fmla="*/ 2147483647 h 169"/>
                  <a:gd name="T24" fmla="*/ 2147483647 w 412"/>
                  <a:gd name="T25" fmla="*/ 2147483647 h 169"/>
                  <a:gd name="T26" fmla="*/ 2147483647 w 412"/>
                  <a:gd name="T27" fmla="*/ 2147483647 h 169"/>
                  <a:gd name="T28" fmla="*/ 2147483647 w 412"/>
                  <a:gd name="T29" fmla="*/ 2147483647 h 169"/>
                  <a:gd name="T30" fmla="*/ 2147483647 w 412"/>
                  <a:gd name="T31" fmla="*/ 2147483647 h 169"/>
                  <a:gd name="T32" fmla="*/ 2147483647 w 412"/>
                  <a:gd name="T33" fmla="*/ 2147483647 h 169"/>
                  <a:gd name="T34" fmla="*/ 2147483647 w 412"/>
                  <a:gd name="T35" fmla="*/ 2147483647 h 169"/>
                  <a:gd name="T36" fmla="*/ 2147483647 w 412"/>
                  <a:gd name="T37" fmla="*/ 2147483647 h 169"/>
                  <a:gd name="T38" fmla="*/ 2147483647 w 412"/>
                  <a:gd name="T39" fmla="*/ 2147483647 h 169"/>
                  <a:gd name="T40" fmla="*/ 2147483647 w 412"/>
                  <a:gd name="T41" fmla="*/ 2147483647 h 169"/>
                  <a:gd name="T42" fmla="*/ 2147483647 w 412"/>
                  <a:gd name="T43" fmla="*/ 2147483647 h 169"/>
                  <a:gd name="T44" fmla="*/ 2147483647 w 412"/>
                  <a:gd name="T45" fmla="*/ 2147483647 h 169"/>
                  <a:gd name="T46" fmla="*/ 2147483647 w 412"/>
                  <a:gd name="T47" fmla="*/ 2147483647 h 169"/>
                  <a:gd name="T48" fmla="*/ 0 w 412"/>
                  <a:gd name="T49" fmla="*/ 2147483647 h 169"/>
                  <a:gd name="T50" fmla="*/ 2147483647 w 412"/>
                  <a:gd name="T51" fmla="*/ 2147483647 h 169"/>
                  <a:gd name="T52" fmla="*/ 2147483647 w 412"/>
                  <a:gd name="T53" fmla="*/ 2147483647 h 169"/>
                  <a:gd name="T54" fmla="*/ 2147483647 w 412"/>
                  <a:gd name="T55" fmla="*/ 2147483647 h 169"/>
                  <a:gd name="T56" fmla="*/ 2147483647 w 412"/>
                  <a:gd name="T57" fmla="*/ 2147483647 h 169"/>
                  <a:gd name="T58" fmla="*/ 2147483647 w 412"/>
                  <a:gd name="T59" fmla="*/ 2147483647 h 169"/>
                  <a:gd name="T60" fmla="*/ 2147483647 w 412"/>
                  <a:gd name="T61" fmla="*/ 2147483647 h 169"/>
                  <a:gd name="T62" fmla="*/ 2147483647 w 412"/>
                  <a:gd name="T63" fmla="*/ 2147483647 h 169"/>
                  <a:gd name="T64" fmla="*/ 2147483647 w 412"/>
                  <a:gd name="T65" fmla="*/ 2147483647 h 169"/>
                  <a:gd name="T66" fmla="*/ 2147483647 w 412"/>
                  <a:gd name="T67" fmla="*/ 2147483647 h 169"/>
                  <a:gd name="T68" fmla="*/ 2147483647 w 412"/>
                  <a:gd name="T69" fmla="*/ 2147483647 h 169"/>
                  <a:gd name="T70" fmla="*/ 2147483647 w 412"/>
                  <a:gd name="T71" fmla="*/ 2147483647 h 169"/>
                  <a:gd name="T72" fmla="*/ 2147483647 w 412"/>
                  <a:gd name="T73" fmla="*/ 2147483647 h 169"/>
                  <a:gd name="T74" fmla="*/ 2147483647 w 412"/>
                  <a:gd name="T75" fmla="*/ 2147483647 h 169"/>
                  <a:gd name="T76" fmla="*/ 2147483647 w 412"/>
                  <a:gd name="T77" fmla="*/ 2147483647 h 169"/>
                  <a:gd name="T78" fmla="*/ 2147483647 w 412"/>
                  <a:gd name="T79" fmla="*/ 2147483647 h 169"/>
                  <a:gd name="T80" fmla="*/ 2147483647 w 412"/>
                  <a:gd name="T81" fmla="*/ 2147483647 h 169"/>
                  <a:gd name="T82" fmla="*/ 2147483647 w 412"/>
                  <a:gd name="T83" fmla="*/ 2147483647 h 169"/>
                  <a:gd name="T84" fmla="*/ 2147483647 w 412"/>
                  <a:gd name="T85" fmla="*/ 2147483647 h 169"/>
                  <a:gd name="T86" fmla="*/ 2147483647 w 412"/>
                  <a:gd name="T87" fmla="*/ 2147483647 h 169"/>
                  <a:gd name="T88" fmla="*/ 2147483647 w 412"/>
                  <a:gd name="T89" fmla="*/ 2147483647 h 169"/>
                  <a:gd name="T90" fmla="*/ 2147483647 w 412"/>
                  <a:gd name="T91" fmla="*/ 2147483647 h 169"/>
                  <a:gd name="T92" fmla="*/ 2147483647 w 412"/>
                  <a:gd name="T93" fmla="*/ 2147483647 h 169"/>
                  <a:gd name="T94" fmla="*/ 2147483647 w 412"/>
                  <a:gd name="T95" fmla="*/ 2147483647 h 169"/>
                  <a:gd name="T96" fmla="*/ 2147483647 w 412"/>
                  <a:gd name="T97" fmla="*/ 2147483647 h 169"/>
                  <a:gd name="T98" fmla="*/ 2147483647 w 412"/>
                  <a:gd name="T99" fmla="*/ 2147483647 h 1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2"/>
                  <a:gd name="T151" fmla="*/ 0 h 169"/>
                  <a:gd name="T152" fmla="*/ 412 w 412"/>
                  <a:gd name="T153" fmla="*/ 169 h 1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2" h="169">
                    <a:moveTo>
                      <a:pt x="412" y="29"/>
                    </a:moveTo>
                    <a:lnTo>
                      <a:pt x="404" y="37"/>
                    </a:lnTo>
                    <a:lnTo>
                      <a:pt x="395" y="44"/>
                    </a:lnTo>
                    <a:lnTo>
                      <a:pt x="388" y="44"/>
                    </a:lnTo>
                    <a:lnTo>
                      <a:pt x="383" y="44"/>
                    </a:lnTo>
                    <a:lnTo>
                      <a:pt x="377" y="46"/>
                    </a:lnTo>
                    <a:lnTo>
                      <a:pt x="365" y="48"/>
                    </a:lnTo>
                    <a:lnTo>
                      <a:pt x="353" y="48"/>
                    </a:lnTo>
                    <a:lnTo>
                      <a:pt x="338" y="58"/>
                    </a:lnTo>
                    <a:lnTo>
                      <a:pt x="329" y="62"/>
                    </a:lnTo>
                    <a:lnTo>
                      <a:pt x="325" y="65"/>
                    </a:lnTo>
                    <a:lnTo>
                      <a:pt x="314" y="71"/>
                    </a:lnTo>
                    <a:lnTo>
                      <a:pt x="308" y="75"/>
                    </a:lnTo>
                    <a:lnTo>
                      <a:pt x="298" y="80"/>
                    </a:lnTo>
                    <a:lnTo>
                      <a:pt x="280" y="81"/>
                    </a:lnTo>
                    <a:lnTo>
                      <a:pt x="265" y="81"/>
                    </a:lnTo>
                    <a:lnTo>
                      <a:pt x="253" y="81"/>
                    </a:lnTo>
                    <a:lnTo>
                      <a:pt x="247" y="81"/>
                    </a:lnTo>
                    <a:lnTo>
                      <a:pt x="232" y="78"/>
                    </a:lnTo>
                    <a:lnTo>
                      <a:pt x="220" y="78"/>
                    </a:lnTo>
                    <a:lnTo>
                      <a:pt x="214" y="85"/>
                    </a:lnTo>
                    <a:lnTo>
                      <a:pt x="210" y="92"/>
                    </a:lnTo>
                    <a:lnTo>
                      <a:pt x="205" y="97"/>
                    </a:lnTo>
                    <a:cubicBezTo>
                      <a:pt x="203" y="101"/>
                      <a:pt x="200" y="103"/>
                      <a:pt x="200" y="103"/>
                    </a:cubicBezTo>
                    <a:lnTo>
                      <a:pt x="196" y="106"/>
                    </a:lnTo>
                    <a:lnTo>
                      <a:pt x="189" y="107"/>
                    </a:lnTo>
                    <a:lnTo>
                      <a:pt x="181" y="115"/>
                    </a:lnTo>
                    <a:lnTo>
                      <a:pt x="168" y="123"/>
                    </a:lnTo>
                    <a:cubicBezTo>
                      <a:pt x="168" y="123"/>
                      <a:pt x="166" y="121"/>
                      <a:pt x="162" y="126"/>
                    </a:cubicBezTo>
                    <a:cubicBezTo>
                      <a:pt x="158" y="130"/>
                      <a:pt x="151" y="139"/>
                      <a:pt x="151" y="139"/>
                    </a:cubicBezTo>
                    <a:lnTo>
                      <a:pt x="143" y="145"/>
                    </a:lnTo>
                    <a:lnTo>
                      <a:pt x="137" y="153"/>
                    </a:lnTo>
                    <a:lnTo>
                      <a:pt x="132" y="162"/>
                    </a:lnTo>
                    <a:lnTo>
                      <a:pt x="129" y="166"/>
                    </a:lnTo>
                    <a:lnTo>
                      <a:pt x="123" y="169"/>
                    </a:lnTo>
                    <a:lnTo>
                      <a:pt x="115" y="169"/>
                    </a:lnTo>
                    <a:lnTo>
                      <a:pt x="107" y="169"/>
                    </a:lnTo>
                    <a:lnTo>
                      <a:pt x="98" y="165"/>
                    </a:lnTo>
                    <a:lnTo>
                      <a:pt x="86" y="163"/>
                    </a:lnTo>
                    <a:lnTo>
                      <a:pt x="84" y="155"/>
                    </a:lnTo>
                    <a:lnTo>
                      <a:pt x="79" y="133"/>
                    </a:lnTo>
                    <a:lnTo>
                      <a:pt x="74" y="126"/>
                    </a:lnTo>
                    <a:lnTo>
                      <a:pt x="63" y="118"/>
                    </a:lnTo>
                    <a:lnTo>
                      <a:pt x="52" y="111"/>
                    </a:lnTo>
                    <a:lnTo>
                      <a:pt x="39" y="105"/>
                    </a:lnTo>
                    <a:cubicBezTo>
                      <a:pt x="35" y="107"/>
                      <a:pt x="37" y="107"/>
                      <a:pt x="31" y="109"/>
                    </a:cubicBezTo>
                    <a:cubicBezTo>
                      <a:pt x="26" y="112"/>
                      <a:pt x="23" y="112"/>
                      <a:pt x="23" y="112"/>
                    </a:cubicBezTo>
                    <a:lnTo>
                      <a:pt x="14" y="105"/>
                    </a:lnTo>
                    <a:lnTo>
                      <a:pt x="6" y="97"/>
                    </a:lnTo>
                    <a:lnTo>
                      <a:pt x="0" y="82"/>
                    </a:lnTo>
                    <a:lnTo>
                      <a:pt x="12" y="48"/>
                    </a:lnTo>
                    <a:lnTo>
                      <a:pt x="20" y="32"/>
                    </a:lnTo>
                    <a:lnTo>
                      <a:pt x="27" y="23"/>
                    </a:lnTo>
                    <a:lnTo>
                      <a:pt x="33" y="15"/>
                    </a:lnTo>
                    <a:lnTo>
                      <a:pt x="43" y="10"/>
                    </a:lnTo>
                    <a:lnTo>
                      <a:pt x="53" y="3"/>
                    </a:lnTo>
                    <a:cubicBezTo>
                      <a:pt x="53" y="3"/>
                      <a:pt x="54" y="0"/>
                      <a:pt x="58" y="2"/>
                    </a:cubicBezTo>
                    <a:cubicBezTo>
                      <a:pt x="62" y="3"/>
                      <a:pt x="80" y="12"/>
                      <a:pt x="80" y="12"/>
                    </a:cubicBezTo>
                    <a:lnTo>
                      <a:pt x="86" y="22"/>
                    </a:lnTo>
                    <a:lnTo>
                      <a:pt x="90" y="27"/>
                    </a:lnTo>
                    <a:lnTo>
                      <a:pt x="92" y="34"/>
                    </a:lnTo>
                    <a:lnTo>
                      <a:pt x="93" y="43"/>
                    </a:lnTo>
                    <a:cubicBezTo>
                      <a:pt x="93" y="43"/>
                      <a:pt x="94" y="47"/>
                      <a:pt x="94" y="53"/>
                    </a:cubicBezTo>
                    <a:cubicBezTo>
                      <a:pt x="94" y="59"/>
                      <a:pt x="94" y="57"/>
                      <a:pt x="94" y="62"/>
                    </a:cubicBezTo>
                    <a:cubicBezTo>
                      <a:pt x="95" y="68"/>
                      <a:pt x="97" y="75"/>
                      <a:pt x="97" y="75"/>
                    </a:cubicBezTo>
                    <a:lnTo>
                      <a:pt x="101" y="84"/>
                    </a:lnTo>
                    <a:lnTo>
                      <a:pt x="108" y="81"/>
                    </a:lnTo>
                    <a:lnTo>
                      <a:pt x="112" y="71"/>
                    </a:lnTo>
                    <a:lnTo>
                      <a:pt x="110" y="59"/>
                    </a:lnTo>
                    <a:lnTo>
                      <a:pt x="109" y="48"/>
                    </a:lnTo>
                    <a:lnTo>
                      <a:pt x="121" y="42"/>
                    </a:lnTo>
                    <a:cubicBezTo>
                      <a:pt x="121" y="42"/>
                      <a:pt x="133" y="31"/>
                      <a:pt x="134" y="46"/>
                    </a:cubicBezTo>
                    <a:cubicBezTo>
                      <a:pt x="135" y="61"/>
                      <a:pt x="135" y="68"/>
                      <a:pt x="135" y="68"/>
                    </a:cubicBezTo>
                    <a:cubicBezTo>
                      <a:pt x="135" y="68"/>
                      <a:pt x="137" y="69"/>
                      <a:pt x="137" y="74"/>
                    </a:cubicBezTo>
                    <a:cubicBezTo>
                      <a:pt x="138" y="78"/>
                      <a:pt x="141" y="88"/>
                      <a:pt x="141" y="88"/>
                    </a:cubicBezTo>
                    <a:cubicBezTo>
                      <a:pt x="141" y="88"/>
                      <a:pt x="145" y="88"/>
                      <a:pt x="145" y="95"/>
                    </a:cubicBezTo>
                    <a:cubicBezTo>
                      <a:pt x="145" y="102"/>
                      <a:pt x="145" y="104"/>
                      <a:pt x="145" y="104"/>
                    </a:cubicBezTo>
                    <a:lnTo>
                      <a:pt x="153" y="107"/>
                    </a:lnTo>
                    <a:lnTo>
                      <a:pt x="157" y="107"/>
                    </a:lnTo>
                    <a:lnTo>
                      <a:pt x="165" y="103"/>
                    </a:lnTo>
                    <a:lnTo>
                      <a:pt x="170" y="97"/>
                    </a:lnTo>
                    <a:lnTo>
                      <a:pt x="184" y="93"/>
                    </a:lnTo>
                    <a:lnTo>
                      <a:pt x="191" y="87"/>
                    </a:lnTo>
                    <a:lnTo>
                      <a:pt x="207" y="80"/>
                    </a:lnTo>
                    <a:lnTo>
                      <a:pt x="221" y="72"/>
                    </a:lnTo>
                    <a:lnTo>
                      <a:pt x="229" y="72"/>
                    </a:lnTo>
                    <a:lnTo>
                      <a:pt x="239" y="72"/>
                    </a:lnTo>
                    <a:lnTo>
                      <a:pt x="259" y="71"/>
                    </a:lnTo>
                    <a:lnTo>
                      <a:pt x="272" y="70"/>
                    </a:lnTo>
                    <a:lnTo>
                      <a:pt x="289" y="67"/>
                    </a:lnTo>
                    <a:lnTo>
                      <a:pt x="299" y="62"/>
                    </a:lnTo>
                    <a:lnTo>
                      <a:pt x="312" y="54"/>
                    </a:lnTo>
                    <a:lnTo>
                      <a:pt x="318" y="49"/>
                    </a:lnTo>
                    <a:lnTo>
                      <a:pt x="325" y="45"/>
                    </a:lnTo>
                    <a:lnTo>
                      <a:pt x="338" y="41"/>
                    </a:lnTo>
                    <a:lnTo>
                      <a:pt x="350" y="37"/>
                    </a:lnTo>
                    <a:lnTo>
                      <a:pt x="359" y="36"/>
                    </a:lnTo>
                    <a:cubicBezTo>
                      <a:pt x="359" y="36"/>
                      <a:pt x="366" y="35"/>
                      <a:pt x="371" y="35"/>
                    </a:cubicBezTo>
                    <a:cubicBezTo>
                      <a:pt x="376" y="35"/>
                      <a:pt x="381" y="34"/>
                      <a:pt x="381" y="34"/>
                    </a:cubicBezTo>
                    <a:lnTo>
                      <a:pt x="399" y="27"/>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4" name="Rectangle 36"/>
              <p:cNvSpPr>
                <a:spLocks noChangeArrowheads="1"/>
              </p:cNvSpPr>
              <p:nvPr/>
            </p:nvSpPr>
            <p:spPr bwMode="auto">
              <a:xfrm>
                <a:off x="1220" y="306"/>
                <a:ext cx="26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Depositional</a:t>
                </a:r>
                <a:endParaRPr lang="en-US" altLang="en-US" dirty="0"/>
              </a:p>
            </p:txBody>
          </p:sp>
          <p:sp>
            <p:nvSpPr>
              <p:cNvPr id="95" name="Rectangle 37"/>
              <p:cNvSpPr>
                <a:spLocks noChangeArrowheads="1"/>
              </p:cNvSpPr>
              <p:nvPr/>
            </p:nvSpPr>
            <p:spPr bwMode="auto">
              <a:xfrm>
                <a:off x="1275" y="367"/>
                <a:ext cx="131"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Lobes</a:t>
                </a:r>
                <a:endParaRPr lang="en-US" altLang="en-US" dirty="0"/>
              </a:p>
            </p:txBody>
          </p:sp>
          <p:sp>
            <p:nvSpPr>
              <p:cNvPr id="96" name="Rectangle 38"/>
              <p:cNvSpPr>
                <a:spLocks noChangeArrowheads="1"/>
              </p:cNvSpPr>
              <p:nvPr/>
            </p:nvSpPr>
            <p:spPr bwMode="auto">
              <a:xfrm>
                <a:off x="2197" y="1261"/>
                <a:ext cx="19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Channel-</a:t>
                </a:r>
                <a:endParaRPr lang="en-US" altLang="en-US" dirty="0"/>
              </a:p>
            </p:txBody>
          </p:sp>
          <p:sp>
            <p:nvSpPr>
              <p:cNvPr id="97" name="Rectangle 39"/>
              <p:cNvSpPr>
                <a:spLocks noChangeArrowheads="1"/>
              </p:cNvSpPr>
              <p:nvPr/>
            </p:nvSpPr>
            <p:spPr bwMode="auto">
              <a:xfrm>
                <a:off x="2233" y="1308"/>
                <a:ext cx="106"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Lobe</a:t>
                </a:r>
                <a:endParaRPr lang="en-US" altLang="en-US" dirty="0"/>
              </a:p>
            </p:txBody>
          </p:sp>
          <p:sp>
            <p:nvSpPr>
              <p:cNvPr id="98" name="Rectangle 40"/>
              <p:cNvSpPr>
                <a:spLocks noChangeArrowheads="1"/>
              </p:cNvSpPr>
              <p:nvPr/>
            </p:nvSpPr>
            <p:spPr bwMode="auto">
              <a:xfrm>
                <a:off x="2186" y="1356"/>
                <a:ext cx="217"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Transition</a:t>
                </a:r>
                <a:endParaRPr lang="en-US" altLang="en-US" dirty="0"/>
              </a:p>
            </p:txBody>
          </p:sp>
          <p:sp>
            <p:nvSpPr>
              <p:cNvPr id="99" name="Rectangle 41"/>
              <p:cNvSpPr>
                <a:spLocks noChangeArrowheads="1"/>
              </p:cNvSpPr>
              <p:nvPr/>
            </p:nvSpPr>
            <p:spPr bwMode="auto">
              <a:xfrm>
                <a:off x="2233" y="1403"/>
                <a:ext cx="10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Zone</a:t>
                </a:r>
                <a:endParaRPr lang="en-US" altLang="en-US" dirty="0"/>
              </a:p>
            </p:txBody>
          </p:sp>
          <p:sp>
            <p:nvSpPr>
              <p:cNvPr id="100" name="Rectangle 42"/>
              <p:cNvSpPr>
                <a:spLocks noChangeArrowheads="1"/>
              </p:cNvSpPr>
              <p:nvPr/>
            </p:nvSpPr>
            <p:spPr bwMode="auto">
              <a:xfrm>
                <a:off x="1892" y="306"/>
                <a:ext cx="230"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Submarine</a:t>
                </a:r>
                <a:endParaRPr lang="en-US" altLang="en-US" dirty="0"/>
              </a:p>
            </p:txBody>
          </p:sp>
          <p:sp>
            <p:nvSpPr>
              <p:cNvPr id="101" name="Rectangle 43"/>
              <p:cNvSpPr>
                <a:spLocks noChangeArrowheads="1"/>
              </p:cNvSpPr>
              <p:nvPr/>
            </p:nvSpPr>
            <p:spPr bwMode="auto">
              <a:xfrm>
                <a:off x="1903" y="367"/>
                <a:ext cx="200"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Channels</a:t>
                </a:r>
                <a:endParaRPr lang="en-US" altLang="en-US" dirty="0"/>
              </a:p>
            </p:txBody>
          </p:sp>
          <p:sp>
            <p:nvSpPr>
              <p:cNvPr id="102" name="Rectangle 44"/>
              <p:cNvSpPr>
                <a:spLocks noChangeArrowheads="1"/>
              </p:cNvSpPr>
              <p:nvPr/>
            </p:nvSpPr>
            <p:spPr bwMode="auto">
              <a:xfrm>
                <a:off x="2743" y="887"/>
                <a:ext cx="162" cy="9"/>
              </a:xfrm>
              <a:prstGeom prst="rect">
                <a:avLst/>
              </a:prstGeom>
              <a:solidFill>
                <a:srgbClr val="2421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3" name="Freeform 45"/>
              <p:cNvSpPr>
                <a:spLocks/>
              </p:cNvSpPr>
              <p:nvPr/>
            </p:nvSpPr>
            <p:spPr bwMode="auto">
              <a:xfrm>
                <a:off x="2705" y="868"/>
                <a:ext cx="42" cy="44"/>
              </a:xfrm>
              <a:custGeom>
                <a:avLst/>
                <a:gdLst>
                  <a:gd name="T0" fmla="*/ 42 w 42"/>
                  <a:gd name="T1" fmla="*/ 44 h 44"/>
                  <a:gd name="T2" fmla="*/ 0 w 42"/>
                  <a:gd name="T3" fmla="*/ 22 h 44"/>
                  <a:gd name="T4" fmla="*/ 42 w 42"/>
                  <a:gd name="T5" fmla="*/ 0 h 44"/>
                  <a:gd name="T6" fmla="*/ 42 w 42"/>
                  <a:gd name="T7" fmla="*/ 44 h 44"/>
                  <a:gd name="T8" fmla="*/ 0 60000 65536"/>
                  <a:gd name="T9" fmla="*/ 0 60000 65536"/>
                  <a:gd name="T10" fmla="*/ 0 60000 65536"/>
                  <a:gd name="T11" fmla="*/ 0 60000 65536"/>
                  <a:gd name="T12" fmla="*/ 0 w 42"/>
                  <a:gd name="T13" fmla="*/ 0 h 44"/>
                  <a:gd name="T14" fmla="*/ 42 w 42"/>
                  <a:gd name="T15" fmla="*/ 44 h 44"/>
                </a:gdLst>
                <a:ahLst/>
                <a:cxnLst>
                  <a:cxn ang="T8">
                    <a:pos x="T0" y="T1"/>
                  </a:cxn>
                  <a:cxn ang="T9">
                    <a:pos x="T2" y="T3"/>
                  </a:cxn>
                  <a:cxn ang="T10">
                    <a:pos x="T4" y="T5"/>
                  </a:cxn>
                  <a:cxn ang="T11">
                    <a:pos x="T6" y="T7"/>
                  </a:cxn>
                </a:cxnLst>
                <a:rect l="T12" t="T13" r="T14" b="T15"/>
                <a:pathLst>
                  <a:path w="42" h="44">
                    <a:moveTo>
                      <a:pt x="42" y="44"/>
                    </a:moveTo>
                    <a:lnTo>
                      <a:pt x="0" y="22"/>
                    </a:lnTo>
                    <a:lnTo>
                      <a:pt x="42" y="0"/>
                    </a:lnTo>
                    <a:lnTo>
                      <a:pt x="42" y="44"/>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 name="Rectangle 46"/>
              <p:cNvSpPr>
                <a:spLocks noChangeArrowheads="1"/>
              </p:cNvSpPr>
              <p:nvPr/>
            </p:nvSpPr>
            <p:spPr bwMode="auto">
              <a:xfrm>
                <a:off x="2736" y="715"/>
                <a:ext cx="20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sediment </a:t>
                </a:r>
                <a:endParaRPr lang="en-US" altLang="en-US" dirty="0"/>
              </a:p>
            </p:txBody>
          </p:sp>
          <p:sp>
            <p:nvSpPr>
              <p:cNvPr id="105" name="Rectangle 47"/>
              <p:cNvSpPr>
                <a:spLocks noChangeArrowheads="1"/>
              </p:cNvSpPr>
              <p:nvPr/>
            </p:nvSpPr>
            <p:spPr bwMode="auto">
              <a:xfrm>
                <a:off x="2732" y="762"/>
                <a:ext cx="197"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transport</a:t>
                </a:r>
                <a:endParaRPr lang="en-US" altLang="en-US" dirty="0"/>
              </a:p>
            </p:txBody>
          </p:sp>
          <p:sp>
            <p:nvSpPr>
              <p:cNvPr id="106" name="Rectangle 48"/>
              <p:cNvSpPr>
                <a:spLocks noChangeArrowheads="1"/>
              </p:cNvSpPr>
              <p:nvPr/>
            </p:nvSpPr>
            <p:spPr bwMode="auto">
              <a:xfrm>
                <a:off x="2737" y="811"/>
                <a:ext cx="18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direction</a:t>
                </a:r>
                <a:endParaRPr lang="en-US" altLang="en-US" dirty="0"/>
              </a:p>
            </p:txBody>
          </p:sp>
          <p:sp>
            <p:nvSpPr>
              <p:cNvPr id="107" name="Line 49"/>
              <p:cNvSpPr>
                <a:spLocks noChangeShapeType="1"/>
              </p:cNvSpPr>
              <p:nvPr/>
            </p:nvSpPr>
            <p:spPr bwMode="auto">
              <a:xfrm flipH="1">
                <a:off x="1175" y="437"/>
                <a:ext cx="142" cy="849"/>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8" name="Line 50"/>
              <p:cNvSpPr>
                <a:spLocks noChangeShapeType="1"/>
              </p:cNvSpPr>
              <p:nvPr/>
            </p:nvSpPr>
            <p:spPr bwMode="auto">
              <a:xfrm>
                <a:off x="1314" y="434"/>
                <a:ext cx="551" cy="640"/>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9" name="Line 51"/>
              <p:cNvSpPr>
                <a:spLocks noChangeShapeType="1"/>
              </p:cNvSpPr>
              <p:nvPr/>
            </p:nvSpPr>
            <p:spPr bwMode="auto">
              <a:xfrm>
                <a:off x="1736" y="579"/>
                <a:ext cx="415" cy="685"/>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0" name="Line 52"/>
              <p:cNvSpPr>
                <a:spLocks noChangeShapeType="1"/>
              </p:cNvSpPr>
              <p:nvPr/>
            </p:nvSpPr>
            <p:spPr bwMode="auto">
              <a:xfrm flipH="1" flipV="1">
                <a:off x="1314" y="437"/>
                <a:ext cx="361" cy="127"/>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1" name="Line 53"/>
              <p:cNvSpPr>
                <a:spLocks noChangeShapeType="1"/>
              </p:cNvSpPr>
              <p:nvPr/>
            </p:nvSpPr>
            <p:spPr bwMode="auto">
              <a:xfrm flipH="1" flipV="1">
                <a:off x="1317" y="446"/>
                <a:ext cx="29" cy="403"/>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2" name="Line 54"/>
              <p:cNvSpPr>
                <a:spLocks noChangeShapeType="1"/>
              </p:cNvSpPr>
              <p:nvPr/>
            </p:nvSpPr>
            <p:spPr bwMode="auto">
              <a:xfrm flipH="1">
                <a:off x="1897" y="427"/>
                <a:ext cx="51" cy="194"/>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3" name="Line 55"/>
              <p:cNvSpPr>
                <a:spLocks noChangeShapeType="1"/>
              </p:cNvSpPr>
              <p:nvPr/>
            </p:nvSpPr>
            <p:spPr bwMode="auto">
              <a:xfrm flipH="1" flipV="1">
                <a:off x="1948" y="440"/>
                <a:ext cx="22" cy="292"/>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4" name="Line 56"/>
              <p:cNvSpPr>
                <a:spLocks noChangeShapeType="1"/>
              </p:cNvSpPr>
              <p:nvPr/>
            </p:nvSpPr>
            <p:spPr bwMode="auto">
              <a:xfrm flipH="1" flipV="1">
                <a:off x="1948" y="440"/>
                <a:ext cx="190" cy="713"/>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5" name="Line 57"/>
              <p:cNvSpPr>
                <a:spLocks noChangeShapeType="1"/>
              </p:cNvSpPr>
              <p:nvPr/>
            </p:nvSpPr>
            <p:spPr bwMode="auto">
              <a:xfrm flipH="1" flipV="1">
                <a:off x="1948" y="437"/>
                <a:ext cx="529" cy="605"/>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6" name="Rectangle 58"/>
              <p:cNvSpPr>
                <a:spLocks noChangeArrowheads="1"/>
              </p:cNvSpPr>
              <p:nvPr/>
            </p:nvSpPr>
            <p:spPr bwMode="auto">
              <a:xfrm>
                <a:off x="1570" y="1451"/>
                <a:ext cx="28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800" b="1" dirty="0">
                    <a:solidFill>
                      <a:srgbClr val="24211D"/>
                    </a:solidFill>
                  </a:rPr>
                  <a:t>       Slumps</a:t>
                </a:r>
                <a:endParaRPr lang="en-US" altLang="en-US" dirty="0"/>
              </a:p>
            </p:txBody>
          </p:sp>
          <p:sp>
            <p:nvSpPr>
              <p:cNvPr id="117" name="Line 59"/>
              <p:cNvSpPr>
                <a:spLocks noChangeShapeType="1"/>
              </p:cNvSpPr>
              <p:nvPr/>
            </p:nvSpPr>
            <p:spPr bwMode="auto">
              <a:xfrm>
                <a:off x="1748" y="814"/>
                <a:ext cx="409" cy="450"/>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8" name="Line 60"/>
              <p:cNvSpPr>
                <a:spLocks noChangeShapeType="1"/>
              </p:cNvSpPr>
              <p:nvPr/>
            </p:nvSpPr>
            <p:spPr bwMode="auto">
              <a:xfrm flipV="1">
                <a:off x="1450" y="1264"/>
                <a:ext cx="701" cy="140"/>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84" name="Text Box 100"/>
            <p:cNvSpPr txBox="1">
              <a:spLocks noChangeArrowheads="1"/>
            </p:cNvSpPr>
            <p:nvPr/>
          </p:nvSpPr>
          <p:spPr bwMode="auto">
            <a:xfrm>
              <a:off x="3162" y="2922"/>
              <a:ext cx="1309" cy="19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Beaubouef et al (2003)</a:t>
              </a:r>
              <a:endParaRPr lang="en-US" altLang="en-US" sz="1400" dirty="0"/>
            </a:p>
          </p:txBody>
        </p:sp>
      </p:grpSp>
      <p:sp>
        <p:nvSpPr>
          <p:cNvPr id="119" name="Text Box 105"/>
          <p:cNvSpPr txBox="1">
            <a:spLocks noChangeArrowheads="1"/>
          </p:cNvSpPr>
          <p:nvPr/>
        </p:nvSpPr>
        <p:spPr bwMode="auto">
          <a:xfrm>
            <a:off x="1160819" y="2224820"/>
            <a:ext cx="22542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800" dirty="0">
                <a:solidFill>
                  <a:srgbClr val="FFFF99"/>
                </a:solidFill>
              </a:rPr>
              <a:t>Brazos Trinity, GOM</a:t>
            </a:r>
          </a:p>
        </p:txBody>
      </p:sp>
      <p:grpSp>
        <p:nvGrpSpPr>
          <p:cNvPr id="120" name="Group 125"/>
          <p:cNvGrpSpPr>
            <a:grpSpLocks/>
          </p:cNvGrpSpPr>
          <p:nvPr/>
        </p:nvGrpSpPr>
        <p:grpSpPr bwMode="auto">
          <a:xfrm>
            <a:off x="949681" y="2585183"/>
            <a:ext cx="1512888" cy="3590925"/>
            <a:chOff x="3500" y="1869"/>
            <a:chExt cx="953" cy="2262"/>
          </a:xfrm>
        </p:grpSpPr>
        <p:sp>
          <p:nvSpPr>
            <p:cNvPr id="121" name="Text Box 121"/>
            <p:cNvSpPr txBox="1">
              <a:spLocks noChangeArrowheads="1"/>
            </p:cNvSpPr>
            <p:nvPr/>
          </p:nvSpPr>
          <p:spPr bwMode="auto">
            <a:xfrm>
              <a:off x="3500" y="3752"/>
              <a:ext cx="953" cy="37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80000"/>
                </a:lnSpc>
              </a:pPr>
              <a:r>
                <a:rPr lang="en-US" altLang="en-US" sz="1400" b="1" dirty="0">
                  <a:solidFill>
                    <a:srgbClr val="FFFF00"/>
                  </a:solidFill>
                </a:rPr>
                <a:t>Medial</a:t>
              </a:r>
            </a:p>
            <a:p>
              <a:pPr algn="ctr">
                <a:lnSpc>
                  <a:spcPct val="80000"/>
                </a:lnSpc>
              </a:pPr>
              <a:r>
                <a:rPr lang="en-US" altLang="en-US" sz="1400" b="1" dirty="0">
                  <a:solidFill>
                    <a:srgbClr val="FFFF00"/>
                  </a:solidFill>
                </a:rPr>
                <a:t>(predominantly </a:t>
              </a:r>
            </a:p>
            <a:p>
              <a:pPr algn="ctr">
                <a:lnSpc>
                  <a:spcPct val="80000"/>
                </a:lnSpc>
              </a:pPr>
              <a:r>
                <a:rPr lang="en-US" altLang="en-US" sz="1400" b="1" dirty="0">
                  <a:solidFill>
                    <a:srgbClr val="FFFF00"/>
                  </a:solidFill>
                </a:rPr>
                <a:t>lobes)</a:t>
              </a:r>
            </a:p>
          </p:txBody>
        </p:sp>
        <p:sp>
          <p:nvSpPr>
            <p:cNvPr id="122" name="Line 123"/>
            <p:cNvSpPr>
              <a:spLocks noChangeShapeType="1"/>
            </p:cNvSpPr>
            <p:nvPr/>
          </p:nvSpPr>
          <p:spPr bwMode="auto">
            <a:xfrm>
              <a:off x="3977" y="1869"/>
              <a:ext cx="20" cy="1575"/>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grpSp>
        <p:nvGrpSpPr>
          <p:cNvPr id="123" name="Group 126"/>
          <p:cNvGrpSpPr>
            <a:grpSpLocks/>
          </p:cNvGrpSpPr>
          <p:nvPr/>
        </p:nvGrpSpPr>
        <p:grpSpPr bwMode="auto">
          <a:xfrm>
            <a:off x="2859444" y="3169383"/>
            <a:ext cx="1512887" cy="3011487"/>
            <a:chOff x="4703" y="2237"/>
            <a:chExt cx="953" cy="1897"/>
          </a:xfrm>
        </p:grpSpPr>
        <p:sp>
          <p:nvSpPr>
            <p:cNvPr id="124" name="Text Box 120"/>
            <p:cNvSpPr txBox="1">
              <a:spLocks noChangeArrowheads="1"/>
            </p:cNvSpPr>
            <p:nvPr/>
          </p:nvSpPr>
          <p:spPr bwMode="auto">
            <a:xfrm>
              <a:off x="4703" y="3755"/>
              <a:ext cx="953" cy="37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80000"/>
                </a:lnSpc>
              </a:pPr>
              <a:r>
                <a:rPr lang="en-US" altLang="en-US" sz="1400" b="1" dirty="0">
                  <a:solidFill>
                    <a:srgbClr val="00CC00"/>
                  </a:solidFill>
                </a:rPr>
                <a:t>Proximal</a:t>
              </a:r>
            </a:p>
            <a:p>
              <a:pPr algn="ctr">
                <a:lnSpc>
                  <a:spcPct val="80000"/>
                </a:lnSpc>
              </a:pPr>
              <a:r>
                <a:rPr lang="en-US" altLang="en-US" sz="1400" b="1" dirty="0">
                  <a:solidFill>
                    <a:srgbClr val="00CC00"/>
                  </a:solidFill>
                </a:rPr>
                <a:t>(predominantly </a:t>
              </a:r>
            </a:p>
            <a:p>
              <a:pPr algn="ctr">
                <a:lnSpc>
                  <a:spcPct val="80000"/>
                </a:lnSpc>
              </a:pPr>
              <a:r>
                <a:rPr lang="en-US" altLang="en-US" sz="1400" b="1" dirty="0">
                  <a:solidFill>
                    <a:srgbClr val="00CC00"/>
                  </a:solidFill>
                </a:rPr>
                <a:t>channels)</a:t>
              </a:r>
            </a:p>
          </p:txBody>
        </p:sp>
        <p:sp>
          <p:nvSpPr>
            <p:cNvPr id="125" name="Line 124"/>
            <p:cNvSpPr>
              <a:spLocks noChangeShapeType="1"/>
            </p:cNvSpPr>
            <p:nvPr/>
          </p:nvSpPr>
          <p:spPr bwMode="auto">
            <a:xfrm>
              <a:off x="5131" y="2237"/>
              <a:ext cx="25" cy="759"/>
            </a:xfrm>
            <a:prstGeom prst="line">
              <a:avLst/>
            </a:prstGeom>
            <a:noFill/>
            <a:ln w="7620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grpSp>
        <p:nvGrpSpPr>
          <p:cNvPr id="135" name="Group 133"/>
          <p:cNvGrpSpPr>
            <a:grpSpLocks/>
          </p:cNvGrpSpPr>
          <p:nvPr/>
        </p:nvGrpSpPr>
        <p:grpSpPr bwMode="auto">
          <a:xfrm>
            <a:off x="2581631" y="2701070"/>
            <a:ext cx="1384300" cy="501650"/>
            <a:chOff x="2010" y="1025"/>
            <a:chExt cx="1099" cy="387"/>
          </a:xfrm>
        </p:grpSpPr>
        <p:sp>
          <p:nvSpPr>
            <p:cNvPr id="136" name="AutoShape 134"/>
            <p:cNvSpPr>
              <a:spLocks noChangeArrowheads="1"/>
            </p:cNvSpPr>
            <p:nvPr/>
          </p:nvSpPr>
          <p:spPr bwMode="auto">
            <a:xfrm>
              <a:off x="2020" y="1025"/>
              <a:ext cx="1007" cy="387"/>
            </a:xfrm>
            <a:prstGeom prst="leftArrow">
              <a:avLst>
                <a:gd name="adj1" fmla="val 50000"/>
                <a:gd name="adj2" fmla="val 65052"/>
              </a:avLst>
            </a:prstGeom>
            <a:solidFill>
              <a:schemeClr val="bg1"/>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2000" dirty="0">
                <a:solidFill>
                  <a:srgbClr val="CC0000"/>
                </a:solidFill>
              </a:endParaRPr>
            </a:p>
          </p:txBody>
        </p:sp>
        <p:sp>
          <p:nvSpPr>
            <p:cNvPr id="137" name="Text Box 135"/>
            <p:cNvSpPr txBox="1">
              <a:spLocks noChangeArrowheads="1"/>
            </p:cNvSpPr>
            <p:nvPr/>
          </p:nvSpPr>
          <p:spPr bwMode="auto">
            <a:xfrm>
              <a:off x="2010" y="1112"/>
              <a:ext cx="1099" cy="23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70000"/>
                </a:lnSpc>
              </a:pPr>
              <a:r>
                <a:rPr lang="en-US" altLang="en-US" sz="1000" b="1" dirty="0">
                  <a:solidFill>
                    <a:srgbClr val="CC0000"/>
                  </a:solidFill>
                </a:rPr>
                <a:t>sediment transport direction</a:t>
              </a:r>
            </a:p>
          </p:txBody>
        </p:sp>
      </p:grpSp>
      <p:sp>
        <p:nvSpPr>
          <p:cNvPr id="138" name="Line 139"/>
          <p:cNvSpPr>
            <a:spLocks noChangeShapeType="1"/>
          </p:cNvSpPr>
          <p:nvPr/>
        </p:nvSpPr>
        <p:spPr bwMode="auto">
          <a:xfrm>
            <a:off x="3383319" y="4975958"/>
            <a:ext cx="60642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39" name="Text Box 140"/>
          <p:cNvSpPr txBox="1">
            <a:spLocks noChangeArrowheads="1"/>
          </p:cNvSpPr>
          <p:nvPr/>
        </p:nvSpPr>
        <p:spPr bwMode="auto">
          <a:xfrm>
            <a:off x="3388081" y="4691795"/>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 km</a:t>
            </a:r>
          </a:p>
        </p:txBody>
      </p:sp>
      <p:sp>
        <p:nvSpPr>
          <p:cNvPr id="126"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grpSp>
        <p:nvGrpSpPr>
          <p:cNvPr id="3" name="Group 2"/>
          <p:cNvGrpSpPr/>
          <p:nvPr/>
        </p:nvGrpSpPr>
        <p:grpSpPr>
          <a:xfrm>
            <a:off x="213080" y="1527674"/>
            <a:ext cx="8023479" cy="5176837"/>
            <a:chOff x="213080" y="1527674"/>
            <a:chExt cx="8023479" cy="5176837"/>
          </a:xfrm>
        </p:grpSpPr>
        <p:grpSp>
          <p:nvGrpSpPr>
            <p:cNvPr id="2" name="Group 1"/>
            <p:cNvGrpSpPr/>
            <p:nvPr/>
          </p:nvGrpSpPr>
          <p:grpSpPr>
            <a:xfrm>
              <a:off x="5039334" y="1527674"/>
              <a:ext cx="3197225" cy="5176837"/>
              <a:chOff x="5039334" y="1527674"/>
              <a:chExt cx="3197225" cy="5176837"/>
            </a:xfrm>
          </p:grpSpPr>
          <p:grpSp>
            <p:nvGrpSpPr>
              <p:cNvPr id="127" name="Group 13"/>
              <p:cNvGrpSpPr>
                <a:grpSpLocks/>
              </p:cNvGrpSpPr>
              <p:nvPr/>
            </p:nvGrpSpPr>
            <p:grpSpPr bwMode="auto">
              <a:xfrm>
                <a:off x="5039334" y="1527674"/>
                <a:ext cx="3197225" cy="5176837"/>
                <a:chOff x="555625" y="2138294"/>
                <a:chExt cx="2838450" cy="4595881"/>
              </a:xfrm>
            </p:grpSpPr>
            <p:grpSp>
              <p:nvGrpSpPr>
                <p:cNvPr id="128" name="Group 119"/>
                <p:cNvGrpSpPr>
                  <a:grpSpLocks/>
                </p:cNvGrpSpPr>
                <p:nvPr/>
              </p:nvGrpSpPr>
              <p:grpSpPr bwMode="auto">
                <a:xfrm>
                  <a:off x="555625" y="2441575"/>
                  <a:ext cx="2838450" cy="4292600"/>
                  <a:chOff x="7101" y="4439"/>
                  <a:chExt cx="1462" cy="1937"/>
                </a:xfrm>
              </p:grpSpPr>
              <p:pic>
                <p:nvPicPr>
                  <p:cNvPr id="130" name="Picture 113"/>
                  <p:cNvPicPr>
                    <a:picLocks noChangeAspect="1" noChangeArrowheads="1"/>
                  </p:cNvPicPr>
                  <p:nvPr/>
                </p:nvPicPr>
                <p:blipFill>
                  <a:blip r:embed="rId4">
                    <a:extLst>
                      <a:ext uri="{28A0092B-C50C-407E-A947-70E740481C1C}">
                        <a14:useLocalDpi xmlns:a14="http://schemas.microsoft.com/office/drawing/2010/main" val="0"/>
                      </a:ext>
                    </a:extLst>
                  </a:blip>
                  <a:srcRect l="33719" t="41972" r="39357" b="842"/>
                  <a:stretch>
                    <a:fillRect/>
                  </a:stretch>
                </p:blipFill>
                <p:spPr bwMode="auto">
                  <a:xfrm>
                    <a:off x="7101" y="4439"/>
                    <a:ext cx="1462" cy="19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 name="Text Box 114"/>
                  <p:cNvSpPr txBox="1">
                    <a:spLocks noChangeArrowheads="1"/>
                  </p:cNvSpPr>
                  <p:nvPr/>
                </p:nvSpPr>
                <p:spPr bwMode="auto">
                  <a:xfrm>
                    <a:off x="7369" y="6128"/>
                    <a:ext cx="867" cy="12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Deptuck et al. (2008)</a:t>
                    </a:r>
                    <a:endParaRPr lang="en-US" altLang="en-US" sz="1400" dirty="0"/>
                  </a:p>
                </p:txBody>
              </p:sp>
              <p:sp>
                <p:nvSpPr>
                  <p:cNvPr id="132" name="Line 116"/>
                  <p:cNvSpPr>
                    <a:spLocks noChangeShapeType="1"/>
                  </p:cNvSpPr>
                  <p:nvPr/>
                </p:nvSpPr>
                <p:spPr bwMode="auto">
                  <a:xfrm>
                    <a:off x="7592" y="4680"/>
                    <a:ext cx="15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33" name="Text Box 117"/>
                  <p:cNvSpPr txBox="1">
                    <a:spLocks noChangeArrowheads="1"/>
                  </p:cNvSpPr>
                  <p:nvPr/>
                </p:nvSpPr>
                <p:spPr bwMode="auto">
                  <a:xfrm>
                    <a:off x="7517" y="4478"/>
                    <a:ext cx="296" cy="13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600" b="1" dirty="0"/>
                      <a:t>5 km</a:t>
                    </a:r>
                  </a:p>
                </p:txBody>
              </p:sp>
            </p:grpSp>
            <p:sp>
              <p:nvSpPr>
                <p:cNvPr id="129" name="TextBox 12"/>
                <p:cNvSpPr txBox="1">
                  <a:spLocks noChangeArrowheads="1"/>
                </p:cNvSpPr>
                <p:nvPr/>
              </p:nvSpPr>
              <p:spPr bwMode="auto">
                <a:xfrm>
                  <a:off x="906556" y="2138294"/>
                  <a:ext cx="2057664" cy="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800" dirty="0">
                      <a:solidFill>
                        <a:srgbClr val="FFFF99"/>
                      </a:solidFill>
                    </a:rPr>
                    <a:t>Corsica Fan, Corsica</a:t>
                  </a:r>
                  <a:endParaRPr lang="en-US" altLang="en-US" dirty="0"/>
                </a:p>
              </p:txBody>
            </p:sp>
          </p:grpSp>
          <p:grpSp>
            <p:nvGrpSpPr>
              <p:cNvPr id="140" name="Group 153"/>
              <p:cNvGrpSpPr>
                <a:grpSpLocks/>
              </p:cNvGrpSpPr>
              <p:nvPr/>
            </p:nvGrpSpPr>
            <p:grpSpPr bwMode="auto">
              <a:xfrm>
                <a:off x="6590322" y="2069011"/>
                <a:ext cx="1390650" cy="501650"/>
                <a:chOff x="1346" y="1606"/>
                <a:chExt cx="876" cy="316"/>
              </a:xfrm>
            </p:grpSpPr>
            <p:sp>
              <p:nvSpPr>
                <p:cNvPr id="141" name="AutoShape 154"/>
                <p:cNvSpPr>
                  <a:spLocks noChangeArrowheads="1"/>
                </p:cNvSpPr>
                <p:nvPr/>
              </p:nvSpPr>
              <p:spPr bwMode="auto">
                <a:xfrm flipH="1">
                  <a:off x="1398" y="1606"/>
                  <a:ext cx="824" cy="316"/>
                </a:xfrm>
                <a:prstGeom prst="leftArrow">
                  <a:avLst>
                    <a:gd name="adj1" fmla="val 50000"/>
                    <a:gd name="adj2" fmla="val 65190"/>
                  </a:avLst>
                </a:prstGeom>
                <a:solidFill>
                  <a:schemeClr val="bg1"/>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2000" dirty="0">
                    <a:solidFill>
                      <a:srgbClr val="CC0000"/>
                    </a:solidFill>
                  </a:endParaRPr>
                </a:p>
              </p:txBody>
            </p:sp>
            <p:sp>
              <p:nvSpPr>
                <p:cNvPr id="142" name="Text Box 155"/>
                <p:cNvSpPr txBox="1">
                  <a:spLocks noChangeArrowheads="1"/>
                </p:cNvSpPr>
                <p:nvPr/>
              </p:nvSpPr>
              <p:spPr bwMode="auto">
                <a:xfrm>
                  <a:off x="1346" y="1677"/>
                  <a:ext cx="872"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70000"/>
                    </a:lnSpc>
                  </a:pPr>
                  <a:r>
                    <a:rPr lang="en-US" altLang="en-US" sz="1000" b="1" dirty="0">
                      <a:solidFill>
                        <a:srgbClr val="CC0000"/>
                      </a:solidFill>
                    </a:rPr>
                    <a:t>sediment transport direction</a:t>
                  </a:r>
                </a:p>
              </p:txBody>
            </p:sp>
          </p:grpSp>
        </p:grpSp>
        <p:sp>
          <p:nvSpPr>
            <p:cNvPr id="152" name="Rectangle 14"/>
            <p:cNvSpPr>
              <a:spLocks noChangeArrowheads="1"/>
            </p:cNvSpPr>
            <p:nvPr/>
          </p:nvSpPr>
          <p:spPr bwMode="auto">
            <a:xfrm>
              <a:off x="213080" y="1527674"/>
              <a:ext cx="4654617" cy="5089025"/>
            </a:xfrm>
            <a:prstGeom prst="rect">
              <a:avLst/>
            </a:prstGeom>
            <a:solidFill>
              <a:schemeClr val="tx1">
                <a:alpha val="80000"/>
              </a:schemeClr>
            </a:solidFill>
            <a:ln w="9525">
              <a:no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grpSp>
        <p:nvGrpSpPr>
          <p:cNvPr id="143" name="Group 120"/>
          <p:cNvGrpSpPr>
            <a:grpSpLocks/>
          </p:cNvGrpSpPr>
          <p:nvPr/>
        </p:nvGrpSpPr>
        <p:grpSpPr bwMode="auto">
          <a:xfrm>
            <a:off x="1264869" y="3717467"/>
            <a:ext cx="7319962" cy="1808163"/>
            <a:chOff x="6013" y="1512"/>
            <a:chExt cx="4611" cy="1139"/>
          </a:xfrm>
        </p:grpSpPr>
        <p:pic>
          <p:nvPicPr>
            <p:cNvPr id="144" name="Picture 33"/>
            <p:cNvPicPr>
              <a:picLocks noChangeAspect="1" noChangeArrowheads="1"/>
            </p:cNvPicPr>
            <p:nvPr/>
          </p:nvPicPr>
          <p:blipFill>
            <a:blip r:embed="rId5">
              <a:extLst>
                <a:ext uri="{28A0092B-C50C-407E-A947-70E740481C1C}">
                  <a14:useLocalDpi xmlns:a14="http://schemas.microsoft.com/office/drawing/2010/main" val="0"/>
                </a:ext>
              </a:extLst>
            </a:blip>
            <a:srcRect l="20616" t="43790" r="12350" b="29654"/>
            <a:stretch>
              <a:fillRect/>
            </a:stretch>
          </p:blipFill>
          <p:spPr bwMode="auto">
            <a:xfrm>
              <a:off x="6013" y="1512"/>
              <a:ext cx="4611" cy="1139"/>
            </a:xfrm>
            <a:prstGeom prst="rect">
              <a:avLst/>
            </a:prstGeom>
            <a:noFill/>
            <a:ln w="19050" algn="ctr">
              <a:solidFill>
                <a:srgbClr val="FFFF99"/>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 name="Text Box 118"/>
            <p:cNvSpPr txBox="1">
              <a:spLocks noChangeArrowheads="1"/>
            </p:cNvSpPr>
            <p:nvPr/>
          </p:nvSpPr>
          <p:spPr bwMode="auto">
            <a:xfrm>
              <a:off x="6366" y="2352"/>
              <a:ext cx="1194"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Deptuck et al. (2008)</a:t>
              </a:r>
              <a:endParaRPr lang="en-US" altLang="en-US" sz="1400" dirty="0"/>
            </a:p>
          </p:txBody>
        </p:sp>
      </p:grpSp>
      <p:sp>
        <p:nvSpPr>
          <p:cNvPr id="134" name="Line 35"/>
          <p:cNvSpPr>
            <a:spLocks noChangeShapeType="1"/>
          </p:cNvSpPr>
          <p:nvPr/>
        </p:nvSpPr>
        <p:spPr bwMode="auto">
          <a:xfrm flipH="1" flipV="1">
            <a:off x="6879247" y="2561136"/>
            <a:ext cx="139700" cy="803275"/>
          </a:xfrm>
          <a:prstGeom prst="line">
            <a:avLst/>
          </a:prstGeom>
          <a:noFill/>
          <a:ln w="762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46" name="AutoShape 46"/>
          <p:cNvSpPr>
            <a:spLocks noChangeArrowheads="1"/>
          </p:cNvSpPr>
          <p:nvPr/>
        </p:nvSpPr>
        <p:spPr bwMode="auto">
          <a:xfrm>
            <a:off x="6513144" y="4857292"/>
            <a:ext cx="309562" cy="303213"/>
          </a:xfrm>
          <a:custGeom>
            <a:avLst/>
            <a:gdLst>
              <a:gd name="T0" fmla="*/ 0 w 309562"/>
              <a:gd name="T1" fmla="*/ 115817 h 303213"/>
              <a:gd name="T2" fmla="*/ 118243 w 309562"/>
              <a:gd name="T3" fmla="*/ 115818 h 303213"/>
              <a:gd name="T4" fmla="*/ 154781 w 309562"/>
              <a:gd name="T5" fmla="*/ 0 h 303213"/>
              <a:gd name="T6" fmla="*/ 191319 w 309562"/>
              <a:gd name="T7" fmla="*/ 115818 h 303213"/>
              <a:gd name="T8" fmla="*/ 309562 w 309562"/>
              <a:gd name="T9" fmla="*/ 115817 h 303213"/>
              <a:gd name="T10" fmla="*/ 213901 w 309562"/>
              <a:gd name="T11" fmla="*/ 187395 h 303213"/>
              <a:gd name="T12" fmla="*/ 250441 w 309562"/>
              <a:gd name="T13" fmla="*/ 303212 h 303213"/>
              <a:gd name="T14" fmla="*/ 154781 w 309562"/>
              <a:gd name="T15" fmla="*/ 231633 h 303213"/>
              <a:gd name="T16" fmla="*/ 59121 w 309562"/>
              <a:gd name="T17" fmla="*/ 303212 h 303213"/>
              <a:gd name="T18" fmla="*/ 95661 w 309562"/>
              <a:gd name="T19" fmla="*/ 187395 h 303213"/>
              <a:gd name="T20" fmla="*/ 0 w 309562"/>
              <a:gd name="T21" fmla="*/ 115817 h 303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2" h="303213">
                <a:moveTo>
                  <a:pt x="0" y="115817"/>
                </a:moveTo>
                <a:lnTo>
                  <a:pt x="118243" y="115818"/>
                </a:lnTo>
                <a:lnTo>
                  <a:pt x="154781" y="0"/>
                </a:lnTo>
                <a:lnTo>
                  <a:pt x="191319" y="115818"/>
                </a:lnTo>
                <a:lnTo>
                  <a:pt x="309562" y="115817"/>
                </a:lnTo>
                <a:lnTo>
                  <a:pt x="213901" y="187395"/>
                </a:lnTo>
                <a:lnTo>
                  <a:pt x="250441" y="303212"/>
                </a:lnTo>
                <a:lnTo>
                  <a:pt x="154781" y="231633"/>
                </a:lnTo>
                <a:lnTo>
                  <a:pt x="59121" y="303212"/>
                </a:lnTo>
                <a:lnTo>
                  <a:pt x="95661" y="187395"/>
                </a:lnTo>
                <a:lnTo>
                  <a:pt x="0" y="115817"/>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47" name="Group 162"/>
          <p:cNvGrpSpPr>
            <a:grpSpLocks/>
          </p:cNvGrpSpPr>
          <p:nvPr/>
        </p:nvGrpSpPr>
        <p:grpSpPr bwMode="auto">
          <a:xfrm>
            <a:off x="3584206" y="2691942"/>
            <a:ext cx="4914900" cy="2725738"/>
            <a:chOff x="2458" y="1950"/>
            <a:chExt cx="3096" cy="1717"/>
          </a:xfrm>
        </p:grpSpPr>
        <p:pic>
          <p:nvPicPr>
            <p:cNvPr id="148" name="Picture 33"/>
            <p:cNvPicPr>
              <a:picLocks noChangeAspect="1" noChangeArrowheads="1"/>
            </p:cNvPicPr>
            <p:nvPr/>
          </p:nvPicPr>
          <p:blipFill>
            <a:blip r:embed="rId5">
              <a:extLst>
                <a:ext uri="{28A0092B-C50C-407E-A947-70E740481C1C}">
                  <a14:useLocalDpi xmlns:a14="http://schemas.microsoft.com/office/drawing/2010/main" val="0"/>
                </a:ext>
              </a:extLst>
            </a:blip>
            <a:srcRect l="57532" t="60312" r="16360" b="31169"/>
            <a:stretch>
              <a:fillRect/>
            </a:stretch>
          </p:blipFill>
          <p:spPr bwMode="auto">
            <a:xfrm>
              <a:off x="2466" y="1950"/>
              <a:ext cx="3076" cy="561"/>
            </a:xfrm>
            <a:prstGeom prst="rect">
              <a:avLst/>
            </a:prstGeom>
            <a:noFill/>
            <a:ln w="19050" algn="ctr">
              <a:solidFill>
                <a:srgbClr val="FFFF99"/>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 name="Rectangle 159"/>
            <p:cNvSpPr>
              <a:spLocks noChangeArrowheads="1"/>
            </p:cNvSpPr>
            <p:nvPr/>
          </p:nvSpPr>
          <p:spPr bwMode="auto">
            <a:xfrm>
              <a:off x="3499" y="3346"/>
              <a:ext cx="1690" cy="316"/>
            </a:xfrm>
            <a:prstGeom prst="rect">
              <a:avLst/>
            </a:prstGeom>
            <a:noFill/>
            <a:ln w="19050" algn="ctr">
              <a:solidFill>
                <a:srgbClr val="FFFF99"/>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sp>
          <p:nvSpPr>
            <p:cNvPr id="150" name="Line 160"/>
            <p:cNvSpPr>
              <a:spLocks noChangeShapeType="1"/>
            </p:cNvSpPr>
            <p:nvPr/>
          </p:nvSpPr>
          <p:spPr bwMode="auto">
            <a:xfrm flipH="1" flipV="1">
              <a:off x="2458" y="2515"/>
              <a:ext cx="1046" cy="1152"/>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51" name="Line 161"/>
            <p:cNvSpPr>
              <a:spLocks noChangeShapeType="1"/>
            </p:cNvSpPr>
            <p:nvPr/>
          </p:nvSpPr>
          <p:spPr bwMode="auto">
            <a:xfrm flipV="1">
              <a:off x="5189" y="2529"/>
              <a:ext cx="365" cy="1128"/>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spTree>
    <p:extLst>
      <p:ext uri="{BB962C8B-B14F-4D97-AF65-F5344CB8AC3E}">
        <p14:creationId xmlns:p14="http://schemas.microsoft.com/office/powerpoint/2010/main" val="30934434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500" fill="hold"/>
                                        <p:tgtEl>
                                          <p:spTgt spid="123"/>
                                        </p:tgtEl>
                                        <p:attrNameLst>
                                          <p:attrName>ppt_x</p:attrName>
                                        </p:attrNameLst>
                                      </p:cBhvr>
                                      <p:tavLst>
                                        <p:tav tm="0">
                                          <p:val>
                                            <p:strVal val="#ppt_x"/>
                                          </p:val>
                                        </p:tav>
                                        <p:tav tm="100000">
                                          <p:val>
                                            <p:strVal val="#ppt_x"/>
                                          </p:val>
                                        </p:tav>
                                      </p:tavLst>
                                    </p:anim>
                                    <p:anim calcmode="lin" valueType="num">
                                      <p:cBhvr additive="base">
                                        <p:cTn id="8"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500" fill="hold"/>
                                        <p:tgtEl>
                                          <p:spTgt spid="120"/>
                                        </p:tgtEl>
                                        <p:attrNameLst>
                                          <p:attrName>ppt_x</p:attrName>
                                        </p:attrNameLst>
                                      </p:cBhvr>
                                      <p:tavLst>
                                        <p:tav tm="0">
                                          <p:val>
                                            <p:strVal val="#ppt_x"/>
                                          </p:val>
                                        </p:tav>
                                        <p:tav tm="100000">
                                          <p:val>
                                            <p:strVal val="#ppt_x"/>
                                          </p:val>
                                        </p:tav>
                                      </p:tavLst>
                                    </p:anim>
                                    <p:anim calcmode="lin" valueType="num">
                                      <p:cBhvr additive="base">
                                        <p:cTn id="1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4"/>
                                        </p:tgtEl>
                                        <p:attrNameLst>
                                          <p:attrName>style.visibility</p:attrName>
                                        </p:attrNameLst>
                                      </p:cBhvr>
                                      <p:to>
                                        <p:strVal val="visible"/>
                                      </p:to>
                                    </p:set>
                                    <p:anim calcmode="lin" valueType="num">
                                      <p:cBhvr additive="base">
                                        <p:cTn id="24" dur="500" fill="hold"/>
                                        <p:tgtEl>
                                          <p:spTgt spid="134"/>
                                        </p:tgtEl>
                                        <p:attrNameLst>
                                          <p:attrName>ppt_x</p:attrName>
                                        </p:attrNameLst>
                                      </p:cBhvr>
                                      <p:tavLst>
                                        <p:tav tm="0">
                                          <p:val>
                                            <p:strVal val="#ppt_x"/>
                                          </p:val>
                                        </p:tav>
                                        <p:tav tm="100000">
                                          <p:val>
                                            <p:strVal val="#ppt_x"/>
                                          </p:val>
                                        </p:tav>
                                      </p:tavLst>
                                    </p:anim>
                                    <p:anim calcmode="lin" valueType="num">
                                      <p:cBhvr additive="base">
                                        <p:cTn id="25"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3"/>
                                        </p:tgtEl>
                                        <p:attrNameLst>
                                          <p:attrName>style.visibility</p:attrName>
                                        </p:attrNameLst>
                                      </p:cBhvr>
                                      <p:to>
                                        <p:strVal val="visible"/>
                                      </p:to>
                                    </p:set>
                                    <p:anim calcmode="lin" valueType="num">
                                      <p:cBhvr additive="base">
                                        <p:cTn id="30" dur="500" fill="hold"/>
                                        <p:tgtEl>
                                          <p:spTgt spid="143"/>
                                        </p:tgtEl>
                                        <p:attrNameLst>
                                          <p:attrName>ppt_x</p:attrName>
                                        </p:attrNameLst>
                                      </p:cBhvr>
                                      <p:tavLst>
                                        <p:tav tm="0">
                                          <p:val>
                                            <p:strVal val="#ppt_x"/>
                                          </p:val>
                                        </p:tav>
                                        <p:tav tm="100000">
                                          <p:val>
                                            <p:strVal val="#ppt_x"/>
                                          </p:val>
                                        </p:tav>
                                      </p:tavLst>
                                    </p:anim>
                                    <p:anim calcmode="lin" valueType="num">
                                      <p:cBhvr additive="base">
                                        <p:cTn id="31"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36" name="Rectangle 13"/>
          <p:cNvSpPr>
            <a:spLocks noChangeArrowheads="1"/>
          </p:cNvSpPr>
          <p:nvPr/>
        </p:nvSpPr>
        <p:spPr bwMode="auto">
          <a:xfrm>
            <a:off x="412750" y="3446265"/>
            <a:ext cx="2489200" cy="3341886"/>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pic>
        <p:nvPicPr>
          <p:cNvPr id="21537" name="Picture 14" descr="Ireland"/>
          <p:cNvPicPr>
            <a:picLocks noChangeAspect="1" noChangeArrowheads="1"/>
          </p:cNvPicPr>
          <p:nvPr/>
        </p:nvPicPr>
        <p:blipFill>
          <a:blip r:embed="rId4">
            <a:lum bright="14000" contrast="14000"/>
            <a:extLst>
              <a:ext uri="{28A0092B-C50C-407E-A947-70E740481C1C}">
                <a14:useLocalDpi xmlns:a14="http://schemas.microsoft.com/office/drawing/2010/main" val="0"/>
              </a:ext>
            </a:extLst>
          </a:blip>
          <a:srcRect l="13080" t="14986" r="24719" b="26685"/>
          <a:stretch>
            <a:fillRect/>
          </a:stretch>
        </p:blipFill>
        <p:spPr bwMode="auto">
          <a:xfrm>
            <a:off x="527543" y="3533109"/>
            <a:ext cx="2340318" cy="297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8" name="Text Box 15"/>
          <p:cNvSpPr txBox="1">
            <a:spLocks noChangeArrowheads="1"/>
          </p:cNvSpPr>
          <p:nvPr/>
        </p:nvSpPr>
        <p:spPr bwMode="auto">
          <a:xfrm>
            <a:off x="1269701" y="6480374"/>
            <a:ext cx="694421"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NASA</a:t>
            </a:r>
            <a:endParaRPr lang="en-US" altLang="en-US" sz="1400" b="1" dirty="0">
              <a:solidFill>
                <a:schemeClr val="bg1"/>
              </a:solidFill>
            </a:endParaRPr>
          </a:p>
        </p:txBody>
      </p:sp>
      <p:sp>
        <p:nvSpPr>
          <p:cNvPr id="21539" name="Rectangle 16"/>
          <p:cNvSpPr>
            <a:spLocks noChangeArrowheads="1"/>
          </p:cNvSpPr>
          <p:nvPr/>
        </p:nvSpPr>
        <p:spPr bwMode="auto">
          <a:xfrm>
            <a:off x="566723" y="5211812"/>
            <a:ext cx="903739" cy="804107"/>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21540" name="Text Box 17"/>
          <p:cNvSpPr txBox="1">
            <a:spLocks noChangeArrowheads="1"/>
          </p:cNvSpPr>
          <p:nvPr/>
        </p:nvSpPr>
        <p:spPr bwMode="auto">
          <a:xfrm>
            <a:off x="1456096" y="4386820"/>
            <a:ext cx="1016053" cy="3968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2000" b="1" i="1" dirty="0">
                <a:solidFill>
                  <a:schemeClr val="bg1"/>
                </a:solidFill>
              </a:rPr>
              <a:t>Ireland</a:t>
            </a:r>
          </a:p>
        </p:txBody>
      </p:sp>
      <p:sp>
        <p:nvSpPr>
          <p:cNvPr id="21508" name="Text Box 19"/>
          <p:cNvSpPr txBox="1">
            <a:spLocks noChangeArrowheads="1"/>
          </p:cNvSpPr>
          <p:nvPr/>
        </p:nvSpPr>
        <p:spPr bwMode="auto">
          <a:xfrm>
            <a:off x="0" y="703263"/>
            <a:ext cx="3759200" cy="1935162"/>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742950" indent="-28575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dirty="0">
                <a:solidFill>
                  <a:schemeClr val="bg1"/>
                </a:solidFill>
              </a:rPr>
              <a:t>The Carboniferous Ross Sandstone crops out in western Ireland.</a:t>
            </a:r>
          </a:p>
          <a:p>
            <a:pPr>
              <a:lnSpc>
                <a:spcPct val="90000"/>
              </a:lnSpc>
              <a:spcBef>
                <a:spcPct val="40000"/>
              </a:spcBef>
              <a:buFontTx/>
              <a:buChar char="•"/>
            </a:pPr>
            <a:r>
              <a:rPr lang="en-US" altLang="en-US" sz="1800" dirty="0">
                <a:solidFill>
                  <a:schemeClr val="bg1"/>
                </a:solidFill>
              </a:rPr>
              <a:t>The formation was deposited as a ponded, distributive submarine fan in a structurally confined </a:t>
            </a:r>
            <a:r>
              <a:rPr lang="en-US" altLang="en-US" sz="1800" dirty="0" smtClean="0">
                <a:solidFill>
                  <a:schemeClr val="bg1"/>
                </a:solidFill>
              </a:rPr>
              <a:t>basin (Pyles, 2008).</a:t>
            </a:r>
            <a:endParaRPr lang="en-US" altLang="en-US" sz="1800" dirty="0">
              <a:solidFill>
                <a:schemeClr val="bg1"/>
              </a:solidFill>
            </a:endParaRPr>
          </a:p>
        </p:txBody>
      </p:sp>
      <p:sp>
        <p:nvSpPr>
          <p:cNvPr id="21509" name="Rectangle 20"/>
          <p:cNvSpPr>
            <a:spLocks noChangeArrowheads="1"/>
          </p:cNvSpPr>
          <p:nvPr/>
        </p:nvSpPr>
        <p:spPr bwMode="auto">
          <a:xfrm>
            <a:off x="3597275" y="747713"/>
            <a:ext cx="5518150" cy="5397104"/>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21510" name="Rectangle 22"/>
          <p:cNvSpPr>
            <a:spLocks noChangeArrowheads="1"/>
          </p:cNvSpPr>
          <p:nvPr/>
        </p:nvSpPr>
        <p:spPr bwMode="auto">
          <a:xfrm>
            <a:off x="3970338" y="769938"/>
            <a:ext cx="5030787" cy="5097462"/>
          </a:xfrm>
          <a:prstGeom prst="rect">
            <a:avLst/>
          </a:prstGeom>
          <a:solidFill>
            <a:schemeClr val="bg1"/>
          </a:solidFill>
          <a:ln>
            <a:noFill/>
          </a:ln>
          <a:effectLst/>
          <a:extLs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aphicFrame>
        <p:nvGraphicFramePr>
          <p:cNvPr id="21511" name="Object 23"/>
          <p:cNvGraphicFramePr>
            <a:graphicFrameLocks noChangeAspect="1"/>
          </p:cNvGraphicFramePr>
          <p:nvPr/>
        </p:nvGraphicFramePr>
        <p:xfrm>
          <a:off x="3954463" y="749300"/>
          <a:ext cx="5110162" cy="5156200"/>
        </p:xfrm>
        <a:graphic>
          <a:graphicData uri="http://schemas.openxmlformats.org/presentationml/2006/ole">
            <mc:AlternateContent xmlns:mc="http://schemas.openxmlformats.org/markup-compatibility/2006">
              <mc:Choice xmlns:v="urn:schemas-microsoft-com:vml" Requires="v">
                <p:oleObj spid="_x0000_s39986" name="CorelDRAW" r:id="rId5" imgW="7303230" imgH="7386175" progId="CorelDRAW.Graphic.12">
                  <p:embed/>
                </p:oleObj>
              </mc:Choice>
              <mc:Fallback>
                <p:oleObj name="CorelDRAW" r:id="rId5" imgW="7303230" imgH="7386175" progId="CorelDRAW.Graphic.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463" y="749300"/>
                        <a:ext cx="5110162" cy="5156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2" name="Text Box 24"/>
          <p:cNvSpPr txBox="1">
            <a:spLocks noChangeArrowheads="1"/>
          </p:cNvSpPr>
          <p:nvPr/>
        </p:nvSpPr>
        <p:spPr bwMode="auto">
          <a:xfrm>
            <a:off x="4117975" y="2768600"/>
            <a:ext cx="2212975" cy="261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80000"/>
              </a:lnSpc>
            </a:pPr>
            <a:r>
              <a:rPr lang="en-US" altLang="en-US" sz="1400" b="1" dirty="0">
                <a:solidFill>
                  <a:srgbClr val="990000"/>
                </a:solidFill>
              </a:rPr>
              <a:t>Loop Head Peninsula</a:t>
            </a:r>
          </a:p>
        </p:txBody>
      </p:sp>
      <p:sp>
        <p:nvSpPr>
          <p:cNvPr id="21513" name="Text Box 25"/>
          <p:cNvSpPr txBox="1">
            <a:spLocks noChangeArrowheads="1"/>
          </p:cNvSpPr>
          <p:nvPr/>
        </p:nvSpPr>
        <p:spPr bwMode="auto">
          <a:xfrm>
            <a:off x="5126038" y="1676400"/>
            <a:ext cx="2246312" cy="431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80000"/>
              </a:lnSpc>
            </a:pPr>
            <a:r>
              <a:rPr lang="en-US" altLang="en-US" sz="1400" b="1" dirty="0">
                <a:solidFill>
                  <a:srgbClr val="990000"/>
                </a:solidFill>
              </a:rPr>
              <a:t>Atlantic </a:t>
            </a:r>
          </a:p>
          <a:p>
            <a:pPr algn="ctr">
              <a:lnSpc>
                <a:spcPct val="80000"/>
              </a:lnSpc>
            </a:pPr>
            <a:r>
              <a:rPr lang="en-US" altLang="en-US" sz="1400" b="1" dirty="0">
                <a:solidFill>
                  <a:srgbClr val="990000"/>
                </a:solidFill>
              </a:rPr>
              <a:t>Ocean</a:t>
            </a:r>
          </a:p>
        </p:txBody>
      </p:sp>
      <p:sp>
        <p:nvSpPr>
          <p:cNvPr id="21514" name="Text Box 26"/>
          <p:cNvSpPr txBox="1">
            <a:spLocks noChangeArrowheads="1"/>
          </p:cNvSpPr>
          <p:nvPr/>
        </p:nvSpPr>
        <p:spPr bwMode="auto">
          <a:xfrm>
            <a:off x="4037013" y="3609975"/>
            <a:ext cx="1789112" cy="241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70000"/>
              </a:lnSpc>
            </a:pPr>
            <a:r>
              <a:rPr lang="en-US" altLang="en-US" sz="1400" b="1" dirty="0">
                <a:solidFill>
                  <a:srgbClr val="990000"/>
                </a:solidFill>
              </a:rPr>
              <a:t>Shannon Estuary</a:t>
            </a:r>
          </a:p>
        </p:txBody>
      </p:sp>
      <p:sp>
        <p:nvSpPr>
          <p:cNvPr id="21515" name="Text Box 27"/>
          <p:cNvSpPr txBox="1">
            <a:spLocks noChangeArrowheads="1"/>
          </p:cNvSpPr>
          <p:nvPr/>
        </p:nvSpPr>
        <p:spPr bwMode="auto">
          <a:xfrm rot="-1095114">
            <a:off x="6119813" y="2405063"/>
            <a:ext cx="2349500" cy="31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80000"/>
              </a:lnSpc>
            </a:pPr>
            <a:r>
              <a:rPr lang="en-US" altLang="en-US" sz="1800" dirty="0">
                <a:solidFill>
                  <a:srgbClr val="990000"/>
                </a:solidFill>
              </a:rPr>
              <a:t>County Clare</a:t>
            </a:r>
          </a:p>
        </p:txBody>
      </p:sp>
      <p:sp>
        <p:nvSpPr>
          <p:cNvPr id="21516" name="Text Box 28"/>
          <p:cNvSpPr txBox="1">
            <a:spLocks noChangeArrowheads="1"/>
          </p:cNvSpPr>
          <p:nvPr/>
        </p:nvSpPr>
        <p:spPr bwMode="auto">
          <a:xfrm>
            <a:off x="6435725" y="4303713"/>
            <a:ext cx="2225675" cy="31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80000"/>
              </a:lnSpc>
            </a:pPr>
            <a:r>
              <a:rPr lang="en-US" altLang="en-US" sz="1800" dirty="0">
                <a:solidFill>
                  <a:srgbClr val="990000"/>
                </a:solidFill>
              </a:rPr>
              <a:t>County Kerry</a:t>
            </a:r>
          </a:p>
        </p:txBody>
      </p:sp>
      <p:sp>
        <p:nvSpPr>
          <p:cNvPr id="21517" name="Line 29"/>
          <p:cNvSpPr>
            <a:spLocks noChangeShapeType="1"/>
          </p:cNvSpPr>
          <p:nvPr/>
        </p:nvSpPr>
        <p:spPr bwMode="auto">
          <a:xfrm>
            <a:off x="5456238" y="2990850"/>
            <a:ext cx="493712" cy="249238"/>
          </a:xfrm>
          <a:prstGeom prst="line">
            <a:avLst/>
          </a:prstGeom>
          <a:noFill/>
          <a:ln w="28575">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8" name="Line 30"/>
          <p:cNvSpPr>
            <a:spLocks noChangeShapeType="1"/>
          </p:cNvSpPr>
          <p:nvPr/>
        </p:nvSpPr>
        <p:spPr bwMode="auto">
          <a:xfrm flipV="1">
            <a:off x="5399088" y="3368675"/>
            <a:ext cx="971550" cy="269875"/>
          </a:xfrm>
          <a:prstGeom prst="line">
            <a:avLst/>
          </a:prstGeom>
          <a:noFill/>
          <a:ln w="28575">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9" name="Rectangle 31"/>
          <p:cNvSpPr>
            <a:spLocks noChangeArrowheads="1"/>
          </p:cNvSpPr>
          <p:nvPr/>
        </p:nvSpPr>
        <p:spPr bwMode="auto">
          <a:xfrm>
            <a:off x="4316413" y="4105275"/>
            <a:ext cx="982662" cy="30638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21520" name="Line 32"/>
          <p:cNvSpPr>
            <a:spLocks noChangeShapeType="1"/>
          </p:cNvSpPr>
          <p:nvPr/>
        </p:nvSpPr>
        <p:spPr bwMode="auto">
          <a:xfrm>
            <a:off x="4535488" y="4349750"/>
            <a:ext cx="858837"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1521" name="Text Box 33"/>
          <p:cNvSpPr txBox="1">
            <a:spLocks noChangeArrowheads="1"/>
          </p:cNvSpPr>
          <p:nvPr/>
        </p:nvSpPr>
        <p:spPr bwMode="auto">
          <a:xfrm>
            <a:off x="4629150" y="4076700"/>
            <a:ext cx="687388"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20 km</a:t>
            </a:r>
          </a:p>
        </p:txBody>
      </p:sp>
      <p:sp>
        <p:nvSpPr>
          <p:cNvPr id="21522" name="Rectangle 34"/>
          <p:cNvSpPr>
            <a:spLocks noChangeArrowheads="1"/>
          </p:cNvSpPr>
          <p:nvPr/>
        </p:nvSpPr>
        <p:spPr bwMode="auto">
          <a:xfrm>
            <a:off x="3735388" y="768350"/>
            <a:ext cx="455612" cy="22256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21523" name="Rectangle 35"/>
          <p:cNvSpPr>
            <a:spLocks noChangeArrowheads="1"/>
          </p:cNvSpPr>
          <p:nvPr/>
        </p:nvSpPr>
        <p:spPr bwMode="auto">
          <a:xfrm>
            <a:off x="3730625" y="2930525"/>
            <a:ext cx="273050" cy="29384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21524" name="Text Box 36"/>
          <p:cNvSpPr txBox="1">
            <a:spLocks noChangeArrowheads="1"/>
          </p:cNvSpPr>
          <p:nvPr/>
        </p:nvSpPr>
        <p:spPr bwMode="auto">
          <a:xfrm rot="-5400000">
            <a:off x="3530600" y="1328738"/>
            <a:ext cx="1003300" cy="304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Namurian</a:t>
            </a:r>
          </a:p>
        </p:txBody>
      </p:sp>
      <p:sp>
        <p:nvSpPr>
          <p:cNvPr id="21525" name="Rectangle 37"/>
          <p:cNvSpPr>
            <a:spLocks noChangeArrowheads="1"/>
          </p:cNvSpPr>
          <p:nvPr/>
        </p:nvSpPr>
        <p:spPr bwMode="auto">
          <a:xfrm>
            <a:off x="3817938" y="873125"/>
            <a:ext cx="2074862" cy="1220788"/>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pSp>
        <p:nvGrpSpPr>
          <p:cNvPr id="21526" name="Group 45"/>
          <p:cNvGrpSpPr>
            <a:grpSpLocks/>
          </p:cNvGrpSpPr>
          <p:nvPr/>
        </p:nvGrpSpPr>
        <p:grpSpPr bwMode="auto">
          <a:xfrm>
            <a:off x="7448550" y="1165225"/>
            <a:ext cx="1377950" cy="1374775"/>
            <a:chOff x="829" y="3047"/>
            <a:chExt cx="1182" cy="1182"/>
          </a:xfrm>
        </p:grpSpPr>
        <p:sp>
          <p:nvSpPr>
            <p:cNvPr id="21533" name="Oval 46"/>
            <p:cNvSpPr>
              <a:spLocks noChangeArrowheads="1"/>
            </p:cNvSpPr>
            <p:nvPr/>
          </p:nvSpPr>
          <p:spPr bwMode="auto">
            <a:xfrm>
              <a:off x="852" y="3065"/>
              <a:ext cx="1143" cy="1143"/>
            </a:xfrm>
            <a:prstGeom prst="ellipse">
              <a:avLst/>
            </a:prstGeom>
            <a:solidFill>
              <a:schemeClr val="bg1"/>
            </a:solidFill>
            <a:ln w="127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pic>
          <p:nvPicPr>
            <p:cNvPr id="21534" name="Picture 47" descr="All_Ross_104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 y="3047"/>
              <a:ext cx="1182"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5" name="Text Box 48"/>
            <p:cNvSpPr txBox="1">
              <a:spLocks noChangeArrowheads="1"/>
            </p:cNvSpPr>
            <p:nvPr/>
          </p:nvSpPr>
          <p:spPr bwMode="auto">
            <a:xfrm>
              <a:off x="1092" y="3744"/>
              <a:ext cx="668" cy="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dirty="0"/>
                <a:t>n=1043</a:t>
              </a:r>
            </a:p>
          </p:txBody>
        </p:sp>
      </p:grpSp>
      <p:grpSp>
        <p:nvGrpSpPr>
          <p:cNvPr id="7232" name="Group 64"/>
          <p:cNvGrpSpPr>
            <a:grpSpLocks/>
          </p:cNvGrpSpPr>
          <p:nvPr/>
        </p:nvGrpSpPr>
        <p:grpSpPr bwMode="auto">
          <a:xfrm>
            <a:off x="4652963" y="3117850"/>
            <a:ext cx="1873250" cy="315913"/>
            <a:chOff x="2931" y="1964"/>
            <a:chExt cx="1180" cy="199"/>
          </a:xfrm>
        </p:grpSpPr>
        <p:sp>
          <p:nvSpPr>
            <p:cNvPr id="21531" name="Rectangle 41"/>
            <p:cNvSpPr>
              <a:spLocks noChangeArrowheads="1"/>
            </p:cNvSpPr>
            <p:nvPr/>
          </p:nvSpPr>
          <p:spPr bwMode="auto">
            <a:xfrm>
              <a:off x="3556" y="1964"/>
              <a:ext cx="555" cy="199"/>
            </a:xfrm>
            <a:prstGeom prst="rect">
              <a:avLst/>
            </a:prstGeom>
            <a:noFill/>
            <a:ln w="57150" algn="ctr">
              <a:solidFill>
                <a:srgbClr val="008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21532" name="Text Box 42"/>
            <p:cNvSpPr txBox="1">
              <a:spLocks noChangeArrowheads="1"/>
            </p:cNvSpPr>
            <p:nvPr/>
          </p:nvSpPr>
          <p:spPr bwMode="auto">
            <a:xfrm>
              <a:off x="2931" y="1970"/>
              <a:ext cx="643"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rgbClr val="006600"/>
                  </a:solidFill>
                </a:rPr>
                <a:t>Next slide</a:t>
              </a:r>
            </a:p>
          </p:txBody>
        </p:sp>
      </p:grpSp>
      <p:sp>
        <p:nvSpPr>
          <p:cNvPr id="21528" name="Text Box 21"/>
          <p:cNvSpPr txBox="1">
            <a:spLocks noChangeArrowheads="1"/>
          </p:cNvSpPr>
          <p:nvPr/>
        </p:nvSpPr>
        <p:spPr bwMode="auto">
          <a:xfrm>
            <a:off x="3735388" y="5837040"/>
            <a:ext cx="3033712"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Pyles (</a:t>
            </a:r>
            <a:r>
              <a:rPr lang="en-US" altLang="en-US" sz="1400" b="1" dirty="0" smtClean="0">
                <a:solidFill>
                  <a:schemeClr val="bg1"/>
                </a:solidFill>
              </a:rPr>
              <a:t>2008, </a:t>
            </a:r>
            <a:r>
              <a:rPr lang="en-US" altLang="en-US" sz="1400" b="1" i="1" dirty="0" smtClean="0">
                <a:solidFill>
                  <a:schemeClr val="bg1"/>
                </a:solidFill>
              </a:rPr>
              <a:t>AAPG Bulletin</a:t>
            </a:r>
            <a:r>
              <a:rPr lang="en-US" altLang="en-US" sz="1400" b="1" dirty="0" smtClean="0">
                <a:solidFill>
                  <a:schemeClr val="bg1"/>
                </a:solidFill>
              </a:rPr>
              <a:t>)</a:t>
            </a:r>
            <a:endParaRPr lang="en-US" altLang="en-US" sz="1400" b="1" dirty="0">
              <a:solidFill>
                <a:schemeClr val="bg1"/>
              </a:solidFill>
            </a:endParaRPr>
          </a:p>
        </p:txBody>
      </p:sp>
      <p:sp>
        <p:nvSpPr>
          <p:cNvPr id="21529" name="Freeform 50"/>
          <p:cNvSpPr>
            <a:spLocks/>
          </p:cNvSpPr>
          <p:nvPr/>
        </p:nvSpPr>
        <p:spPr bwMode="auto">
          <a:xfrm>
            <a:off x="3717925" y="2203450"/>
            <a:ext cx="5449888" cy="2346325"/>
          </a:xfrm>
          <a:custGeom>
            <a:avLst/>
            <a:gdLst>
              <a:gd name="T0" fmla="*/ 2147483647 w 3561"/>
              <a:gd name="T1" fmla="*/ 2147483647 h 1537"/>
              <a:gd name="T2" fmla="*/ 2147483647 w 3561"/>
              <a:gd name="T3" fmla="*/ 2147483647 h 1537"/>
              <a:gd name="T4" fmla="*/ 2147483647 w 3561"/>
              <a:gd name="T5" fmla="*/ 2147483647 h 1537"/>
              <a:gd name="T6" fmla="*/ 2147483647 w 3561"/>
              <a:gd name="T7" fmla="*/ 2147483647 h 1537"/>
              <a:gd name="T8" fmla="*/ 2147483647 w 3561"/>
              <a:gd name="T9" fmla="*/ 2147483647 h 1537"/>
              <a:gd name="T10" fmla="*/ 2147483647 w 3561"/>
              <a:gd name="T11" fmla="*/ 2147483647 h 1537"/>
              <a:gd name="T12" fmla="*/ 2147483647 w 3561"/>
              <a:gd name="T13" fmla="*/ 2147483647 h 1537"/>
              <a:gd name="T14" fmla="*/ 2147483647 w 3561"/>
              <a:gd name="T15" fmla="*/ 2147483647 h 1537"/>
              <a:gd name="T16" fmla="*/ 2147483647 w 3561"/>
              <a:gd name="T17" fmla="*/ 2147483647 h 1537"/>
              <a:gd name="T18" fmla="*/ 2147483647 w 3561"/>
              <a:gd name="T19" fmla="*/ 2147483647 h 1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1" h="1537">
                <a:moveTo>
                  <a:pt x="20" y="1537"/>
                </a:moveTo>
                <a:cubicBezTo>
                  <a:pt x="347" y="1523"/>
                  <a:pt x="675" y="1509"/>
                  <a:pt x="921" y="1485"/>
                </a:cubicBezTo>
                <a:cubicBezTo>
                  <a:pt x="1167" y="1461"/>
                  <a:pt x="1263" y="1439"/>
                  <a:pt x="1497" y="1391"/>
                </a:cubicBezTo>
                <a:cubicBezTo>
                  <a:pt x="1731" y="1343"/>
                  <a:pt x="2093" y="1275"/>
                  <a:pt x="2324" y="1197"/>
                </a:cubicBezTo>
                <a:cubicBezTo>
                  <a:pt x="2555" y="1119"/>
                  <a:pt x="2699" y="1040"/>
                  <a:pt x="2881" y="923"/>
                </a:cubicBezTo>
                <a:cubicBezTo>
                  <a:pt x="3063" y="806"/>
                  <a:pt x="3342" y="620"/>
                  <a:pt x="3419" y="494"/>
                </a:cubicBezTo>
                <a:cubicBezTo>
                  <a:pt x="3496" y="368"/>
                  <a:pt x="3561" y="249"/>
                  <a:pt x="3343" y="168"/>
                </a:cubicBezTo>
                <a:cubicBezTo>
                  <a:pt x="3125" y="87"/>
                  <a:pt x="2610" y="0"/>
                  <a:pt x="2111" y="8"/>
                </a:cubicBezTo>
                <a:cubicBezTo>
                  <a:pt x="1612" y="16"/>
                  <a:pt x="700" y="170"/>
                  <a:pt x="350" y="215"/>
                </a:cubicBezTo>
                <a:cubicBezTo>
                  <a:pt x="0" y="260"/>
                  <a:pt x="5" y="270"/>
                  <a:pt x="10" y="281"/>
                </a:cubicBezTo>
              </a:path>
            </a:pathLst>
          </a:custGeom>
          <a:noFill/>
          <a:ln w="76200" cap="flat" cmpd="sng">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1530" name="Rectangle 45"/>
          <p:cNvSpPr>
            <a:spLocks noChangeArrowheads="1"/>
          </p:cNvSpPr>
          <p:nvPr/>
        </p:nvSpPr>
        <p:spPr bwMode="auto">
          <a:xfrm>
            <a:off x="5202238" y="3978275"/>
            <a:ext cx="144462" cy="12065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sp>
        <p:nvSpPr>
          <p:cNvPr id="37"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Tree>
    <p:extLst>
      <p:ext uri="{BB962C8B-B14F-4D97-AF65-F5344CB8AC3E}">
        <p14:creationId xmlns:p14="http://schemas.microsoft.com/office/powerpoint/2010/main" val="704620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32"/>
                                        </p:tgtEl>
                                        <p:attrNameLst>
                                          <p:attrName>style.visibility</p:attrName>
                                        </p:attrNameLst>
                                      </p:cBhvr>
                                      <p:to>
                                        <p:strVal val="visible"/>
                                      </p:to>
                                    </p:set>
                                    <p:anim calcmode="lin" valueType="num">
                                      <p:cBhvr additive="base">
                                        <p:cTn id="7" dur="500" fill="hold"/>
                                        <p:tgtEl>
                                          <p:spTgt spid="7232"/>
                                        </p:tgtEl>
                                        <p:attrNameLst>
                                          <p:attrName>ppt_x</p:attrName>
                                        </p:attrNameLst>
                                      </p:cBhvr>
                                      <p:tavLst>
                                        <p:tav tm="0">
                                          <p:val>
                                            <p:strVal val="#ppt_x"/>
                                          </p:val>
                                        </p:tav>
                                        <p:tav tm="100000">
                                          <p:val>
                                            <p:strVal val="#ppt_x"/>
                                          </p:val>
                                        </p:tav>
                                      </p:tavLst>
                                    </p:anim>
                                    <p:anim calcmode="lin" valueType="num">
                                      <p:cBhvr additive="base">
                                        <p:cTn id="8" dur="500" fill="hold"/>
                                        <p:tgtEl>
                                          <p:spTgt spid="72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89"/>
          <p:cNvSpPr txBox="1">
            <a:spLocks noChangeArrowheads="1"/>
          </p:cNvSpPr>
          <p:nvPr/>
        </p:nvSpPr>
        <p:spPr bwMode="auto">
          <a:xfrm>
            <a:off x="0" y="665163"/>
            <a:ext cx="9144000" cy="1192212"/>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344488" indent="-344488">
              <a:tabLst>
                <a:tab pos="344488" algn="l"/>
                <a:tab pos="347663" algn="l"/>
              </a:tabLst>
              <a:defRPr sz="2400">
                <a:solidFill>
                  <a:schemeClr val="tx1"/>
                </a:solidFill>
                <a:latin typeface="Arial" charset="0"/>
              </a:defRPr>
            </a:lvl1pPr>
            <a:lvl2pPr marL="742950" indent="-285750">
              <a:tabLst>
                <a:tab pos="344488" algn="l"/>
                <a:tab pos="347663" algn="l"/>
              </a:tabLst>
              <a:defRPr sz="2400">
                <a:solidFill>
                  <a:schemeClr val="tx1"/>
                </a:solidFill>
                <a:latin typeface="Arial" charset="0"/>
              </a:defRPr>
            </a:lvl2pPr>
            <a:lvl3pPr marL="1143000" indent="-228600">
              <a:tabLst>
                <a:tab pos="344488" algn="l"/>
                <a:tab pos="347663" algn="l"/>
              </a:tabLst>
              <a:defRPr sz="2400">
                <a:solidFill>
                  <a:schemeClr val="tx1"/>
                </a:solidFill>
                <a:latin typeface="Arial" charset="0"/>
              </a:defRPr>
            </a:lvl3pPr>
            <a:lvl4pPr marL="1600200" indent="-228600">
              <a:tabLst>
                <a:tab pos="344488" algn="l"/>
                <a:tab pos="347663" algn="l"/>
              </a:tabLst>
              <a:defRPr sz="2400">
                <a:solidFill>
                  <a:schemeClr val="tx1"/>
                </a:solidFill>
                <a:latin typeface="Arial" charset="0"/>
              </a:defRPr>
            </a:lvl4pPr>
            <a:lvl5pPr marL="2057400" indent="-228600">
              <a:tabLst>
                <a:tab pos="3444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3444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3444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3444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3444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dirty="0">
                <a:solidFill>
                  <a:schemeClr val="bg1"/>
                </a:solidFill>
              </a:rPr>
              <a:t>Outcrops of the Ross Sandstone are exceptionally well exposed and ideal for addressing the questions.</a:t>
            </a:r>
          </a:p>
          <a:p>
            <a:pPr>
              <a:lnSpc>
                <a:spcPct val="90000"/>
              </a:lnSpc>
              <a:spcBef>
                <a:spcPct val="40000"/>
              </a:spcBef>
              <a:buFontTx/>
              <a:buChar char="•"/>
            </a:pPr>
            <a:r>
              <a:rPr lang="en-US" altLang="en-US" sz="1800" dirty="0">
                <a:solidFill>
                  <a:schemeClr val="bg1"/>
                </a:solidFill>
              </a:rPr>
              <a:t>Two outcrops are analyzed to determine how compensation varies by: (1) position in a distributive submarine fan, and (2) </a:t>
            </a:r>
            <a:r>
              <a:rPr lang="en-US" altLang="en-US" sz="1800" dirty="0" smtClean="0">
                <a:solidFill>
                  <a:schemeClr val="bg1"/>
                </a:solidFill>
              </a:rPr>
              <a:t>size of stratal unit.</a:t>
            </a:r>
            <a:endParaRPr lang="en-US" altLang="en-US" sz="1800" dirty="0">
              <a:solidFill>
                <a:schemeClr val="bg1"/>
              </a:solidFill>
            </a:endParaRPr>
          </a:p>
        </p:txBody>
      </p:sp>
      <p:sp>
        <p:nvSpPr>
          <p:cNvPr id="22532" name="Rectangle 90"/>
          <p:cNvSpPr>
            <a:spLocks noChangeArrowheads="1"/>
          </p:cNvSpPr>
          <p:nvPr/>
        </p:nvSpPr>
        <p:spPr bwMode="auto">
          <a:xfrm>
            <a:off x="849313" y="2270125"/>
            <a:ext cx="7723187" cy="4356100"/>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pic>
        <p:nvPicPr>
          <p:cNvPr id="22533" name="Picture 94" descr="geologic_map"/>
          <p:cNvPicPr>
            <a:picLocks noChangeAspect="1" noChangeArrowheads="1"/>
          </p:cNvPicPr>
          <p:nvPr/>
        </p:nvPicPr>
        <p:blipFill>
          <a:blip r:embed="rId3" cstate="print">
            <a:extLst>
              <a:ext uri="{28A0092B-C50C-407E-A947-70E740481C1C}">
                <a14:useLocalDpi xmlns:a14="http://schemas.microsoft.com/office/drawing/2010/main" val="0"/>
              </a:ext>
            </a:extLst>
          </a:blip>
          <a:srcRect l="639" r="220" b="9874"/>
          <a:stretch>
            <a:fillRect/>
          </a:stretch>
        </p:blipFill>
        <p:spPr bwMode="auto">
          <a:xfrm>
            <a:off x="952500" y="2325688"/>
            <a:ext cx="736917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Line 95"/>
          <p:cNvSpPr>
            <a:spLocks noChangeShapeType="1"/>
          </p:cNvSpPr>
          <p:nvPr/>
        </p:nvSpPr>
        <p:spPr bwMode="auto">
          <a:xfrm>
            <a:off x="1071563" y="4051300"/>
            <a:ext cx="1168400" cy="15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5" name="Text Box 96"/>
          <p:cNvSpPr txBox="1">
            <a:spLocks noChangeArrowheads="1"/>
          </p:cNvSpPr>
          <p:nvPr/>
        </p:nvSpPr>
        <p:spPr bwMode="auto">
          <a:xfrm>
            <a:off x="1393825" y="3835400"/>
            <a:ext cx="53975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3km</a:t>
            </a:r>
          </a:p>
        </p:txBody>
      </p:sp>
      <p:sp>
        <p:nvSpPr>
          <p:cNvPr id="22536" name="Text Box 97"/>
          <p:cNvSpPr txBox="1">
            <a:spLocks noChangeArrowheads="1"/>
          </p:cNvSpPr>
          <p:nvPr/>
        </p:nvSpPr>
        <p:spPr bwMode="auto">
          <a:xfrm>
            <a:off x="2897188" y="2970213"/>
            <a:ext cx="587375"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900" dirty="0"/>
              <a:t>N=1043</a:t>
            </a:r>
          </a:p>
        </p:txBody>
      </p:sp>
      <p:sp>
        <p:nvSpPr>
          <p:cNvPr id="22537" name="Text Box 98"/>
          <p:cNvSpPr txBox="1">
            <a:spLocks noChangeArrowheads="1"/>
          </p:cNvSpPr>
          <p:nvPr/>
        </p:nvSpPr>
        <p:spPr bwMode="auto">
          <a:xfrm>
            <a:off x="966788" y="6216650"/>
            <a:ext cx="15240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 Pyles (2008)</a:t>
            </a:r>
          </a:p>
        </p:txBody>
      </p:sp>
      <p:grpSp>
        <p:nvGrpSpPr>
          <p:cNvPr id="59403" name="Group 20"/>
          <p:cNvGrpSpPr>
            <a:grpSpLocks/>
          </p:cNvGrpSpPr>
          <p:nvPr/>
        </p:nvGrpSpPr>
        <p:grpSpPr bwMode="auto">
          <a:xfrm>
            <a:off x="3101975" y="4964113"/>
            <a:ext cx="1652588" cy="1344612"/>
            <a:chOff x="1823" y="3207"/>
            <a:chExt cx="1041" cy="847"/>
          </a:xfrm>
        </p:grpSpPr>
        <p:sp>
          <p:nvSpPr>
            <p:cNvPr id="22552" name="Line 99"/>
            <p:cNvSpPr>
              <a:spLocks noChangeShapeType="1"/>
            </p:cNvSpPr>
            <p:nvPr/>
          </p:nvSpPr>
          <p:spPr bwMode="auto">
            <a:xfrm flipH="1" flipV="1">
              <a:off x="1928" y="3207"/>
              <a:ext cx="219" cy="42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2553" name="Text Box 100"/>
            <p:cNvSpPr txBox="1">
              <a:spLocks noChangeArrowheads="1"/>
            </p:cNvSpPr>
            <p:nvPr/>
          </p:nvSpPr>
          <p:spPr bwMode="auto">
            <a:xfrm>
              <a:off x="1823" y="3612"/>
              <a:ext cx="1041" cy="4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80000"/>
                </a:lnSpc>
              </a:pPr>
              <a:r>
                <a:rPr lang="en-US" altLang="en-US" sz="1800" b="1" dirty="0"/>
                <a:t>Kilbaha Bay</a:t>
              </a:r>
            </a:p>
            <a:p>
              <a:pPr algn="ctr">
                <a:lnSpc>
                  <a:spcPct val="80000"/>
                </a:lnSpc>
              </a:pPr>
              <a:r>
                <a:rPr lang="en-US" altLang="en-US" sz="1600" b="1" dirty="0"/>
                <a:t>(predominantly</a:t>
              </a:r>
            </a:p>
            <a:p>
              <a:pPr algn="ctr">
                <a:lnSpc>
                  <a:spcPct val="80000"/>
                </a:lnSpc>
              </a:pPr>
              <a:r>
                <a:rPr lang="en-US" altLang="en-US" sz="1600" b="1" dirty="0"/>
                <a:t>lobes)</a:t>
              </a:r>
            </a:p>
          </p:txBody>
        </p:sp>
      </p:grpSp>
      <p:grpSp>
        <p:nvGrpSpPr>
          <p:cNvPr id="59406" name="Group 21"/>
          <p:cNvGrpSpPr>
            <a:grpSpLocks/>
          </p:cNvGrpSpPr>
          <p:nvPr/>
        </p:nvGrpSpPr>
        <p:grpSpPr bwMode="auto">
          <a:xfrm>
            <a:off x="5894388" y="4638675"/>
            <a:ext cx="1822450" cy="1328738"/>
            <a:chOff x="3582" y="3002"/>
            <a:chExt cx="1148" cy="837"/>
          </a:xfrm>
        </p:grpSpPr>
        <p:sp>
          <p:nvSpPr>
            <p:cNvPr id="22550" name="Line 101"/>
            <p:cNvSpPr>
              <a:spLocks noChangeShapeType="1"/>
            </p:cNvSpPr>
            <p:nvPr/>
          </p:nvSpPr>
          <p:spPr bwMode="auto">
            <a:xfrm flipH="1" flipV="1">
              <a:off x="3781" y="3002"/>
              <a:ext cx="220" cy="42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2551" name="Text Box 102"/>
            <p:cNvSpPr txBox="1">
              <a:spLocks noChangeArrowheads="1"/>
            </p:cNvSpPr>
            <p:nvPr/>
          </p:nvSpPr>
          <p:spPr bwMode="auto">
            <a:xfrm>
              <a:off x="3582" y="3397"/>
              <a:ext cx="1148" cy="4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80000"/>
                </a:lnSpc>
              </a:pPr>
              <a:r>
                <a:rPr lang="en-US" altLang="en-US" sz="1800" b="1" dirty="0"/>
                <a:t>Rinevella Point</a:t>
              </a:r>
            </a:p>
            <a:p>
              <a:pPr algn="ctr">
                <a:lnSpc>
                  <a:spcPct val="80000"/>
                </a:lnSpc>
              </a:pPr>
              <a:r>
                <a:rPr lang="en-US" altLang="en-US" sz="1600" b="1" dirty="0"/>
                <a:t>(predominantly</a:t>
              </a:r>
            </a:p>
            <a:p>
              <a:pPr algn="ctr">
                <a:lnSpc>
                  <a:spcPct val="80000"/>
                </a:lnSpc>
              </a:pPr>
              <a:r>
                <a:rPr lang="en-US" altLang="en-US" sz="1600" b="1" dirty="0"/>
                <a:t>channels)</a:t>
              </a:r>
            </a:p>
          </p:txBody>
        </p:sp>
      </p:grpSp>
      <p:grpSp>
        <p:nvGrpSpPr>
          <p:cNvPr id="59422" name="Group 30"/>
          <p:cNvGrpSpPr>
            <a:grpSpLocks/>
          </p:cNvGrpSpPr>
          <p:nvPr/>
        </p:nvGrpSpPr>
        <p:grpSpPr bwMode="auto">
          <a:xfrm>
            <a:off x="1063625" y="2336800"/>
            <a:ext cx="7391400" cy="4132263"/>
            <a:chOff x="2357" y="487"/>
            <a:chExt cx="3343" cy="1809"/>
          </a:xfrm>
        </p:grpSpPr>
        <p:pic>
          <p:nvPicPr>
            <p:cNvPr id="22547" name="Picture 14" descr="103-0307_IMG"/>
            <p:cNvPicPr>
              <a:picLocks noChangeAspect="1" noChangeArrowheads="1"/>
            </p:cNvPicPr>
            <p:nvPr/>
          </p:nvPicPr>
          <p:blipFill>
            <a:blip r:embed="rId4">
              <a:extLst>
                <a:ext uri="{28A0092B-C50C-407E-A947-70E740481C1C}">
                  <a14:useLocalDpi xmlns:a14="http://schemas.microsoft.com/office/drawing/2010/main" val="0"/>
                </a:ext>
              </a:extLst>
            </a:blip>
            <a:srcRect l="3156" t="14180" b="16560"/>
            <a:stretch>
              <a:fillRect/>
            </a:stretch>
          </p:blipFill>
          <p:spPr bwMode="auto">
            <a:xfrm>
              <a:off x="2357" y="487"/>
              <a:ext cx="3343" cy="1809"/>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48" name="Line 32"/>
            <p:cNvSpPr>
              <a:spLocks noChangeShapeType="1"/>
            </p:cNvSpPr>
            <p:nvPr/>
          </p:nvSpPr>
          <p:spPr bwMode="auto">
            <a:xfrm flipH="1">
              <a:off x="5184" y="538"/>
              <a:ext cx="335" cy="1657"/>
            </a:xfrm>
            <a:prstGeom prst="line">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2549" name="Text Box 33"/>
            <p:cNvSpPr txBox="1">
              <a:spLocks noChangeArrowheads="1"/>
            </p:cNvSpPr>
            <p:nvPr/>
          </p:nvSpPr>
          <p:spPr bwMode="auto">
            <a:xfrm rot="-4901477">
              <a:off x="5084" y="1450"/>
              <a:ext cx="258" cy="1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solidFill>
                    <a:schemeClr val="bg1"/>
                  </a:solidFill>
                </a:rPr>
                <a:t>25 m</a:t>
              </a:r>
            </a:p>
          </p:txBody>
        </p:sp>
      </p:grpSp>
      <p:grpSp>
        <p:nvGrpSpPr>
          <p:cNvPr id="59426" name="Group 34"/>
          <p:cNvGrpSpPr>
            <a:grpSpLocks/>
          </p:cNvGrpSpPr>
          <p:nvPr/>
        </p:nvGrpSpPr>
        <p:grpSpPr bwMode="auto">
          <a:xfrm>
            <a:off x="1103313" y="2341563"/>
            <a:ext cx="7369175" cy="4119562"/>
            <a:chOff x="1870" y="2388"/>
            <a:chExt cx="3829" cy="1858"/>
          </a:xfrm>
        </p:grpSpPr>
        <p:pic>
          <p:nvPicPr>
            <p:cNvPr id="22544" name="Picture 35" descr="100_0008"/>
            <p:cNvPicPr>
              <a:picLocks noChangeAspect="1" noChangeArrowheads="1"/>
            </p:cNvPicPr>
            <p:nvPr/>
          </p:nvPicPr>
          <p:blipFill>
            <a:blip r:embed="rId5">
              <a:extLst>
                <a:ext uri="{28A0092B-C50C-407E-A947-70E740481C1C}">
                  <a14:useLocalDpi xmlns:a14="http://schemas.microsoft.com/office/drawing/2010/main" val="0"/>
                </a:ext>
              </a:extLst>
            </a:blip>
            <a:srcRect t="23293" b="15916"/>
            <a:stretch>
              <a:fillRect/>
            </a:stretch>
          </p:blipFill>
          <p:spPr bwMode="auto">
            <a:xfrm>
              <a:off x="1870" y="2388"/>
              <a:ext cx="3829" cy="1858"/>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45" name="Line 36"/>
            <p:cNvSpPr>
              <a:spLocks noChangeShapeType="1"/>
            </p:cNvSpPr>
            <p:nvPr/>
          </p:nvSpPr>
          <p:spPr bwMode="auto">
            <a:xfrm flipH="1">
              <a:off x="3887" y="2971"/>
              <a:ext cx="207" cy="1119"/>
            </a:xfrm>
            <a:prstGeom prst="line">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2546" name="Text Box 37"/>
            <p:cNvSpPr txBox="1">
              <a:spLocks noChangeArrowheads="1"/>
            </p:cNvSpPr>
            <p:nvPr/>
          </p:nvSpPr>
          <p:spPr bwMode="auto">
            <a:xfrm rot="-4901477">
              <a:off x="3761" y="3507"/>
              <a:ext cx="266" cy="15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solidFill>
                    <a:schemeClr val="bg1"/>
                  </a:solidFill>
                </a:rPr>
                <a:t>20 m</a:t>
              </a:r>
            </a:p>
          </p:txBody>
        </p:sp>
      </p:grpSp>
      <p:sp>
        <p:nvSpPr>
          <p:cNvPr id="59430" name="Rectangle 38"/>
          <p:cNvSpPr>
            <a:spLocks noChangeArrowheads="1"/>
          </p:cNvSpPr>
          <p:nvPr/>
        </p:nvSpPr>
        <p:spPr bwMode="auto">
          <a:xfrm>
            <a:off x="6542088" y="6162675"/>
            <a:ext cx="173037" cy="136525"/>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sp>
        <p:nvSpPr>
          <p:cNvPr id="59432" name="Text Box 40"/>
          <p:cNvSpPr txBox="1">
            <a:spLocks noChangeArrowheads="1"/>
          </p:cNvSpPr>
          <p:nvPr/>
        </p:nvSpPr>
        <p:spPr bwMode="auto">
          <a:xfrm>
            <a:off x="5270500" y="4965700"/>
            <a:ext cx="10207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solidFill>
                  <a:srgbClr val="008000"/>
                </a:solidFill>
              </a:rPr>
              <a:t>Next slide</a:t>
            </a:r>
          </a:p>
        </p:txBody>
      </p:sp>
      <p:sp>
        <p:nvSpPr>
          <p:cNvPr id="27"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422"/>
                                        </p:tgtEl>
                                        <p:attrNameLst>
                                          <p:attrName>style.visibility</p:attrName>
                                        </p:attrNameLst>
                                      </p:cBhvr>
                                      <p:to>
                                        <p:strVal val="visible"/>
                                      </p:to>
                                    </p:set>
                                  </p:childTnLst>
                                  <p:subTnLst>
                                    <p:set>
                                      <p:cBhvr override="childStyle">
                                        <p:cTn dur="1" fill="hold" display="0" masterRel="nextClick" afterEffect="1"/>
                                        <p:tgtEl>
                                          <p:spTgt spid="5942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426"/>
                                        </p:tgtEl>
                                        <p:attrNameLst>
                                          <p:attrName>style.visibility</p:attrName>
                                        </p:attrNameLst>
                                      </p:cBhvr>
                                      <p:to>
                                        <p:strVal val="visible"/>
                                      </p:to>
                                    </p:set>
                                  </p:childTnLst>
                                  <p:subTnLst>
                                    <p:set>
                                      <p:cBhvr override="childStyle">
                                        <p:cTn dur="1" fill="hold" display="0" masterRel="nextClick" afterEffect="1"/>
                                        <p:tgtEl>
                                          <p:spTgt spid="5942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4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9406"/>
                                        </p:tgtEl>
                                        <p:attrNameLst>
                                          <p:attrName>style.visibility</p:attrName>
                                        </p:attrNameLst>
                                      </p:cBhvr>
                                      <p:to>
                                        <p:strVal val="visible"/>
                                      </p:to>
                                    </p:set>
                                    <p:anim calcmode="lin" valueType="num">
                                      <p:cBhvr additive="base">
                                        <p:cTn id="19" dur="500" fill="hold"/>
                                        <p:tgtEl>
                                          <p:spTgt spid="59406"/>
                                        </p:tgtEl>
                                        <p:attrNameLst>
                                          <p:attrName>ppt_x</p:attrName>
                                        </p:attrNameLst>
                                      </p:cBhvr>
                                      <p:tavLst>
                                        <p:tav tm="0">
                                          <p:val>
                                            <p:strVal val="#ppt_x"/>
                                          </p:val>
                                        </p:tav>
                                        <p:tav tm="100000">
                                          <p:val>
                                            <p:strVal val="#ppt_x"/>
                                          </p:val>
                                        </p:tav>
                                      </p:tavLst>
                                    </p:anim>
                                    <p:anim calcmode="lin" valueType="num">
                                      <p:cBhvr additive="base">
                                        <p:cTn id="20" dur="500" fill="hold"/>
                                        <p:tgtEl>
                                          <p:spTgt spid="5940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9403"/>
                                        </p:tgtEl>
                                        <p:attrNameLst>
                                          <p:attrName>style.visibility</p:attrName>
                                        </p:attrNameLst>
                                      </p:cBhvr>
                                      <p:to>
                                        <p:strVal val="visible"/>
                                      </p:to>
                                    </p:set>
                                    <p:anim calcmode="lin" valueType="num">
                                      <p:cBhvr additive="base">
                                        <p:cTn id="25" dur="500" fill="hold"/>
                                        <p:tgtEl>
                                          <p:spTgt spid="59403"/>
                                        </p:tgtEl>
                                        <p:attrNameLst>
                                          <p:attrName>ppt_x</p:attrName>
                                        </p:attrNameLst>
                                      </p:cBhvr>
                                      <p:tavLst>
                                        <p:tav tm="0">
                                          <p:val>
                                            <p:strVal val="#ppt_x"/>
                                          </p:val>
                                        </p:tav>
                                        <p:tav tm="100000">
                                          <p:val>
                                            <p:strVal val="#ppt_x"/>
                                          </p:val>
                                        </p:tav>
                                      </p:tavLst>
                                    </p:anim>
                                    <p:anim calcmode="lin" valueType="num">
                                      <p:cBhvr additive="base">
                                        <p:cTn id="26" dur="500" fill="hold"/>
                                        <p:tgtEl>
                                          <p:spTgt spid="5940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432"/>
                                        </p:tgtEl>
                                        <p:attrNameLst>
                                          <p:attrName>style.visibility</p:attrName>
                                        </p:attrNameLst>
                                      </p:cBhvr>
                                      <p:to>
                                        <p:strVal val="visible"/>
                                      </p:to>
                                    </p:set>
                                    <p:anim calcmode="lin" valueType="num">
                                      <p:cBhvr additive="base">
                                        <p:cTn id="31" dur="500" fill="hold"/>
                                        <p:tgtEl>
                                          <p:spTgt spid="59432"/>
                                        </p:tgtEl>
                                        <p:attrNameLst>
                                          <p:attrName>ppt_x</p:attrName>
                                        </p:attrNameLst>
                                      </p:cBhvr>
                                      <p:tavLst>
                                        <p:tav tm="0">
                                          <p:val>
                                            <p:strVal val="#ppt_x"/>
                                          </p:val>
                                        </p:tav>
                                        <p:tav tm="100000">
                                          <p:val>
                                            <p:strVal val="#ppt_x"/>
                                          </p:val>
                                        </p:tav>
                                      </p:tavLst>
                                    </p:anim>
                                    <p:anim calcmode="lin" valueType="num">
                                      <p:cBhvr additive="base">
                                        <p:cTn id="32" dur="500" fill="hold"/>
                                        <p:tgtEl>
                                          <p:spTgt spid="594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0" grpId="0" animBg="1"/>
      <p:bldP spid="594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90"/>
          <p:cNvSpPr>
            <a:spLocks noChangeArrowheads="1"/>
          </p:cNvSpPr>
          <p:nvPr/>
        </p:nvSpPr>
        <p:spPr bwMode="auto">
          <a:xfrm>
            <a:off x="47625" y="2433638"/>
            <a:ext cx="9047163" cy="4405312"/>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24579" name="Text Box 7"/>
          <p:cNvSpPr txBox="1">
            <a:spLocks noChangeArrowheads="1"/>
          </p:cNvSpPr>
          <p:nvPr/>
        </p:nvSpPr>
        <p:spPr bwMode="auto">
          <a:xfrm>
            <a:off x="0" y="625475"/>
            <a:ext cx="9144000" cy="19939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9779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pPr>
            <a:r>
              <a:rPr lang="en-US" altLang="en-US" sz="1800" b="1" dirty="0">
                <a:solidFill>
                  <a:schemeClr val="bg1"/>
                </a:solidFill>
              </a:rPr>
              <a:t>Rinevella Point (predominantly channels):</a:t>
            </a:r>
          </a:p>
          <a:p>
            <a:pPr>
              <a:lnSpc>
                <a:spcPct val="90000"/>
              </a:lnSpc>
              <a:spcBef>
                <a:spcPct val="40000"/>
              </a:spcBef>
              <a:buFontTx/>
              <a:buChar char="•"/>
            </a:pPr>
            <a:r>
              <a:rPr lang="en-US" altLang="en-US" sz="1800" dirty="0">
                <a:solidFill>
                  <a:schemeClr val="bg1"/>
                </a:solidFill>
              </a:rPr>
              <a:t>Statistics:</a:t>
            </a:r>
          </a:p>
          <a:p>
            <a:pPr lvl="1">
              <a:lnSpc>
                <a:spcPct val="60000"/>
              </a:lnSpc>
              <a:spcBef>
                <a:spcPct val="40000"/>
              </a:spcBef>
              <a:buFontTx/>
              <a:buChar char="•"/>
            </a:pPr>
            <a:r>
              <a:rPr lang="en-US" altLang="en-US" sz="1600" dirty="0">
                <a:solidFill>
                  <a:schemeClr val="bg1"/>
                </a:solidFill>
              </a:rPr>
              <a:t>450 m wide, 35 m thick</a:t>
            </a:r>
          </a:p>
          <a:p>
            <a:pPr lvl="1">
              <a:lnSpc>
                <a:spcPct val="60000"/>
              </a:lnSpc>
              <a:spcBef>
                <a:spcPct val="40000"/>
              </a:spcBef>
              <a:buFontTx/>
              <a:buChar char="•"/>
            </a:pPr>
            <a:r>
              <a:rPr lang="en-US" altLang="en-US" sz="1600" dirty="0">
                <a:solidFill>
                  <a:schemeClr val="bg1"/>
                </a:solidFill>
              </a:rPr>
              <a:t>Oriented parallel to depositional strike</a:t>
            </a:r>
          </a:p>
          <a:p>
            <a:pPr lvl="1">
              <a:lnSpc>
                <a:spcPct val="60000"/>
              </a:lnSpc>
              <a:spcBef>
                <a:spcPct val="40000"/>
              </a:spcBef>
              <a:buFontTx/>
              <a:buChar char="•"/>
            </a:pPr>
            <a:r>
              <a:rPr lang="en-US" altLang="en-US" sz="1600" dirty="0">
                <a:solidFill>
                  <a:schemeClr val="bg1"/>
                </a:solidFill>
              </a:rPr>
              <a:t>23 detailed strat columns totaling &gt;700m</a:t>
            </a:r>
          </a:p>
          <a:p>
            <a:pPr lvl="1">
              <a:lnSpc>
                <a:spcPct val="60000"/>
              </a:lnSpc>
              <a:spcBef>
                <a:spcPct val="40000"/>
              </a:spcBef>
              <a:buFontTx/>
              <a:buChar char="•"/>
            </a:pPr>
            <a:r>
              <a:rPr lang="en-US" altLang="en-US" sz="1600" dirty="0">
                <a:solidFill>
                  <a:schemeClr val="bg1"/>
                </a:solidFill>
              </a:rPr>
              <a:t>Contains 1 lobe and 5 channels (5%, 95% by area respectively)</a:t>
            </a:r>
          </a:p>
          <a:p>
            <a:pPr>
              <a:lnSpc>
                <a:spcPct val="90000"/>
              </a:lnSpc>
              <a:spcBef>
                <a:spcPct val="40000"/>
              </a:spcBef>
              <a:buFontTx/>
              <a:buChar char="•"/>
            </a:pPr>
            <a:endParaRPr lang="en-US" altLang="en-US" sz="1600" dirty="0">
              <a:solidFill>
                <a:schemeClr val="bg1"/>
              </a:solidFill>
            </a:endParaRPr>
          </a:p>
        </p:txBody>
      </p:sp>
      <p:pic>
        <p:nvPicPr>
          <p:cNvPr id="24580" name="Picture 16"/>
          <p:cNvPicPr>
            <a:picLocks noChangeAspect="1" noChangeArrowheads="1"/>
          </p:cNvPicPr>
          <p:nvPr/>
        </p:nvPicPr>
        <p:blipFill>
          <a:blip r:embed="rId3">
            <a:extLst>
              <a:ext uri="{28A0092B-C50C-407E-A947-70E740481C1C}">
                <a14:useLocalDpi xmlns:a14="http://schemas.microsoft.com/office/drawing/2010/main" val="0"/>
              </a:ext>
            </a:extLst>
          </a:blip>
          <a:srcRect l="19162" t="16458" r="2428" b="4782"/>
          <a:stretch>
            <a:fillRect/>
          </a:stretch>
        </p:blipFill>
        <p:spPr bwMode="auto">
          <a:xfrm>
            <a:off x="342900" y="2528888"/>
            <a:ext cx="6218238" cy="40830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370" name="Group 18"/>
          <p:cNvGrpSpPr>
            <a:grpSpLocks/>
          </p:cNvGrpSpPr>
          <p:nvPr/>
        </p:nvGrpSpPr>
        <p:grpSpPr bwMode="auto">
          <a:xfrm>
            <a:off x="4870450" y="127000"/>
            <a:ext cx="4119563" cy="6662738"/>
            <a:chOff x="3078" y="35"/>
            <a:chExt cx="2595" cy="4197"/>
          </a:xfrm>
        </p:grpSpPr>
        <p:sp>
          <p:nvSpPr>
            <p:cNvPr id="24637" name="Line 19"/>
            <p:cNvSpPr>
              <a:spLocks noChangeShapeType="1"/>
            </p:cNvSpPr>
            <p:nvPr/>
          </p:nvSpPr>
          <p:spPr bwMode="auto">
            <a:xfrm flipH="1">
              <a:off x="3078" y="1374"/>
              <a:ext cx="2268" cy="108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pic>
          <p:nvPicPr>
            <p:cNvPr id="2463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 y="35"/>
              <a:ext cx="341" cy="4197"/>
            </a:xfrm>
            <a:prstGeom prst="rect">
              <a:avLst/>
            </a:prstGeom>
            <a:solidFill>
              <a:schemeClr val="bg1"/>
            </a:solidFill>
            <a:ln w="28575"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0403" name="Group 51"/>
          <p:cNvGrpSpPr>
            <a:grpSpLocks/>
          </p:cNvGrpSpPr>
          <p:nvPr/>
        </p:nvGrpSpPr>
        <p:grpSpPr bwMode="auto">
          <a:xfrm>
            <a:off x="595313" y="2771775"/>
            <a:ext cx="8435975" cy="3255963"/>
            <a:chOff x="345" y="1561"/>
            <a:chExt cx="5314" cy="2051"/>
          </a:xfrm>
        </p:grpSpPr>
        <p:grpSp>
          <p:nvGrpSpPr>
            <p:cNvPr id="24629" name="Group 47"/>
            <p:cNvGrpSpPr>
              <a:grpSpLocks/>
            </p:cNvGrpSpPr>
            <p:nvPr/>
          </p:nvGrpSpPr>
          <p:grpSpPr bwMode="auto">
            <a:xfrm>
              <a:off x="2677" y="1561"/>
              <a:ext cx="2982" cy="1659"/>
              <a:chOff x="5960" y="935"/>
              <a:chExt cx="2982" cy="1659"/>
            </a:xfrm>
          </p:grpSpPr>
          <p:pic>
            <p:nvPicPr>
              <p:cNvPr id="24631" name="Picture 24" descr="100-0091_IMG"/>
              <p:cNvPicPr>
                <a:picLocks noChangeAspect="1" noChangeArrowheads="1"/>
              </p:cNvPicPr>
              <p:nvPr/>
            </p:nvPicPr>
            <p:blipFill>
              <a:blip r:embed="rId5">
                <a:extLst>
                  <a:ext uri="{28A0092B-C50C-407E-A947-70E740481C1C}">
                    <a14:useLocalDpi xmlns:a14="http://schemas.microsoft.com/office/drawing/2010/main" val="0"/>
                  </a:ext>
                </a:extLst>
              </a:blip>
              <a:srcRect t="16132" r="24939" b="28169"/>
              <a:stretch>
                <a:fillRect/>
              </a:stretch>
            </p:blipFill>
            <p:spPr bwMode="auto">
              <a:xfrm>
                <a:off x="5960" y="935"/>
                <a:ext cx="2982" cy="16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632" name="Freeform 25"/>
              <p:cNvSpPr>
                <a:spLocks/>
              </p:cNvSpPr>
              <p:nvPr/>
            </p:nvSpPr>
            <p:spPr bwMode="auto">
              <a:xfrm>
                <a:off x="6007" y="1446"/>
                <a:ext cx="2682" cy="675"/>
              </a:xfrm>
              <a:custGeom>
                <a:avLst/>
                <a:gdLst>
                  <a:gd name="T0" fmla="*/ 0 w 2682"/>
                  <a:gd name="T1" fmla="*/ 675 h 675"/>
                  <a:gd name="T2" fmla="*/ 214 w 2682"/>
                  <a:gd name="T3" fmla="*/ 635 h 675"/>
                  <a:gd name="T4" fmla="*/ 293 w 2682"/>
                  <a:gd name="T5" fmla="*/ 660 h 675"/>
                  <a:gd name="T6" fmla="*/ 457 w 2682"/>
                  <a:gd name="T7" fmla="*/ 615 h 675"/>
                  <a:gd name="T8" fmla="*/ 541 w 2682"/>
                  <a:gd name="T9" fmla="*/ 556 h 675"/>
                  <a:gd name="T10" fmla="*/ 641 w 2682"/>
                  <a:gd name="T11" fmla="*/ 496 h 675"/>
                  <a:gd name="T12" fmla="*/ 760 w 2682"/>
                  <a:gd name="T13" fmla="*/ 412 h 675"/>
                  <a:gd name="T14" fmla="*/ 879 w 2682"/>
                  <a:gd name="T15" fmla="*/ 332 h 675"/>
                  <a:gd name="T16" fmla="*/ 1008 w 2682"/>
                  <a:gd name="T17" fmla="*/ 293 h 675"/>
                  <a:gd name="T18" fmla="*/ 1480 w 2682"/>
                  <a:gd name="T19" fmla="*/ 278 h 675"/>
                  <a:gd name="T20" fmla="*/ 1579 w 2682"/>
                  <a:gd name="T21" fmla="*/ 268 h 675"/>
                  <a:gd name="T22" fmla="*/ 1847 w 2682"/>
                  <a:gd name="T23" fmla="*/ 173 h 675"/>
                  <a:gd name="T24" fmla="*/ 2031 w 2682"/>
                  <a:gd name="T25" fmla="*/ 84 h 675"/>
                  <a:gd name="T26" fmla="*/ 2165 w 2682"/>
                  <a:gd name="T27" fmla="*/ 69 h 675"/>
                  <a:gd name="T28" fmla="*/ 2240 w 2682"/>
                  <a:gd name="T29" fmla="*/ 84 h 675"/>
                  <a:gd name="T30" fmla="*/ 2289 w 2682"/>
                  <a:gd name="T31" fmla="*/ 89 h 675"/>
                  <a:gd name="T32" fmla="*/ 2364 w 2682"/>
                  <a:gd name="T33" fmla="*/ 74 h 675"/>
                  <a:gd name="T34" fmla="*/ 2403 w 2682"/>
                  <a:gd name="T35" fmla="*/ 69 h 675"/>
                  <a:gd name="T36" fmla="*/ 2478 w 2682"/>
                  <a:gd name="T37" fmla="*/ 64 h 675"/>
                  <a:gd name="T38" fmla="*/ 2533 w 2682"/>
                  <a:gd name="T39" fmla="*/ 49 h 675"/>
                  <a:gd name="T40" fmla="*/ 2562 w 2682"/>
                  <a:gd name="T41" fmla="*/ 25 h 675"/>
                  <a:gd name="T42" fmla="*/ 2607 w 2682"/>
                  <a:gd name="T43" fmla="*/ 15 h 675"/>
                  <a:gd name="T44" fmla="*/ 2682 w 2682"/>
                  <a:gd name="T45" fmla="*/ 0 h 6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82" h="675">
                    <a:moveTo>
                      <a:pt x="0" y="675"/>
                    </a:moveTo>
                    <a:lnTo>
                      <a:pt x="214" y="635"/>
                    </a:lnTo>
                    <a:lnTo>
                      <a:pt x="293" y="660"/>
                    </a:lnTo>
                    <a:lnTo>
                      <a:pt x="457" y="615"/>
                    </a:lnTo>
                    <a:lnTo>
                      <a:pt x="541" y="556"/>
                    </a:lnTo>
                    <a:lnTo>
                      <a:pt x="641" y="496"/>
                    </a:lnTo>
                    <a:lnTo>
                      <a:pt x="760" y="412"/>
                    </a:lnTo>
                    <a:lnTo>
                      <a:pt x="879" y="332"/>
                    </a:lnTo>
                    <a:lnTo>
                      <a:pt x="1008" y="293"/>
                    </a:lnTo>
                    <a:lnTo>
                      <a:pt x="1480" y="278"/>
                    </a:lnTo>
                    <a:lnTo>
                      <a:pt x="1579" y="268"/>
                    </a:lnTo>
                    <a:lnTo>
                      <a:pt x="1847" y="173"/>
                    </a:lnTo>
                    <a:lnTo>
                      <a:pt x="2031" y="84"/>
                    </a:lnTo>
                    <a:lnTo>
                      <a:pt x="2165" y="69"/>
                    </a:lnTo>
                    <a:lnTo>
                      <a:pt x="2240" y="84"/>
                    </a:lnTo>
                    <a:lnTo>
                      <a:pt x="2289" y="89"/>
                    </a:lnTo>
                    <a:lnTo>
                      <a:pt x="2364" y="74"/>
                    </a:lnTo>
                    <a:lnTo>
                      <a:pt x="2403" y="69"/>
                    </a:lnTo>
                    <a:lnTo>
                      <a:pt x="2478" y="64"/>
                    </a:lnTo>
                    <a:lnTo>
                      <a:pt x="2533" y="49"/>
                    </a:lnTo>
                    <a:lnTo>
                      <a:pt x="2562" y="25"/>
                    </a:lnTo>
                    <a:lnTo>
                      <a:pt x="2607" y="15"/>
                    </a:lnTo>
                    <a:lnTo>
                      <a:pt x="2682" y="0"/>
                    </a:lnTo>
                  </a:path>
                </a:pathLst>
              </a:custGeom>
              <a:noFill/>
              <a:ln w="19050" cap="flat" cmpd="sng">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33" name="Freeform 27"/>
              <p:cNvSpPr>
                <a:spLocks/>
              </p:cNvSpPr>
              <p:nvPr/>
            </p:nvSpPr>
            <p:spPr bwMode="auto">
              <a:xfrm>
                <a:off x="7102" y="1127"/>
                <a:ext cx="1368" cy="567"/>
              </a:xfrm>
              <a:custGeom>
                <a:avLst/>
                <a:gdLst>
                  <a:gd name="T0" fmla="*/ 0 w 1368"/>
                  <a:gd name="T1" fmla="*/ 567 h 567"/>
                  <a:gd name="T2" fmla="*/ 1109 w 1368"/>
                  <a:gd name="T3" fmla="*/ 106 h 567"/>
                  <a:gd name="T4" fmla="*/ 1368 w 1368"/>
                  <a:gd name="T5" fmla="*/ 0 h 567"/>
                  <a:gd name="T6" fmla="*/ 0 60000 65536"/>
                  <a:gd name="T7" fmla="*/ 0 60000 65536"/>
                  <a:gd name="T8" fmla="*/ 0 60000 65536"/>
                </a:gdLst>
                <a:ahLst/>
                <a:cxnLst>
                  <a:cxn ang="T6">
                    <a:pos x="T0" y="T1"/>
                  </a:cxn>
                  <a:cxn ang="T7">
                    <a:pos x="T2" y="T3"/>
                  </a:cxn>
                  <a:cxn ang="T8">
                    <a:pos x="T4" y="T5"/>
                  </a:cxn>
                </a:cxnLst>
                <a:rect l="0" t="0" r="r" b="b"/>
                <a:pathLst>
                  <a:path w="1368" h="567">
                    <a:moveTo>
                      <a:pt x="0" y="567"/>
                    </a:moveTo>
                    <a:lnTo>
                      <a:pt x="1109" y="106"/>
                    </a:lnTo>
                    <a:lnTo>
                      <a:pt x="1368" y="0"/>
                    </a:lnTo>
                  </a:path>
                </a:pathLst>
              </a:custGeom>
              <a:noFill/>
              <a:ln w="19050" cap="flat" cmpd="sng">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34" name="Line 28"/>
              <p:cNvSpPr>
                <a:spLocks noChangeShapeType="1"/>
              </p:cNvSpPr>
              <p:nvPr/>
            </p:nvSpPr>
            <p:spPr bwMode="auto">
              <a:xfrm>
                <a:off x="8480" y="1132"/>
                <a:ext cx="341" cy="240"/>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35" name="Text Box 29"/>
              <p:cNvSpPr txBox="1">
                <a:spLocks noChangeArrowheads="1"/>
              </p:cNvSpPr>
              <p:nvPr/>
            </p:nvSpPr>
            <p:spPr bwMode="auto">
              <a:xfrm rot="2275763">
                <a:off x="8510" y="1114"/>
                <a:ext cx="340"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13m</a:t>
                </a:r>
              </a:p>
            </p:txBody>
          </p:sp>
          <p:sp>
            <p:nvSpPr>
              <p:cNvPr id="24636" name="Text Box 35"/>
              <p:cNvSpPr txBox="1">
                <a:spLocks noChangeArrowheads="1"/>
              </p:cNvSpPr>
              <p:nvPr/>
            </p:nvSpPr>
            <p:spPr bwMode="auto">
              <a:xfrm>
                <a:off x="6009" y="1000"/>
                <a:ext cx="1127"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Channel 3 (margin)</a:t>
                </a:r>
              </a:p>
            </p:txBody>
          </p:sp>
        </p:grpSp>
        <p:sp>
          <p:nvSpPr>
            <p:cNvPr id="24630" name="Rectangle 48"/>
            <p:cNvSpPr>
              <a:spLocks noChangeArrowheads="1"/>
            </p:cNvSpPr>
            <p:nvPr/>
          </p:nvSpPr>
          <p:spPr bwMode="auto">
            <a:xfrm>
              <a:off x="345" y="2191"/>
              <a:ext cx="1312" cy="1421"/>
            </a:xfrm>
            <a:prstGeom prst="rect">
              <a:avLst/>
            </a:prstGeom>
            <a:noFill/>
            <a:ln w="38100" algn="ctr">
              <a:solidFill>
                <a:schemeClr val="accent2"/>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pSp>
      <p:grpSp>
        <p:nvGrpSpPr>
          <p:cNvPr id="100404" name="Group 52"/>
          <p:cNvGrpSpPr>
            <a:grpSpLocks/>
          </p:cNvGrpSpPr>
          <p:nvPr/>
        </p:nvGrpSpPr>
        <p:grpSpPr bwMode="auto">
          <a:xfrm>
            <a:off x="2968625" y="3892550"/>
            <a:ext cx="6040438" cy="2865438"/>
            <a:chOff x="1848" y="2395"/>
            <a:chExt cx="3805" cy="1805"/>
          </a:xfrm>
        </p:grpSpPr>
        <p:grpSp>
          <p:nvGrpSpPr>
            <p:cNvPr id="24621" name="Group 43"/>
            <p:cNvGrpSpPr>
              <a:grpSpLocks/>
            </p:cNvGrpSpPr>
            <p:nvPr/>
          </p:nvGrpSpPr>
          <p:grpSpPr bwMode="auto">
            <a:xfrm>
              <a:off x="2677" y="2466"/>
              <a:ext cx="2976" cy="1734"/>
              <a:chOff x="2916" y="4320"/>
              <a:chExt cx="3349" cy="1951"/>
            </a:xfrm>
          </p:grpSpPr>
          <p:pic>
            <p:nvPicPr>
              <p:cNvPr id="24623" name="Picture 22" descr="100-0006_IMG"/>
              <p:cNvPicPr>
                <a:picLocks noChangeAspect="1" noChangeArrowheads="1"/>
              </p:cNvPicPr>
              <p:nvPr/>
            </p:nvPicPr>
            <p:blipFill>
              <a:blip r:embed="rId6">
                <a:extLst>
                  <a:ext uri="{28A0092B-C50C-407E-A947-70E740481C1C}">
                    <a14:useLocalDpi xmlns:a14="http://schemas.microsoft.com/office/drawing/2010/main" val="0"/>
                  </a:ext>
                </a:extLst>
              </a:blip>
              <a:srcRect l="9537" b="29695"/>
              <a:stretch>
                <a:fillRect/>
              </a:stretch>
            </p:blipFill>
            <p:spPr bwMode="auto">
              <a:xfrm>
                <a:off x="2916" y="4320"/>
                <a:ext cx="3349" cy="19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624" name="Freeform 31"/>
              <p:cNvSpPr>
                <a:spLocks/>
              </p:cNvSpPr>
              <p:nvPr/>
            </p:nvSpPr>
            <p:spPr bwMode="auto">
              <a:xfrm>
                <a:off x="3206" y="5371"/>
                <a:ext cx="3010" cy="845"/>
              </a:xfrm>
              <a:custGeom>
                <a:avLst/>
                <a:gdLst>
                  <a:gd name="T0" fmla="*/ 0 w 3010"/>
                  <a:gd name="T1" fmla="*/ 0 h 845"/>
                  <a:gd name="T2" fmla="*/ 183 w 3010"/>
                  <a:gd name="T3" fmla="*/ 135 h 845"/>
                  <a:gd name="T4" fmla="*/ 192 w 3010"/>
                  <a:gd name="T5" fmla="*/ 283 h 845"/>
                  <a:gd name="T6" fmla="*/ 144 w 3010"/>
                  <a:gd name="T7" fmla="*/ 442 h 845"/>
                  <a:gd name="T8" fmla="*/ 173 w 3010"/>
                  <a:gd name="T9" fmla="*/ 571 h 845"/>
                  <a:gd name="T10" fmla="*/ 260 w 3010"/>
                  <a:gd name="T11" fmla="*/ 677 h 845"/>
                  <a:gd name="T12" fmla="*/ 423 w 3010"/>
                  <a:gd name="T13" fmla="*/ 730 h 845"/>
                  <a:gd name="T14" fmla="*/ 778 w 3010"/>
                  <a:gd name="T15" fmla="*/ 605 h 845"/>
                  <a:gd name="T16" fmla="*/ 1013 w 3010"/>
                  <a:gd name="T17" fmla="*/ 499 h 845"/>
                  <a:gd name="T18" fmla="*/ 1282 w 3010"/>
                  <a:gd name="T19" fmla="*/ 634 h 845"/>
                  <a:gd name="T20" fmla="*/ 1460 w 3010"/>
                  <a:gd name="T21" fmla="*/ 605 h 845"/>
                  <a:gd name="T22" fmla="*/ 1604 w 3010"/>
                  <a:gd name="T23" fmla="*/ 552 h 845"/>
                  <a:gd name="T24" fmla="*/ 1848 w 3010"/>
                  <a:gd name="T25" fmla="*/ 629 h 845"/>
                  <a:gd name="T26" fmla="*/ 2050 w 3010"/>
                  <a:gd name="T27" fmla="*/ 624 h 845"/>
                  <a:gd name="T28" fmla="*/ 2285 w 3010"/>
                  <a:gd name="T29" fmla="*/ 648 h 845"/>
                  <a:gd name="T30" fmla="*/ 2549 w 3010"/>
                  <a:gd name="T31" fmla="*/ 725 h 845"/>
                  <a:gd name="T32" fmla="*/ 2823 w 3010"/>
                  <a:gd name="T33" fmla="*/ 783 h 845"/>
                  <a:gd name="T34" fmla="*/ 3010 w 3010"/>
                  <a:gd name="T35" fmla="*/ 845 h 8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10" h="845">
                    <a:moveTo>
                      <a:pt x="0" y="0"/>
                    </a:moveTo>
                    <a:cubicBezTo>
                      <a:pt x="75" y="44"/>
                      <a:pt x="151" y="88"/>
                      <a:pt x="183" y="135"/>
                    </a:cubicBezTo>
                    <a:cubicBezTo>
                      <a:pt x="215" y="182"/>
                      <a:pt x="198" y="232"/>
                      <a:pt x="192" y="283"/>
                    </a:cubicBezTo>
                    <a:cubicBezTo>
                      <a:pt x="186" y="334"/>
                      <a:pt x="147" y="394"/>
                      <a:pt x="144" y="442"/>
                    </a:cubicBezTo>
                    <a:cubicBezTo>
                      <a:pt x="141" y="490"/>
                      <a:pt x="154" y="532"/>
                      <a:pt x="173" y="571"/>
                    </a:cubicBezTo>
                    <a:cubicBezTo>
                      <a:pt x="192" y="610"/>
                      <a:pt x="218" y="651"/>
                      <a:pt x="260" y="677"/>
                    </a:cubicBezTo>
                    <a:cubicBezTo>
                      <a:pt x="302" y="703"/>
                      <a:pt x="337" y="742"/>
                      <a:pt x="423" y="730"/>
                    </a:cubicBezTo>
                    <a:cubicBezTo>
                      <a:pt x="509" y="718"/>
                      <a:pt x="680" y="643"/>
                      <a:pt x="778" y="605"/>
                    </a:cubicBezTo>
                    <a:cubicBezTo>
                      <a:pt x="876" y="567"/>
                      <a:pt x="929" y="494"/>
                      <a:pt x="1013" y="499"/>
                    </a:cubicBezTo>
                    <a:cubicBezTo>
                      <a:pt x="1097" y="504"/>
                      <a:pt x="1208" y="616"/>
                      <a:pt x="1282" y="634"/>
                    </a:cubicBezTo>
                    <a:cubicBezTo>
                      <a:pt x="1356" y="652"/>
                      <a:pt x="1406" y="619"/>
                      <a:pt x="1460" y="605"/>
                    </a:cubicBezTo>
                    <a:cubicBezTo>
                      <a:pt x="1514" y="591"/>
                      <a:pt x="1539" y="548"/>
                      <a:pt x="1604" y="552"/>
                    </a:cubicBezTo>
                    <a:cubicBezTo>
                      <a:pt x="1669" y="556"/>
                      <a:pt x="1774" y="617"/>
                      <a:pt x="1848" y="629"/>
                    </a:cubicBezTo>
                    <a:cubicBezTo>
                      <a:pt x="1922" y="641"/>
                      <a:pt x="1977" y="621"/>
                      <a:pt x="2050" y="624"/>
                    </a:cubicBezTo>
                    <a:cubicBezTo>
                      <a:pt x="2123" y="627"/>
                      <a:pt x="2202" y="631"/>
                      <a:pt x="2285" y="648"/>
                    </a:cubicBezTo>
                    <a:cubicBezTo>
                      <a:pt x="2368" y="665"/>
                      <a:pt x="2459" y="703"/>
                      <a:pt x="2549" y="725"/>
                    </a:cubicBezTo>
                    <a:cubicBezTo>
                      <a:pt x="2639" y="747"/>
                      <a:pt x="2746" y="763"/>
                      <a:pt x="2823" y="783"/>
                    </a:cubicBezTo>
                    <a:cubicBezTo>
                      <a:pt x="2900" y="803"/>
                      <a:pt x="2955" y="824"/>
                      <a:pt x="3010" y="845"/>
                    </a:cubicBezTo>
                  </a:path>
                </a:pathLst>
              </a:custGeom>
              <a:noFill/>
              <a:ln w="19050" cap="flat" cmpd="sng">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25" name="Freeform 32"/>
              <p:cNvSpPr>
                <a:spLocks/>
              </p:cNvSpPr>
              <p:nvPr/>
            </p:nvSpPr>
            <p:spPr bwMode="auto">
              <a:xfrm>
                <a:off x="4152" y="4531"/>
                <a:ext cx="2112" cy="307"/>
              </a:xfrm>
              <a:custGeom>
                <a:avLst/>
                <a:gdLst>
                  <a:gd name="T0" fmla="*/ 2112 w 2112"/>
                  <a:gd name="T1" fmla="*/ 19 h 307"/>
                  <a:gd name="T2" fmla="*/ 1906 w 2112"/>
                  <a:gd name="T3" fmla="*/ 0 h 307"/>
                  <a:gd name="T4" fmla="*/ 1723 w 2112"/>
                  <a:gd name="T5" fmla="*/ 15 h 307"/>
                  <a:gd name="T6" fmla="*/ 1402 w 2112"/>
                  <a:gd name="T7" fmla="*/ 111 h 307"/>
                  <a:gd name="T8" fmla="*/ 1205 w 2112"/>
                  <a:gd name="T9" fmla="*/ 115 h 307"/>
                  <a:gd name="T10" fmla="*/ 946 w 2112"/>
                  <a:gd name="T11" fmla="*/ 125 h 307"/>
                  <a:gd name="T12" fmla="*/ 691 w 2112"/>
                  <a:gd name="T13" fmla="*/ 202 h 307"/>
                  <a:gd name="T14" fmla="*/ 470 w 2112"/>
                  <a:gd name="T15" fmla="*/ 202 h 307"/>
                  <a:gd name="T16" fmla="*/ 250 w 2112"/>
                  <a:gd name="T17" fmla="*/ 207 h 307"/>
                  <a:gd name="T18" fmla="*/ 134 w 2112"/>
                  <a:gd name="T19" fmla="*/ 255 h 307"/>
                  <a:gd name="T20" fmla="*/ 0 w 2112"/>
                  <a:gd name="T21" fmla="*/ 307 h 3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2" h="307">
                    <a:moveTo>
                      <a:pt x="2112" y="19"/>
                    </a:moveTo>
                    <a:lnTo>
                      <a:pt x="1906" y="0"/>
                    </a:lnTo>
                    <a:lnTo>
                      <a:pt x="1723" y="15"/>
                    </a:lnTo>
                    <a:lnTo>
                      <a:pt x="1402" y="111"/>
                    </a:lnTo>
                    <a:lnTo>
                      <a:pt x="1205" y="115"/>
                    </a:lnTo>
                    <a:lnTo>
                      <a:pt x="946" y="125"/>
                    </a:lnTo>
                    <a:lnTo>
                      <a:pt x="691" y="202"/>
                    </a:lnTo>
                    <a:lnTo>
                      <a:pt x="470" y="202"/>
                    </a:lnTo>
                    <a:lnTo>
                      <a:pt x="250" y="207"/>
                    </a:lnTo>
                    <a:lnTo>
                      <a:pt x="134" y="255"/>
                    </a:lnTo>
                    <a:lnTo>
                      <a:pt x="0" y="307"/>
                    </a:lnTo>
                  </a:path>
                </a:pathLst>
              </a:custGeom>
              <a:noFill/>
              <a:ln w="19050" cap="flat" cmpd="sng">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26" name="Line 33"/>
              <p:cNvSpPr>
                <a:spLocks noChangeShapeType="1"/>
              </p:cNvSpPr>
              <p:nvPr/>
            </p:nvSpPr>
            <p:spPr bwMode="auto">
              <a:xfrm rot="-5400000">
                <a:off x="3474" y="4804"/>
                <a:ext cx="1350" cy="1200"/>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27" name="Text Box 34"/>
              <p:cNvSpPr txBox="1">
                <a:spLocks noChangeArrowheads="1"/>
              </p:cNvSpPr>
              <p:nvPr/>
            </p:nvSpPr>
            <p:spPr bwMode="auto">
              <a:xfrm rot="-2945466">
                <a:off x="3963" y="5229"/>
                <a:ext cx="382" cy="21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13m</a:t>
                </a:r>
              </a:p>
            </p:txBody>
          </p:sp>
          <p:sp>
            <p:nvSpPr>
              <p:cNvPr id="24628" name="Text Box 36"/>
              <p:cNvSpPr txBox="1">
                <a:spLocks noChangeArrowheads="1"/>
              </p:cNvSpPr>
              <p:nvPr/>
            </p:nvSpPr>
            <p:spPr bwMode="auto">
              <a:xfrm>
                <a:off x="4261" y="4467"/>
                <a:ext cx="1092" cy="21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Channel 3 (axis)</a:t>
                </a:r>
              </a:p>
            </p:txBody>
          </p:sp>
        </p:grpSp>
        <p:sp>
          <p:nvSpPr>
            <p:cNvPr id="24622" name="Rectangle 49"/>
            <p:cNvSpPr>
              <a:spLocks noChangeArrowheads="1"/>
            </p:cNvSpPr>
            <p:nvPr/>
          </p:nvSpPr>
          <p:spPr bwMode="auto">
            <a:xfrm>
              <a:off x="1848" y="2395"/>
              <a:ext cx="868" cy="1355"/>
            </a:xfrm>
            <a:prstGeom prst="rect">
              <a:avLst/>
            </a:prstGeom>
            <a:noFill/>
            <a:ln w="38100" algn="ctr">
              <a:solidFill>
                <a:schemeClr val="accent2"/>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pSp>
      <p:grpSp>
        <p:nvGrpSpPr>
          <p:cNvPr id="100406" name="Group 54"/>
          <p:cNvGrpSpPr>
            <a:grpSpLocks/>
          </p:cNvGrpSpPr>
          <p:nvPr/>
        </p:nvGrpSpPr>
        <p:grpSpPr bwMode="auto">
          <a:xfrm>
            <a:off x="4268788" y="292100"/>
            <a:ext cx="4725987" cy="4959350"/>
            <a:chOff x="2684" y="114"/>
            <a:chExt cx="2977" cy="3124"/>
          </a:xfrm>
        </p:grpSpPr>
        <p:grpSp>
          <p:nvGrpSpPr>
            <p:cNvPr id="24613" name="Group 46"/>
            <p:cNvGrpSpPr>
              <a:grpSpLocks/>
            </p:cNvGrpSpPr>
            <p:nvPr/>
          </p:nvGrpSpPr>
          <p:grpSpPr bwMode="auto">
            <a:xfrm>
              <a:off x="2684" y="114"/>
              <a:ext cx="2977" cy="1786"/>
              <a:chOff x="6619" y="4352"/>
              <a:chExt cx="3317" cy="1989"/>
            </a:xfrm>
          </p:grpSpPr>
          <p:pic>
            <p:nvPicPr>
              <p:cNvPr id="24615" name="Picture 38" descr="100-0050_IMG"/>
              <p:cNvPicPr>
                <a:picLocks noChangeAspect="1" noChangeArrowheads="1"/>
              </p:cNvPicPr>
              <p:nvPr/>
            </p:nvPicPr>
            <p:blipFill>
              <a:blip r:embed="rId7">
                <a:extLst>
                  <a:ext uri="{28A0092B-C50C-407E-A947-70E740481C1C}">
                    <a14:useLocalDpi xmlns:a14="http://schemas.microsoft.com/office/drawing/2010/main" val="0"/>
                  </a:ext>
                </a:extLst>
              </a:blip>
              <a:srcRect b="21017"/>
              <a:stretch>
                <a:fillRect/>
              </a:stretch>
            </p:blipFill>
            <p:spPr bwMode="auto">
              <a:xfrm>
                <a:off x="6620" y="4383"/>
                <a:ext cx="3305" cy="19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616" name="Text Box 37"/>
              <p:cNvSpPr txBox="1">
                <a:spLocks noChangeArrowheads="1"/>
              </p:cNvSpPr>
              <p:nvPr/>
            </p:nvSpPr>
            <p:spPr bwMode="auto">
              <a:xfrm>
                <a:off x="7169" y="4352"/>
                <a:ext cx="1256" cy="21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Channel 3 (margin)</a:t>
                </a:r>
              </a:p>
            </p:txBody>
          </p:sp>
          <p:sp>
            <p:nvSpPr>
              <p:cNvPr id="24617" name="Freeform 39"/>
              <p:cNvSpPr>
                <a:spLocks/>
              </p:cNvSpPr>
              <p:nvPr/>
            </p:nvSpPr>
            <p:spPr bwMode="auto">
              <a:xfrm>
                <a:off x="6619" y="5294"/>
                <a:ext cx="3317" cy="413"/>
              </a:xfrm>
              <a:custGeom>
                <a:avLst/>
                <a:gdLst>
                  <a:gd name="T0" fmla="*/ 0 w 3317"/>
                  <a:gd name="T1" fmla="*/ 0 h 413"/>
                  <a:gd name="T2" fmla="*/ 471 w 3317"/>
                  <a:gd name="T3" fmla="*/ 144 h 413"/>
                  <a:gd name="T4" fmla="*/ 596 w 3317"/>
                  <a:gd name="T5" fmla="*/ 144 h 413"/>
                  <a:gd name="T6" fmla="*/ 692 w 3317"/>
                  <a:gd name="T7" fmla="*/ 111 h 413"/>
                  <a:gd name="T8" fmla="*/ 725 w 3317"/>
                  <a:gd name="T9" fmla="*/ 82 h 413"/>
                  <a:gd name="T10" fmla="*/ 759 w 3317"/>
                  <a:gd name="T11" fmla="*/ 72 h 413"/>
                  <a:gd name="T12" fmla="*/ 816 w 3317"/>
                  <a:gd name="T13" fmla="*/ 96 h 413"/>
                  <a:gd name="T14" fmla="*/ 893 w 3317"/>
                  <a:gd name="T15" fmla="*/ 135 h 413"/>
                  <a:gd name="T16" fmla="*/ 1071 w 3317"/>
                  <a:gd name="T17" fmla="*/ 139 h 413"/>
                  <a:gd name="T18" fmla="*/ 1167 w 3317"/>
                  <a:gd name="T19" fmla="*/ 154 h 413"/>
                  <a:gd name="T20" fmla="*/ 1316 w 3317"/>
                  <a:gd name="T21" fmla="*/ 120 h 413"/>
                  <a:gd name="T22" fmla="*/ 1959 w 3317"/>
                  <a:gd name="T23" fmla="*/ 264 h 413"/>
                  <a:gd name="T24" fmla="*/ 2175 w 3317"/>
                  <a:gd name="T25" fmla="*/ 226 h 413"/>
                  <a:gd name="T26" fmla="*/ 2578 w 3317"/>
                  <a:gd name="T27" fmla="*/ 303 h 413"/>
                  <a:gd name="T28" fmla="*/ 2664 w 3317"/>
                  <a:gd name="T29" fmla="*/ 279 h 413"/>
                  <a:gd name="T30" fmla="*/ 2856 w 3317"/>
                  <a:gd name="T31" fmla="*/ 341 h 413"/>
                  <a:gd name="T32" fmla="*/ 2972 w 3317"/>
                  <a:gd name="T33" fmla="*/ 375 h 413"/>
                  <a:gd name="T34" fmla="*/ 3106 w 3317"/>
                  <a:gd name="T35" fmla="*/ 375 h 413"/>
                  <a:gd name="T36" fmla="*/ 3236 w 3317"/>
                  <a:gd name="T37" fmla="*/ 389 h 413"/>
                  <a:gd name="T38" fmla="*/ 3317 w 3317"/>
                  <a:gd name="T39" fmla="*/ 413 h 4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317" h="413">
                    <a:moveTo>
                      <a:pt x="0" y="0"/>
                    </a:moveTo>
                    <a:cubicBezTo>
                      <a:pt x="186" y="60"/>
                      <a:pt x="372" y="120"/>
                      <a:pt x="471" y="144"/>
                    </a:cubicBezTo>
                    <a:cubicBezTo>
                      <a:pt x="570" y="168"/>
                      <a:pt x="559" y="149"/>
                      <a:pt x="596" y="144"/>
                    </a:cubicBezTo>
                    <a:cubicBezTo>
                      <a:pt x="633" y="139"/>
                      <a:pt x="671" y="121"/>
                      <a:pt x="692" y="111"/>
                    </a:cubicBezTo>
                    <a:cubicBezTo>
                      <a:pt x="713" y="101"/>
                      <a:pt x="714" y="89"/>
                      <a:pt x="725" y="82"/>
                    </a:cubicBezTo>
                    <a:cubicBezTo>
                      <a:pt x="736" y="75"/>
                      <a:pt x="744" y="70"/>
                      <a:pt x="759" y="72"/>
                    </a:cubicBezTo>
                    <a:cubicBezTo>
                      <a:pt x="774" y="74"/>
                      <a:pt x="794" y="86"/>
                      <a:pt x="816" y="96"/>
                    </a:cubicBezTo>
                    <a:cubicBezTo>
                      <a:pt x="838" y="106"/>
                      <a:pt x="851" y="128"/>
                      <a:pt x="893" y="135"/>
                    </a:cubicBezTo>
                    <a:cubicBezTo>
                      <a:pt x="935" y="142"/>
                      <a:pt x="1025" y="136"/>
                      <a:pt x="1071" y="139"/>
                    </a:cubicBezTo>
                    <a:cubicBezTo>
                      <a:pt x="1117" y="142"/>
                      <a:pt x="1126" y="157"/>
                      <a:pt x="1167" y="154"/>
                    </a:cubicBezTo>
                    <a:cubicBezTo>
                      <a:pt x="1208" y="151"/>
                      <a:pt x="1184" y="102"/>
                      <a:pt x="1316" y="120"/>
                    </a:cubicBezTo>
                    <a:cubicBezTo>
                      <a:pt x="1448" y="138"/>
                      <a:pt x="1816" y="246"/>
                      <a:pt x="1959" y="264"/>
                    </a:cubicBezTo>
                    <a:cubicBezTo>
                      <a:pt x="2102" y="282"/>
                      <a:pt x="2072" y="220"/>
                      <a:pt x="2175" y="226"/>
                    </a:cubicBezTo>
                    <a:cubicBezTo>
                      <a:pt x="2278" y="232"/>
                      <a:pt x="2496" y="294"/>
                      <a:pt x="2578" y="303"/>
                    </a:cubicBezTo>
                    <a:cubicBezTo>
                      <a:pt x="2660" y="312"/>
                      <a:pt x="2618" y="273"/>
                      <a:pt x="2664" y="279"/>
                    </a:cubicBezTo>
                    <a:cubicBezTo>
                      <a:pt x="2710" y="285"/>
                      <a:pt x="2805" y="325"/>
                      <a:pt x="2856" y="341"/>
                    </a:cubicBezTo>
                    <a:cubicBezTo>
                      <a:pt x="2907" y="357"/>
                      <a:pt x="2930" y="369"/>
                      <a:pt x="2972" y="375"/>
                    </a:cubicBezTo>
                    <a:cubicBezTo>
                      <a:pt x="3014" y="381"/>
                      <a:pt x="3062" y="373"/>
                      <a:pt x="3106" y="375"/>
                    </a:cubicBezTo>
                    <a:cubicBezTo>
                      <a:pt x="3150" y="377"/>
                      <a:pt x="3201" y="383"/>
                      <a:pt x="3236" y="389"/>
                    </a:cubicBezTo>
                    <a:cubicBezTo>
                      <a:pt x="3271" y="395"/>
                      <a:pt x="3294" y="404"/>
                      <a:pt x="3317" y="413"/>
                    </a:cubicBezTo>
                  </a:path>
                </a:pathLst>
              </a:custGeom>
              <a:noFill/>
              <a:ln w="19050" cap="flat" cmpd="sng">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18" name="Freeform 40"/>
              <p:cNvSpPr>
                <a:spLocks/>
              </p:cNvSpPr>
              <p:nvPr/>
            </p:nvSpPr>
            <p:spPr bwMode="auto">
              <a:xfrm>
                <a:off x="6994" y="4502"/>
                <a:ext cx="2937" cy="845"/>
              </a:xfrm>
              <a:custGeom>
                <a:avLst/>
                <a:gdLst>
                  <a:gd name="T0" fmla="*/ 0 w 2937"/>
                  <a:gd name="T1" fmla="*/ 48 h 845"/>
                  <a:gd name="T2" fmla="*/ 331 w 2937"/>
                  <a:gd name="T3" fmla="*/ 68 h 845"/>
                  <a:gd name="T4" fmla="*/ 422 w 2937"/>
                  <a:gd name="T5" fmla="*/ 0 h 845"/>
                  <a:gd name="T6" fmla="*/ 676 w 2937"/>
                  <a:gd name="T7" fmla="*/ 63 h 845"/>
                  <a:gd name="T8" fmla="*/ 1012 w 2937"/>
                  <a:gd name="T9" fmla="*/ 207 h 845"/>
                  <a:gd name="T10" fmla="*/ 1214 w 2937"/>
                  <a:gd name="T11" fmla="*/ 312 h 845"/>
                  <a:gd name="T12" fmla="*/ 1363 w 2937"/>
                  <a:gd name="T13" fmla="*/ 346 h 845"/>
                  <a:gd name="T14" fmla="*/ 1488 w 2937"/>
                  <a:gd name="T15" fmla="*/ 303 h 845"/>
                  <a:gd name="T16" fmla="*/ 1612 w 2937"/>
                  <a:gd name="T17" fmla="*/ 284 h 845"/>
                  <a:gd name="T18" fmla="*/ 1881 w 2937"/>
                  <a:gd name="T19" fmla="*/ 327 h 845"/>
                  <a:gd name="T20" fmla="*/ 2049 w 2937"/>
                  <a:gd name="T21" fmla="*/ 394 h 845"/>
                  <a:gd name="T22" fmla="*/ 2193 w 2937"/>
                  <a:gd name="T23" fmla="*/ 461 h 845"/>
                  <a:gd name="T24" fmla="*/ 2270 w 2937"/>
                  <a:gd name="T25" fmla="*/ 519 h 845"/>
                  <a:gd name="T26" fmla="*/ 2433 w 2937"/>
                  <a:gd name="T27" fmla="*/ 567 h 845"/>
                  <a:gd name="T28" fmla="*/ 2520 w 2937"/>
                  <a:gd name="T29" fmla="*/ 576 h 845"/>
                  <a:gd name="T30" fmla="*/ 2616 w 2937"/>
                  <a:gd name="T31" fmla="*/ 600 h 845"/>
                  <a:gd name="T32" fmla="*/ 2688 w 2937"/>
                  <a:gd name="T33" fmla="*/ 668 h 845"/>
                  <a:gd name="T34" fmla="*/ 2736 w 2937"/>
                  <a:gd name="T35" fmla="*/ 711 h 845"/>
                  <a:gd name="T36" fmla="*/ 2793 w 2937"/>
                  <a:gd name="T37" fmla="*/ 754 h 845"/>
                  <a:gd name="T38" fmla="*/ 2841 w 2937"/>
                  <a:gd name="T39" fmla="*/ 802 h 845"/>
                  <a:gd name="T40" fmla="*/ 2937 w 2937"/>
                  <a:gd name="T41" fmla="*/ 845 h 8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37" h="845">
                    <a:moveTo>
                      <a:pt x="0" y="48"/>
                    </a:moveTo>
                    <a:lnTo>
                      <a:pt x="331" y="68"/>
                    </a:lnTo>
                    <a:lnTo>
                      <a:pt x="422" y="0"/>
                    </a:lnTo>
                    <a:lnTo>
                      <a:pt x="676" y="63"/>
                    </a:lnTo>
                    <a:lnTo>
                      <a:pt x="1012" y="207"/>
                    </a:lnTo>
                    <a:lnTo>
                      <a:pt x="1214" y="312"/>
                    </a:lnTo>
                    <a:lnTo>
                      <a:pt x="1363" y="346"/>
                    </a:lnTo>
                    <a:lnTo>
                      <a:pt x="1488" y="303"/>
                    </a:lnTo>
                    <a:lnTo>
                      <a:pt x="1612" y="284"/>
                    </a:lnTo>
                    <a:lnTo>
                      <a:pt x="1881" y="327"/>
                    </a:lnTo>
                    <a:lnTo>
                      <a:pt x="2049" y="394"/>
                    </a:lnTo>
                    <a:lnTo>
                      <a:pt x="2193" y="461"/>
                    </a:lnTo>
                    <a:lnTo>
                      <a:pt x="2270" y="519"/>
                    </a:lnTo>
                    <a:lnTo>
                      <a:pt x="2433" y="567"/>
                    </a:lnTo>
                    <a:lnTo>
                      <a:pt x="2520" y="576"/>
                    </a:lnTo>
                    <a:lnTo>
                      <a:pt x="2616" y="600"/>
                    </a:lnTo>
                    <a:lnTo>
                      <a:pt x="2688" y="668"/>
                    </a:lnTo>
                    <a:lnTo>
                      <a:pt x="2736" y="711"/>
                    </a:lnTo>
                    <a:lnTo>
                      <a:pt x="2793" y="754"/>
                    </a:lnTo>
                    <a:lnTo>
                      <a:pt x="2841" y="802"/>
                    </a:lnTo>
                    <a:lnTo>
                      <a:pt x="2937" y="845"/>
                    </a:lnTo>
                  </a:path>
                </a:pathLst>
              </a:custGeom>
              <a:noFill/>
              <a:ln w="19050" cap="flat" cmpd="sng">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19" name="Line 41"/>
              <p:cNvSpPr>
                <a:spLocks noChangeShapeType="1"/>
              </p:cNvSpPr>
              <p:nvPr/>
            </p:nvSpPr>
            <p:spPr bwMode="auto">
              <a:xfrm rot="-5400000">
                <a:off x="6748" y="4675"/>
                <a:ext cx="827" cy="523"/>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20" name="Text Box 42"/>
              <p:cNvSpPr txBox="1">
                <a:spLocks noChangeArrowheads="1"/>
              </p:cNvSpPr>
              <p:nvPr/>
            </p:nvSpPr>
            <p:spPr bwMode="auto">
              <a:xfrm rot="-3554198">
                <a:off x="6902" y="4889"/>
                <a:ext cx="308" cy="2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4m</a:t>
                </a:r>
              </a:p>
            </p:txBody>
          </p:sp>
        </p:grpSp>
        <p:sp>
          <p:nvSpPr>
            <p:cNvPr id="24614" name="Rectangle 50"/>
            <p:cNvSpPr>
              <a:spLocks noChangeArrowheads="1"/>
            </p:cNvSpPr>
            <p:nvPr/>
          </p:nvSpPr>
          <p:spPr bwMode="auto">
            <a:xfrm>
              <a:off x="2691" y="2492"/>
              <a:ext cx="438" cy="746"/>
            </a:xfrm>
            <a:prstGeom prst="rect">
              <a:avLst/>
            </a:prstGeom>
            <a:noFill/>
            <a:ln w="38100" algn="ctr">
              <a:solidFill>
                <a:schemeClr val="accent2"/>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pSp>
      <p:sp>
        <p:nvSpPr>
          <p:cNvPr id="100407" name="AutoShape 55"/>
          <p:cNvSpPr>
            <a:spLocks noChangeArrowheads="1"/>
          </p:cNvSpPr>
          <p:nvPr/>
        </p:nvSpPr>
        <p:spPr bwMode="auto">
          <a:xfrm>
            <a:off x="5568950" y="5430838"/>
            <a:ext cx="309563"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00415" name="AutoShape 63"/>
          <p:cNvSpPr>
            <a:spLocks noChangeArrowheads="1"/>
          </p:cNvSpPr>
          <p:nvPr/>
        </p:nvSpPr>
        <p:spPr bwMode="auto">
          <a:xfrm>
            <a:off x="776288" y="5422900"/>
            <a:ext cx="309562"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00416" name="AutoShape 64"/>
          <p:cNvSpPr>
            <a:spLocks noChangeArrowheads="1"/>
          </p:cNvSpPr>
          <p:nvPr/>
        </p:nvSpPr>
        <p:spPr bwMode="auto">
          <a:xfrm>
            <a:off x="3305175" y="5172075"/>
            <a:ext cx="309563"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00417" name="AutoShape 65"/>
          <p:cNvSpPr>
            <a:spLocks noChangeArrowheads="1"/>
          </p:cNvSpPr>
          <p:nvPr/>
        </p:nvSpPr>
        <p:spPr bwMode="auto">
          <a:xfrm>
            <a:off x="5683250" y="4318000"/>
            <a:ext cx="309563"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00418" name="AutoShape 66"/>
          <p:cNvSpPr>
            <a:spLocks noChangeArrowheads="1"/>
          </p:cNvSpPr>
          <p:nvPr/>
        </p:nvSpPr>
        <p:spPr bwMode="auto">
          <a:xfrm>
            <a:off x="6415088" y="3578225"/>
            <a:ext cx="309562"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00421" name="Oval 69"/>
          <p:cNvSpPr>
            <a:spLocks noChangeArrowheads="1"/>
          </p:cNvSpPr>
          <p:nvPr/>
        </p:nvSpPr>
        <p:spPr bwMode="auto">
          <a:xfrm>
            <a:off x="3636963" y="5645150"/>
            <a:ext cx="122237" cy="122238"/>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0422" name="Oval 70"/>
          <p:cNvSpPr>
            <a:spLocks noChangeArrowheads="1"/>
          </p:cNvSpPr>
          <p:nvPr/>
        </p:nvSpPr>
        <p:spPr bwMode="auto">
          <a:xfrm>
            <a:off x="2798763" y="5675313"/>
            <a:ext cx="122237" cy="122237"/>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0423" name="Oval 71"/>
          <p:cNvSpPr>
            <a:spLocks noChangeArrowheads="1"/>
          </p:cNvSpPr>
          <p:nvPr/>
        </p:nvSpPr>
        <p:spPr bwMode="auto">
          <a:xfrm>
            <a:off x="2859088" y="5500688"/>
            <a:ext cx="122237" cy="122237"/>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0424" name="Oval 72"/>
          <p:cNvSpPr>
            <a:spLocks noChangeArrowheads="1"/>
          </p:cNvSpPr>
          <p:nvPr/>
        </p:nvSpPr>
        <p:spPr bwMode="auto">
          <a:xfrm>
            <a:off x="3216275" y="5424488"/>
            <a:ext cx="122238" cy="122237"/>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0425" name="Oval 73"/>
          <p:cNvSpPr>
            <a:spLocks noChangeArrowheads="1"/>
          </p:cNvSpPr>
          <p:nvPr/>
        </p:nvSpPr>
        <p:spPr bwMode="auto">
          <a:xfrm>
            <a:off x="3368675" y="5576888"/>
            <a:ext cx="122238" cy="122237"/>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0426" name="Oval 74"/>
          <p:cNvSpPr>
            <a:spLocks noChangeArrowheads="1"/>
          </p:cNvSpPr>
          <p:nvPr/>
        </p:nvSpPr>
        <p:spPr bwMode="auto">
          <a:xfrm>
            <a:off x="3717925" y="5278438"/>
            <a:ext cx="122238" cy="122237"/>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0427" name="Oval 75"/>
          <p:cNvSpPr>
            <a:spLocks noChangeArrowheads="1"/>
          </p:cNvSpPr>
          <p:nvPr/>
        </p:nvSpPr>
        <p:spPr bwMode="auto">
          <a:xfrm>
            <a:off x="3444875" y="5086350"/>
            <a:ext cx="122238" cy="122238"/>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0428" name="Oval 76"/>
          <p:cNvSpPr>
            <a:spLocks noChangeArrowheads="1"/>
          </p:cNvSpPr>
          <p:nvPr/>
        </p:nvSpPr>
        <p:spPr bwMode="auto">
          <a:xfrm>
            <a:off x="4243388" y="4821238"/>
            <a:ext cx="122237" cy="122237"/>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0429" name="Oval 77"/>
          <p:cNvSpPr>
            <a:spLocks noChangeArrowheads="1"/>
          </p:cNvSpPr>
          <p:nvPr/>
        </p:nvSpPr>
        <p:spPr bwMode="auto">
          <a:xfrm>
            <a:off x="4411663" y="4387850"/>
            <a:ext cx="122237" cy="122238"/>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00430" name="Oval 78"/>
          <p:cNvSpPr>
            <a:spLocks noChangeArrowheads="1"/>
          </p:cNvSpPr>
          <p:nvPr/>
        </p:nvSpPr>
        <p:spPr bwMode="auto">
          <a:xfrm>
            <a:off x="4152900" y="4075113"/>
            <a:ext cx="122238" cy="122237"/>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24601" name="Line 81"/>
          <p:cNvSpPr>
            <a:spLocks noChangeShapeType="1"/>
          </p:cNvSpPr>
          <p:nvPr/>
        </p:nvSpPr>
        <p:spPr bwMode="auto">
          <a:xfrm>
            <a:off x="342900" y="6702425"/>
            <a:ext cx="5975350" cy="0"/>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02" name="Text Box 82"/>
          <p:cNvSpPr txBox="1">
            <a:spLocks noChangeArrowheads="1"/>
          </p:cNvSpPr>
          <p:nvPr/>
        </p:nvSpPr>
        <p:spPr bwMode="auto">
          <a:xfrm>
            <a:off x="4186238" y="6567488"/>
            <a:ext cx="614362" cy="274637"/>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200" b="1" dirty="0">
                <a:solidFill>
                  <a:schemeClr val="bg1"/>
                </a:solidFill>
              </a:rPr>
              <a:t>450 m</a:t>
            </a:r>
          </a:p>
        </p:txBody>
      </p:sp>
      <p:sp>
        <p:nvSpPr>
          <p:cNvPr id="24603" name="Line 83"/>
          <p:cNvSpPr>
            <a:spLocks noChangeShapeType="1"/>
          </p:cNvSpPr>
          <p:nvPr/>
        </p:nvSpPr>
        <p:spPr bwMode="auto">
          <a:xfrm flipV="1">
            <a:off x="227013" y="2673350"/>
            <a:ext cx="0" cy="3943350"/>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4604" name="Text Box 84"/>
          <p:cNvSpPr txBox="1">
            <a:spLocks noChangeArrowheads="1"/>
          </p:cNvSpPr>
          <p:nvPr/>
        </p:nvSpPr>
        <p:spPr bwMode="auto">
          <a:xfrm rot="-5400000">
            <a:off x="-62706" y="4510882"/>
            <a:ext cx="530225" cy="274637"/>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200" b="1" dirty="0">
                <a:solidFill>
                  <a:schemeClr val="bg1"/>
                </a:solidFill>
              </a:rPr>
              <a:t>25 m</a:t>
            </a:r>
          </a:p>
        </p:txBody>
      </p:sp>
      <p:sp>
        <p:nvSpPr>
          <p:cNvPr id="24605" name="Text Box 85"/>
          <p:cNvSpPr txBox="1">
            <a:spLocks noChangeArrowheads="1"/>
          </p:cNvSpPr>
          <p:nvPr/>
        </p:nvSpPr>
        <p:spPr bwMode="auto">
          <a:xfrm>
            <a:off x="2441575" y="6275388"/>
            <a:ext cx="1208088"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Pyles (2004)</a:t>
            </a:r>
            <a:endParaRPr lang="en-US" altLang="en-US" dirty="0"/>
          </a:p>
        </p:txBody>
      </p:sp>
      <p:sp>
        <p:nvSpPr>
          <p:cNvPr id="10301" name="Rectangle 61"/>
          <p:cNvSpPr>
            <a:spLocks noChangeArrowheads="1"/>
          </p:cNvSpPr>
          <p:nvPr/>
        </p:nvSpPr>
        <p:spPr bwMode="auto">
          <a:xfrm>
            <a:off x="696913" y="6386513"/>
            <a:ext cx="127000" cy="889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sp>
        <p:nvSpPr>
          <p:cNvPr id="24607" name="Text Box 62"/>
          <p:cNvSpPr txBox="1">
            <a:spLocks noChangeArrowheads="1"/>
          </p:cNvSpPr>
          <p:nvPr/>
        </p:nvSpPr>
        <p:spPr bwMode="auto">
          <a:xfrm>
            <a:off x="657225" y="6127750"/>
            <a:ext cx="798513" cy="3365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600" b="1" dirty="0"/>
              <a:t>VE=10</a:t>
            </a:r>
          </a:p>
        </p:txBody>
      </p:sp>
      <p:sp>
        <p:nvSpPr>
          <p:cNvPr id="100408" name="Line 56"/>
          <p:cNvSpPr>
            <a:spLocks noChangeShapeType="1"/>
          </p:cNvSpPr>
          <p:nvPr/>
        </p:nvSpPr>
        <p:spPr bwMode="auto">
          <a:xfrm flipV="1">
            <a:off x="4589463" y="4281488"/>
            <a:ext cx="53975" cy="228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00410" name="Line 58"/>
          <p:cNvSpPr>
            <a:spLocks noChangeShapeType="1"/>
          </p:cNvSpPr>
          <p:nvPr/>
        </p:nvSpPr>
        <p:spPr bwMode="auto">
          <a:xfrm flipV="1">
            <a:off x="4429125" y="4594225"/>
            <a:ext cx="15875"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0308" name="Line 68"/>
          <p:cNvSpPr>
            <a:spLocks noChangeShapeType="1"/>
          </p:cNvSpPr>
          <p:nvPr/>
        </p:nvSpPr>
        <p:spPr bwMode="auto">
          <a:xfrm flipH="1" flipV="1">
            <a:off x="3733800" y="4991100"/>
            <a:ext cx="53975" cy="2063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0309" name="Line 69"/>
          <p:cNvSpPr>
            <a:spLocks noChangeShapeType="1"/>
          </p:cNvSpPr>
          <p:nvPr/>
        </p:nvSpPr>
        <p:spPr bwMode="auto">
          <a:xfrm flipH="1" flipV="1">
            <a:off x="3863975" y="5195888"/>
            <a:ext cx="53975" cy="2063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0310" name="Line 70"/>
          <p:cNvSpPr>
            <a:spLocks noChangeShapeType="1"/>
          </p:cNvSpPr>
          <p:nvPr/>
        </p:nvSpPr>
        <p:spPr bwMode="auto">
          <a:xfrm flipH="1" flipV="1">
            <a:off x="2570163" y="5300663"/>
            <a:ext cx="53975" cy="2063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64"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0370"/>
                                        </p:tgtEl>
                                        <p:attrNameLst>
                                          <p:attrName>style.visibility</p:attrName>
                                        </p:attrNameLst>
                                      </p:cBhvr>
                                      <p:to>
                                        <p:strVal val="visible"/>
                                      </p:to>
                                    </p:set>
                                    <p:anim calcmode="lin" valueType="num">
                                      <p:cBhvr additive="base">
                                        <p:cTn id="7" dur="500" fill="hold"/>
                                        <p:tgtEl>
                                          <p:spTgt spid="100370"/>
                                        </p:tgtEl>
                                        <p:attrNameLst>
                                          <p:attrName>ppt_x</p:attrName>
                                        </p:attrNameLst>
                                      </p:cBhvr>
                                      <p:tavLst>
                                        <p:tav tm="0">
                                          <p:val>
                                            <p:strVal val="1+#ppt_w/2"/>
                                          </p:val>
                                        </p:tav>
                                        <p:tav tm="100000">
                                          <p:val>
                                            <p:strVal val="#ppt_x"/>
                                          </p:val>
                                        </p:tav>
                                      </p:tavLst>
                                    </p:anim>
                                    <p:anim calcmode="lin" valueType="num">
                                      <p:cBhvr additive="base">
                                        <p:cTn id="8" dur="500" fill="hold"/>
                                        <p:tgtEl>
                                          <p:spTgt spid="10037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0370"/>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0403"/>
                                        </p:tgtEl>
                                        <p:attrNameLst>
                                          <p:attrName>style.visibility</p:attrName>
                                        </p:attrNameLst>
                                      </p:cBhvr>
                                      <p:to>
                                        <p:strVal val="visible"/>
                                      </p:to>
                                    </p:set>
                                    <p:anim calcmode="lin" valueType="num">
                                      <p:cBhvr additive="base">
                                        <p:cTn id="13" dur="500" fill="hold"/>
                                        <p:tgtEl>
                                          <p:spTgt spid="100403"/>
                                        </p:tgtEl>
                                        <p:attrNameLst>
                                          <p:attrName>ppt_x</p:attrName>
                                        </p:attrNameLst>
                                      </p:cBhvr>
                                      <p:tavLst>
                                        <p:tav tm="0">
                                          <p:val>
                                            <p:strVal val="#ppt_x"/>
                                          </p:val>
                                        </p:tav>
                                        <p:tav tm="100000">
                                          <p:val>
                                            <p:strVal val="#ppt_x"/>
                                          </p:val>
                                        </p:tav>
                                      </p:tavLst>
                                    </p:anim>
                                    <p:anim calcmode="lin" valueType="num">
                                      <p:cBhvr additive="base">
                                        <p:cTn id="14" dur="500" fill="hold"/>
                                        <p:tgtEl>
                                          <p:spTgt spid="10040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0403"/>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0404"/>
                                        </p:tgtEl>
                                        <p:attrNameLst>
                                          <p:attrName>style.visibility</p:attrName>
                                        </p:attrNameLst>
                                      </p:cBhvr>
                                      <p:to>
                                        <p:strVal val="visible"/>
                                      </p:to>
                                    </p:set>
                                    <p:anim calcmode="lin" valueType="num">
                                      <p:cBhvr additive="base">
                                        <p:cTn id="19" dur="500" fill="hold"/>
                                        <p:tgtEl>
                                          <p:spTgt spid="100404"/>
                                        </p:tgtEl>
                                        <p:attrNameLst>
                                          <p:attrName>ppt_x</p:attrName>
                                        </p:attrNameLst>
                                      </p:cBhvr>
                                      <p:tavLst>
                                        <p:tav tm="0">
                                          <p:val>
                                            <p:strVal val="#ppt_x"/>
                                          </p:val>
                                        </p:tav>
                                        <p:tav tm="100000">
                                          <p:val>
                                            <p:strVal val="#ppt_x"/>
                                          </p:val>
                                        </p:tav>
                                      </p:tavLst>
                                    </p:anim>
                                    <p:anim calcmode="lin" valueType="num">
                                      <p:cBhvr additive="base">
                                        <p:cTn id="20" dur="500" fill="hold"/>
                                        <p:tgtEl>
                                          <p:spTgt spid="10040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0404"/>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0406"/>
                                        </p:tgtEl>
                                        <p:attrNameLst>
                                          <p:attrName>style.visibility</p:attrName>
                                        </p:attrNameLst>
                                      </p:cBhvr>
                                      <p:to>
                                        <p:strVal val="visible"/>
                                      </p:to>
                                    </p:set>
                                    <p:anim calcmode="lin" valueType="num">
                                      <p:cBhvr additive="base">
                                        <p:cTn id="25" dur="500" fill="hold"/>
                                        <p:tgtEl>
                                          <p:spTgt spid="100406"/>
                                        </p:tgtEl>
                                        <p:attrNameLst>
                                          <p:attrName>ppt_x</p:attrName>
                                        </p:attrNameLst>
                                      </p:cBhvr>
                                      <p:tavLst>
                                        <p:tav tm="0">
                                          <p:val>
                                            <p:strVal val="#ppt_x"/>
                                          </p:val>
                                        </p:tav>
                                        <p:tav tm="100000">
                                          <p:val>
                                            <p:strVal val="#ppt_x"/>
                                          </p:val>
                                        </p:tav>
                                      </p:tavLst>
                                    </p:anim>
                                    <p:anim calcmode="lin" valueType="num">
                                      <p:cBhvr additive="base">
                                        <p:cTn id="26" dur="500" fill="hold"/>
                                        <p:tgtEl>
                                          <p:spTgt spid="10040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0406"/>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0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040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04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04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04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004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0421"/>
                                        </p:tgtEl>
                                        <p:attrNameLst>
                                          <p:attrName>style.visibility</p:attrName>
                                        </p:attrNameLst>
                                      </p:cBhvr>
                                      <p:to>
                                        <p:strVal val="visible"/>
                                      </p:to>
                                    </p:set>
                                    <p:anim calcmode="lin" valueType="num">
                                      <p:cBhvr additive="base">
                                        <p:cTn id="55" dur="500" fill="hold"/>
                                        <p:tgtEl>
                                          <p:spTgt spid="100421"/>
                                        </p:tgtEl>
                                        <p:attrNameLst>
                                          <p:attrName>ppt_x</p:attrName>
                                        </p:attrNameLst>
                                      </p:cBhvr>
                                      <p:tavLst>
                                        <p:tav tm="0">
                                          <p:val>
                                            <p:strVal val="#ppt_x"/>
                                          </p:val>
                                        </p:tav>
                                        <p:tav tm="100000">
                                          <p:val>
                                            <p:strVal val="#ppt_x"/>
                                          </p:val>
                                        </p:tav>
                                      </p:tavLst>
                                    </p:anim>
                                    <p:anim calcmode="lin" valueType="num">
                                      <p:cBhvr additive="base">
                                        <p:cTn id="56" dur="500" fill="hold"/>
                                        <p:tgtEl>
                                          <p:spTgt spid="1004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0422"/>
                                        </p:tgtEl>
                                        <p:attrNameLst>
                                          <p:attrName>style.visibility</p:attrName>
                                        </p:attrNameLst>
                                      </p:cBhvr>
                                      <p:to>
                                        <p:strVal val="visible"/>
                                      </p:to>
                                    </p:set>
                                    <p:anim calcmode="lin" valueType="num">
                                      <p:cBhvr additive="base">
                                        <p:cTn id="59" dur="500" fill="hold"/>
                                        <p:tgtEl>
                                          <p:spTgt spid="100422"/>
                                        </p:tgtEl>
                                        <p:attrNameLst>
                                          <p:attrName>ppt_x</p:attrName>
                                        </p:attrNameLst>
                                      </p:cBhvr>
                                      <p:tavLst>
                                        <p:tav tm="0">
                                          <p:val>
                                            <p:strVal val="#ppt_x"/>
                                          </p:val>
                                        </p:tav>
                                        <p:tav tm="100000">
                                          <p:val>
                                            <p:strVal val="#ppt_x"/>
                                          </p:val>
                                        </p:tav>
                                      </p:tavLst>
                                    </p:anim>
                                    <p:anim calcmode="lin" valueType="num">
                                      <p:cBhvr additive="base">
                                        <p:cTn id="60" dur="500" fill="hold"/>
                                        <p:tgtEl>
                                          <p:spTgt spid="1004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00425"/>
                                        </p:tgtEl>
                                        <p:attrNameLst>
                                          <p:attrName>style.visibility</p:attrName>
                                        </p:attrNameLst>
                                      </p:cBhvr>
                                      <p:to>
                                        <p:strVal val="visible"/>
                                      </p:to>
                                    </p:set>
                                    <p:anim calcmode="lin" valueType="num">
                                      <p:cBhvr additive="base">
                                        <p:cTn id="63" dur="500" fill="hold"/>
                                        <p:tgtEl>
                                          <p:spTgt spid="100425"/>
                                        </p:tgtEl>
                                        <p:attrNameLst>
                                          <p:attrName>ppt_x</p:attrName>
                                        </p:attrNameLst>
                                      </p:cBhvr>
                                      <p:tavLst>
                                        <p:tav tm="0">
                                          <p:val>
                                            <p:strVal val="#ppt_x"/>
                                          </p:val>
                                        </p:tav>
                                        <p:tav tm="100000">
                                          <p:val>
                                            <p:strVal val="#ppt_x"/>
                                          </p:val>
                                        </p:tav>
                                      </p:tavLst>
                                    </p:anim>
                                    <p:anim calcmode="lin" valueType="num">
                                      <p:cBhvr additive="base">
                                        <p:cTn id="64" dur="500" fill="hold"/>
                                        <p:tgtEl>
                                          <p:spTgt spid="10042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00424"/>
                                        </p:tgtEl>
                                        <p:attrNameLst>
                                          <p:attrName>style.visibility</p:attrName>
                                        </p:attrNameLst>
                                      </p:cBhvr>
                                      <p:to>
                                        <p:strVal val="visible"/>
                                      </p:to>
                                    </p:set>
                                    <p:anim calcmode="lin" valueType="num">
                                      <p:cBhvr additive="base">
                                        <p:cTn id="67" dur="500" fill="hold"/>
                                        <p:tgtEl>
                                          <p:spTgt spid="100424"/>
                                        </p:tgtEl>
                                        <p:attrNameLst>
                                          <p:attrName>ppt_x</p:attrName>
                                        </p:attrNameLst>
                                      </p:cBhvr>
                                      <p:tavLst>
                                        <p:tav tm="0">
                                          <p:val>
                                            <p:strVal val="#ppt_x"/>
                                          </p:val>
                                        </p:tav>
                                        <p:tav tm="100000">
                                          <p:val>
                                            <p:strVal val="#ppt_x"/>
                                          </p:val>
                                        </p:tav>
                                      </p:tavLst>
                                    </p:anim>
                                    <p:anim calcmode="lin" valueType="num">
                                      <p:cBhvr additive="base">
                                        <p:cTn id="68" dur="500" fill="hold"/>
                                        <p:tgtEl>
                                          <p:spTgt spid="10042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00423"/>
                                        </p:tgtEl>
                                        <p:attrNameLst>
                                          <p:attrName>style.visibility</p:attrName>
                                        </p:attrNameLst>
                                      </p:cBhvr>
                                      <p:to>
                                        <p:strVal val="visible"/>
                                      </p:to>
                                    </p:set>
                                    <p:anim calcmode="lin" valueType="num">
                                      <p:cBhvr additive="base">
                                        <p:cTn id="71" dur="500" fill="hold"/>
                                        <p:tgtEl>
                                          <p:spTgt spid="100423"/>
                                        </p:tgtEl>
                                        <p:attrNameLst>
                                          <p:attrName>ppt_x</p:attrName>
                                        </p:attrNameLst>
                                      </p:cBhvr>
                                      <p:tavLst>
                                        <p:tav tm="0">
                                          <p:val>
                                            <p:strVal val="#ppt_x"/>
                                          </p:val>
                                        </p:tav>
                                        <p:tav tm="100000">
                                          <p:val>
                                            <p:strVal val="#ppt_x"/>
                                          </p:val>
                                        </p:tav>
                                      </p:tavLst>
                                    </p:anim>
                                    <p:anim calcmode="lin" valueType="num">
                                      <p:cBhvr additive="base">
                                        <p:cTn id="72" dur="500" fill="hold"/>
                                        <p:tgtEl>
                                          <p:spTgt spid="10042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00426"/>
                                        </p:tgtEl>
                                        <p:attrNameLst>
                                          <p:attrName>style.visibility</p:attrName>
                                        </p:attrNameLst>
                                      </p:cBhvr>
                                      <p:to>
                                        <p:strVal val="visible"/>
                                      </p:to>
                                    </p:set>
                                    <p:anim calcmode="lin" valueType="num">
                                      <p:cBhvr additive="base">
                                        <p:cTn id="75" dur="500" fill="hold"/>
                                        <p:tgtEl>
                                          <p:spTgt spid="100426"/>
                                        </p:tgtEl>
                                        <p:attrNameLst>
                                          <p:attrName>ppt_x</p:attrName>
                                        </p:attrNameLst>
                                      </p:cBhvr>
                                      <p:tavLst>
                                        <p:tav tm="0">
                                          <p:val>
                                            <p:strVal val="#ppt_x"/>
                                          </p:val>
                                        </p:tav>
                                        <p:tav tm="100000">
                                          <p:val>
                                            <p:strVal val="#ppt_x"/>
                                          </p:val>
                                        </p:tav>
                                      </p:tavLst>
                                    </p:anim>
                                    <p:anim calcmode="lin" valueType="num">
                                      <p:cBhvr additive="base">
                                        <p:cTn id="76" dur="500" fill="hold"/>
                                        <p:tgtEl>
                                          <p:spTgt spid="10042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00427"/>
                                        </p:tgtEl>
                                        <p:attrNameLst>
                                          <p:attrName>style.visibility</p:attrName>
                                        </p:attrNameLst>
                                      </p:cBhvr>
                                      <p:to>
                                        <p:strVal val="visible"/>
                                      </p:to>
                                    </p:set>
                                    <p:anim calcmode="lin" valueType="num">
                                      <p:cBhvr additive="base">
                                        <p:cTn id="79" dur="500" fill="hold"/>
                                        <p:tgtEl>
                                          <p:spTgt spid="100427"/>
                                        </p:tgtEl>
                                        <p:attrNameLst>
                                          <p:attrName>ppt_x</p:attrName>
                                        </p:attrNameLst>
                                      </p:cBhvr>
                                      <p:tavLst>
                                        <p:tav tm="0">
                                          <p:val>
                                            <p:strVal val="#ppt_x"/>
                                          </p:val>
                                        </p:tav>
                                        <p:tav tm="100000">
                                          <p:val>
                                            <p:strVal val="#ppt_x"/>
                                          </p:val>
                                        </p:tav>
                                      </p:tavLst>
                                    </p:anim>
                                    <p:anim calcmode="lin" valueType="num">
                                      <p:cBhvr additive="base">
                                        <p:cTn id="80" dur="500" fill="hold"/>
                                        <p:tgtEl>
                                          <p:spTgt spid="10042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0428"/>
                                        </p:tgtEl>
                                        <p:attrNameLst>
                                          <p:attrName>style.visibility</p:attrName>
                                        </p:attrNameLst>
                                      </p:cBhvr>
                                      <p:to>
                                        <p:strVal val="visible"/>
                                      </p:to>
                                    </p:set>
                                    <p:anim calcmode="lin" valueType="num">
                                      <p:cBhvr additive="base">
                                        <p:cTn id="83" dur="500" fill="hold"/>
                                        <p:tgtEl>
                                          <p:spTgt spid="100428"/>
                                        </p:tgtEl>
                                        <p:attrNameLst>
                                          <p:attrName>ppt_x</p:attrName>
                                        </p:attrNameLst>
                                      </p:cBhvr>
                                      <p:tavLst>
                                        <p:tav tm="0">
                                          <p:val>
                                            <p:strVal val="#ppt_x"/>
                                          </p:val>
                                        </p:tav>
                                        <p:tav tm="100000">
                                          <p:val>
                                            <p:strVal val="#ppt_x"/>
                                          </p:val>
                                        </p:tav>
                                      </p:tavLst>
                                    </p:anim>
                                    <p:anim calcmode="lin" valueType="num">
                                      <p:cBhvr additive="base">
                                        <p:cTn id="84" dur="500" fill="hold"/>
                                        <p:tgtEl>
                                          <p:spTgt spid="10042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00429"/>
                                        </p:tgtEl>
                                        <p:attrNameLst>
                                          <p:attrName>style.visibility</p:attrName>
                                        </p:attrNameLst>
                                      </p:cBhvr>
                                      <p:to>
                                        <p:strVal val="visible"/>
                                      </p:to>
                                    </p:set>
                                    <p:anim calcmode="lin" valueType="num">
                                      <p:cBhvr additive="base">
                                        <p:cTn id="87" dur="500" fill="hold"/>
                                        <p:tgtEl>
                                          <p:spTgt spid="100429"/>
                                        </p:tgtEl>
                                        <p:attrNameLst>
                                          <p:attrName>ppt_x</p:attrName>
                                        </p:attrNameLst>
                                      </p:cBhvr>
                                      <p:tavLst>
                                        <p:tav tm="0">
                                          <p:val>
                                            <p:strVal val="#ppt_x"/>
                                          </p:val>
                                        </p:tav>
                                        <p:tav tm="100000">
                                          <p:val>
                                            <p:strVal val="#ppt_x"/>
                                          </p:val>
                                        </p:tav>
                                      </p:tavLst>
                                    </p:anim>
                                    <p:anim calcmode="lin" valueType="num">
                                      <p:cBhvr additive="base">
                                        <p:cTn id="88" dur="500" fill="hold"/>
                                        <p:tgtEl>
                                          <p:spTgt spid="1004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00430"/>
                                        </p:tgtEl>
                                        <p:attrNameLst>
                                          <p:attrName>style.visibility</p:attrName>
                                        </p:attrNameLst>
                                      </p:cBhvr>
                                      <p:to>
                                        <p:strVal val="visible"/>
                                      </p:to>
                                    </p:set>
                                    <p:anim calcmode="lin" valueType="num">
                                      <p:cBhvr additive="base">
                                        <p:cTn id="91" dur="500" fill="hold"/>
                                        <p:tgtEl>
                                          <p:spTgt spid="100430"/>
                                        </p:tgtEl>
                                        <p:attrNameLst>
                                          <p:attrName>ppt_x</p:attrName>
                                        </p:attrNameLst>
                                      </p:cBhvr>
                                      <p:tavLst>
                                        <p:tav tm="0">
                                          <p:val>
                                            <p:strVal val="#ppt_x"/>
                                          </p:val>
                                        </p:tav>
                                        <p:tav tm="100000">
                                          <p:val>
                                            <p:strVal val="#ppt_x"/>
                                          </p:val>
                                        </p:tav>
                                      </p:tavLst>
                                    </p:anim>
                                    <p:anim calcmode="lin" valueType="num">
                                      <p:cBhvr additive="base">
                                        <p:cTn id="92" dur="500" fill="hold"/>
                                        <p:tgtEl>
                                          <p:spTgt spid="100430"/>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0408"/>
                                        </p:tgtEl>
                                        <p:attrNameLst>
                                          <p:attrName>style.visibility</p:attrName>
                                        </p:attrNameLst>
                                      </p:cBhvr>
                                      <p:to>
                                        <p:strVal val="visible"/>
                                      </p:to>
                                    </p:set>
                                    <p:anim calcmode="lin" valueType="num">
                                      <p:cBhvr additive="base">
                                        <p:cTn id="97" dur="500" fill="hold"/>
                                        <p:tgtEl>
                                          <p:spTgt spid="100408"/>
                                        </p:tgtEl>
                                        <p:attrNameLst>
                                          <p:attrName>ppt_x</p:attrName>
                                        </p:attrNameLst>
                                      </p:cBhvr>
                                      <p:tavLst>
                                        <p:tav tm="0">
                                          <p:val>
                                            <p:strVal val="#ppt_x"/>
                                          </p:val>
                                        </p:tav>
                                        <p:tav tm="100000">
                                          <p:val>
                                            <p:strVal val="#ppt_x"/>
                                          </p:val>
                                        </p:tav>
                                      </p:tavLst>
                                    </p:anim>
                                    <p:anim calcmode="lin" valueType="num">
                                      <p:cBhvr additive="base">
                                        <p:cTn id="98" dur="500" fill="hold"/>
                                        <p:tgtEl>
                                          <p:spTgt spid="10040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00410"/>
                                        </p:tgtEl>
                                        <p:attrNameLst>
                                          <p:attrName>style.visibility</p:attrName>
                                        </p:attrNameLst>
                                      </p:cBhvr>
                                      <p:to>
                                        <p:strVal val="visible"/>
                                      </p:to>
                                    </p:set>
                                    <p:anim calcmode="lin" valueType="num">
                                      <p:cBhvr additive="base">
                                        <p:cTn id="101" dur="500" fill="hold"/>
                                        <p:tgtEl>
                                          <p:spTgt spid="100410"/>
                                        </p:tgtEl>
                                        <p:attrNameLst>
                                          <p:attrName>ppt_x</p:attrName>
                                        </p:attrNameLst>
                                      </p:cBhvr>
                                      <p:tavLst>
                                        <p:tav tm="0">
                                          <p:val>
                                            <p:strVal val="#ppt_x"/>
                                          </p:val>
                                        </p:tav>
                                        <p:tav tm="100000">
                                          <p:val>
                                            <p:strVal val="#ppt_x"/>
                                          </p:val>
                                        </p:tav>
                                      </p:tavLst>
                                    </p:anim>
                                    <p:anim calcmode="lin" valueType="num">
                                      <p:cBhvr additive="base">
                                        <p:cTn id="102" dur="500" fill="hold"/>
                                        <p:tgtEl>
                                          <p:spTgt spid="10041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0308"/>
                                        </p:tgtEl>
                                        <p:attrNameLst>
                                          <p:attrName>style.visibility</p:attrName>
                                        </p:attrNameLst>
                                      </p:cBhvr>
                                      <p:to>
                                        <p:strVal val="visible"/>
                                      </p:to>
                                    </p:set>
                                    <p:anim calcmode="lin" valueType="num">
                                      <p:cBhvr additive="base">
                                        <p:cTn id="105" dur="500" fill="hold"/>
                                        <p:tgtEl>
                                          <p:spTgt spid="10308"/>
                                        </p:tgtEl>
                                        <p:attrNameLst>
                                          <p:attrName>ppt_x</p:attrName>
                                        </p:attrNameLst>
                                      </p:cBhvr>
                                      <p:tavLst>
                                        <p:tav tm="0">
                                          <p:val>
                                            <p:strVal val="#ppt_x"/>
                                          </p:val>
                                        </p:tav>
                                        <p:tav tm="100000">
                                          <p:val>
                                            <p:strVal val="#ppt_x"/>
                                          </p:val>
                                        </p:tav>
                                      </p:tavLst>
                                    </p:anim>
                                    <p:anim calcmode="lin" valueType="num">
                                      <p:cBhvr additive="base">
                                        <p:cTn id="106" dur="500" fill="hold"/>
                                        <p:tgtEl>
                                          <p:spTgt spid="1030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309"/>
                                        </p:tgtEl>
                                        <p:attrNameLst>
                                          <p:attrName>style.visibility</p:attrName>
                                        </p:attrNameLst>
                                      </p:cBhvr>
                                      <p:to>
                                        <p:strVal val="visible"/>
                                      </p:to>
                                    </p:set>
                                    <p:anim calcmode="lin" valueType="num">
                                      <p:cBhvr additive="base">
                                        <p:cTn id="109" dur="500" fill="hold"/>
                                        <p:tgtEl>
                                          <p:spTgt spid="10309"/>
                                        </p:tgtEl>
                                        <p:attrNameLst>
                                          <p:attrName>ppt_x</p:attrName>
                                        </p:attrNameLst>
                                      </p:cBhvr>
                                      <p:tavLst>
                                        <p:tav tm="0">
                                          <p:val>
                                            <p:strVal val="#ppt_x"/>
                                          </p:val>
                                        </p:tav>
                                        <p:tav tm="100000">
                                          <p:val>
                                            <p:strVal val="#ppt_x"/>
                                          </p:val>
                                        </p:tav>
                                      </p:tavLst>
                                    </p:anim>
                                    <p:anim calcmode="lin" valueType="num">
                                      <p:cBhvr additive="base">
                                        <p:cTn id="110" dur="500" fill="hold"/>
                                        <p:tgtEl>
                                          <p:spTgt spid="10309"/>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0310"/>
                                        </p:tgtEl>
                                        <p:attrNameLst>
                                          <p:attrName>style.visibility</p:attrName>
                                        </p:attrNameLst>
                                      </p:cBhvr>
                                      <p:to>
                                        <p:strVal val="visible"/>
                                      </p:to>
                                    </p:set>
                                    <p:anim calcmode="lin" valueType="num">
                                      <p:cBhvr additive="base">
                                        <p:cTn id="113" dur="500" fill="hold"/>
                                        <p:tgtEl>
                                          <p:spTgt spid="10310"/>
                                        </p:tgtEl>
                                        <p:attrNameLst>
                                          <p:attrName>ppt_x</p:attrName>
                                        </p:attrNameLst>
                                      </p:cBhvr>
                                      <p:tavLst>
                                        <p:tav tm="0">
                                          <p:val>
                                            <p:strVal val="#ppt_x"/>
                                          </p:val>
                                        </p:tav>
                                        <p:tav tm="100000">
                                          <p:val>
                                            <p:strVal val="#ppt_x"/>
                                          </p:val>
                                        </p:tav>
                                      </p:tavLst>
                                    </p:anim>
                                    <p:anim calcmode="lin" valueType="num">
                                      <p:cBhvr additive="base">
                                        <p:cTn id="114" dur="500" fill="hold"/>
                                        <p:tgtEl>
                                          <p:spTgt spid="103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21" grpId="0" animBg="1"/>
      <p:bldP spid="100422" grpId="0" animBg="1"/>
      <p:bldP spid="100423" grpId="0" animBg="1"/>
      <p:bldP spid="100424" grpId="0" animBg="1"/>
      <p:bldP spid="100425" grpId="0" animBg="1"/>
      <p:bldP spid="100426" grpId="0" animBg="1"/>
      <p:bldP spid="100427" grpId="0" animBg="1"/>
      <p:bldP spid="100428" grpId="0" animBg="1"/>
      <p:bldP spid="100429" grpId="0" animBg="1"/>
      <p:bldP spid="100430" grpId="0" animBg="1"/>
      <p:bldP spid="10301" grpId="0" animBg="1"/>
      <p:bldP spid="100408" grpId="0" animBg="1"/>
      <p:bldP spid="100410" grpId="0" animBg="1"/>
      <p:bldP spid="10308" grpId="0" animBg="1"/>
      <p:bldP spid="10309" grpId="0" animBg="1"/>
      <p:bldP spid="103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0"/>
          <p:cNvSpPr>
            <a:spLocks noChangeArrowheads="1"/>
          </p:cNvSpPr>
          <p:nvPr/>
        </p:nvSpPr>
        <p:spPr bwMode="auto">
          <a:xfrm>
            <a:off x="106363" y="2441575"/>
            <a:ext cx="8940800" cy="4405313"/>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nvGrpSpPr>
          <p:cNvPr id="25603" name="Group 18"/>
          <p:cNvGrpSpPr>
            <a:grpSpLocks/>
          </p:cNvGrpSpPr>
          <p:nvPr/>
        </p:nvGrpSpPr>
        <p:grpSpPr bwMode="auto">
          <a:xfrm>
            <a:off x="173038" y="2471738"/>
            <a:ext cx="8812212" cy="2087562"/>
            <a:chOff x="109" y="1507"/>
            <a:chExt cx="5551" cy="1315"/>
          </a:xfrm>
        </p:grpSpPr>
        <p:pic>
          <p:nvPicPr>
            <p:cNvPr id="25672" name="Picture 10"/>
            <p:cNvPicPr>
              <a:picLocks noChangeAspect="1" noChangeArrowheads="1"/>
            </p:cNvPicPr>
            <p:nvPr/>
          </p:nvPicPr>
          <p:blipFill>
            <a:blip r:embed="rId4">
              <a:extLst>
                <a:ext uri="{28A0092B-C50C-407E-A947-70E740481C1C}">
                  <a14:useLocalDpi xmlns:a14="http://schemas.microsoft.com/office/drawing/2010/main" val="0"/>
                </a:ext>
              </a:extLst>
            </a:blip>
            <a:srcRect l="1619" t="13661" r="1157" b="3314"/>
            <a:stretch>
              <a:fillRect/>
            </a:stretch>
          </p:blipFill>
          <p:spPr bwMode="auto">
            <a:xfrm>
              <a:off x="109" y="1507"/>
              <a:ext cx="5551" cy="131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673" name="Object 17"/>
            <p:cNvGraphicFramePr>
              <a:graphicFrameLocks noChangeAspect="1"/>
            </p:cNvGraphicFramePr>
            <p:nvPr/>
          </p:nvGraphicFramePr>
          <p:xfrm>
            <a:off x="1135" y="1545"/>
            <a:ext cx="511" cy="543"/>
          </p:xfrm>
          <a:graphic>
            <a:graphicData uri="http://schemas.openxmlformats.org/presentationml/2006/ole">
              <mc:AlternateContent xmlns:mc="http://schemas.openxmlformats.org/markup-compatibility/2006">
                <mc:Choice xmlns:v="urn:schemas-microsoft-com:vml" Requires="v">
                  <p:oleObj spid="_x0000_s25730" name="CorelDRAW" r:id="rId5" imgW="2059114" imgH="2188274" progId="CorelDRAW.Graphic.13">
                    <p:embed/>
                  </p:oleObj>
                </mc:Choice>
                <mc:Fallback>
                  <p:oleObj name="CorelDRAW" r:id="rId5" imgW="2059114" imgH="2188274" progId="CorelDRAW.Graphic.13">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 y="1545"/>
                          <a:ext cx="511" cy="54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612" name="AutoShape 228"/>
          <p:cNvSpPr>
            <a:spLocks noChangeArrowheads="1"/>
          </p:cNvSpPr>
          <p:nvPr/>
        </p:nvSpPr>
        <p:spPr bwMode="auto">
          <a:xfrm>
            <a:off x="363538" y="4176713"/>
            <a:ext cx="309562"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13" name="AutoShape 229"/>
          <p:cNvSpPr>
            <a:spLocks noChangeArrowheads="1"/>
          </p:cNvSpPr>
          <p:nvPr/>
        </p:nvSpPr>
        <p:spPr bwMode="auto">
          <a:xfrm>
            <a:off x="179388" y="4052888"/>
            <a:ext cx="309562"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14" name="AutoShape 230"/>
          <p:cNvSpPr>
            <a:spLocks noChangeArrowheads="1"/>
          </p:cNvSpPr>
          <p:nvPr/>
        </p:nvSpPr>
        <p:spPr bwMode="auto">
          <a:xfrm>
            <a:off x="3008313" y="3935413"/>
            <a:ext cx="309562"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15" name="AutoShape 231"/>
          <p:cNvSpPr>
            <a:spLocks noChangeArrowheads="1"/>
          </p:cNvSpPr>
          <p:nvPr/>
        </p:nvSpPr>
        <p:spPr bwMode="auto">
          <a:xfrm>
            <a:off x="3536950" y="3759200"/>
            <a:ext cx="309563"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16" name="AutoShape 232"/>
          <p:cNvSpPr>
            <a:spLocks noChangeArrowheads="1"/>
          </p:cNvSpPr>
          <p:nvPr/>
        </p:nvSpPr>
        <p:spPr bwMode="auto">
          <a:xfrm>
            <a:off x="1576388" y="3867150"/>
            <a:ext cx="309562"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17" name="AutoShape 233"/>
          <p:cNvSpPr>
            <a:spLocks noChangeArrowheads="1"/>
          </p:cNvSpPr>
          <p:nvPr/>
        </p:nvSpPr>
        <p:spPr bwMode="auto">
          <a:xfrm>
            <a:off x="5199063" y="3562350"/>
            <a:ext cx="309562"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18" name="AutoShape 234"/>
          <p:cNvSpPr>
            <a:spLocks noChangeArrowheads="1"/>
          </p:cNvSpPr>
          <p:nvPr/>
        </p:nvSpPr>
        <p:spPr bwMode="auto">
          <a:xfrm>
            <a:off x="914400" y="3692525"/>
            <a:ext cx="309563"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19" name="AutoShape 235"/>
          <p:cNvSpPr>
            <a:spLocks noChangeArrowheads="1"/>
          </p:cNvSpPr>
          <p:nvPr/>
        </p:nvSpPr>
        <p:spPr bwMode="auto">
          <a:xfrm>
            <a:off x="1606550" y="3514725"/>
            <a:ext cx="309563"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20" name="AutoShape 236"/>
          <p:cNvSpPr>
            <a:spLocks noChangeArrowheads="1"/>
          </p:cNvSpPr>
          <p:nvPr/>
        </p:nvSpPr>
        <p:spPr bwMode="auto">
          <a:xfrm>
            <a:off x="2532063" y="3405188"/>
            <a:ext cx="309562"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21" name="AutoShape 237"/>
          <p:cNvSpPr>
            <a:spLocks noChangeArrowheads="1"/>
          </p:cNvSpPr>
          <p:nvPr/>
        </p:nvSpPr>
        <p:spPr bwMode="auto">
          <a:xfrm>
            <a:off x="6477000" y="3257550"/>
            <a:ext cx="309563"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22" name="AutoShape 238"/>
          <p:cNvSpPr>
            <a:spLocks noChangeArrowheads="1"/>
          </p:cNvSpPr>
          <p:nvPr/>
        </p:nvSpPr>
        <p:spPr bwMode="auto">
          <a:xfrm>
            <a:off x="7138988" y="3409950"/>
            <a:ext cx="309562"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23" name="AutoShape 239"/>
          <p:cNvSpPr>
            <a:spLocks noChangeArrowheads="1"/>
          </p:cNvSpPr>
          <p:nvPr/>
        </p:nvSpPr>
        <p:spPr bwMode="auto">
          <a:xfrm>
            <a:off x="3978275" y="3290888"/>
            <a:ext cx="309563"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25" name="AutoShape 241"/>
          <p:cNvSpPr>
            <a:spLocks noChangeArrowheads="1"/>
          </p:cNvSpPr>
          <p:nvPr/>
        </p:nvSpPr>
        <p:spPr bwMode="auto">
          <a:xfrm>
            <a:off x="3127375" y="3143250"/>
            <a:ext cx="309563"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26" name="AutoShape 242"/>
          <p:cNvSpPr>
            <a:spLocks noChangeArrowheads="1"/>
          </p:cNvSpPr>
          <p:nvPr/>
        </p:nvSpPr>
        <p:spPr bwMode="auto">
          <a:xfrm>
            <a:off x="7042150" y="3182938"/>
            <a:ext cx="309563"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27" name="AutoShape 243"/>
          <p:cNvSpPr>
            <a:spLocks noChangeArrowheads="1"/>
          </p:cNvSpPr>
          <p:nvPr/>
        </p:nvSpPr>
        <p:spPr bwMode="auto">
          <a:xfrm>
            <a:off x="8189913" y="3057525"/>
            <a:ext cx="309562" cy="303213"/>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28" name="AutoShape 244"/>
          <p:cNvSpPr>
            <a:spLocks noChangeArrowheads="1"/>
          </p:cNvSpPr>
          <p:nvPr/>
        </p:nvSpPr>
        <p:spPr bwMode="auto">
          <a:xfrm>
            <a:off x="3995738" y="2909888"/>
            <a:ext cx="309562"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29" name="AutoShape 245"/>
          <p:cNvSpPr>
            <a:spLocks noChangeArrowheads="1"/>
          </p:cNvSpPr>
          <p:nvPr/>
        </p:nvSpPr>
        <p:spPr bwMode="auto">
          <a:xfrm>
            <a:off x="5235575" y="2792413"/>
            <a:ext cx="309563"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16631" name="AutoShape 247"/>
          <p:cNvSpPr>
            <a:spLocks noChangeArrowheads="1"/>
          </p:cNvSpPr>
          <p:nvPr/>
        </p:nvSpPr>
        <p:spPr bwMode="auto">
          <a:xfrm>
            <a:off x="8650288" y="2795588"/>
            <a:ext cx="309562" cy="303212"/>
          </a:xfrm>
          <a:prstGeom prst="star5">
            <a:avLst/>
          </a:prstGeom>
          <a:solidFill>
            <a:schemeClr val="bg1"/>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latin typeface="Arial" pitchFamily="34" charset="0"/>
            </a:endParaRPr>
          </a:p>
        </p:txBody>
      </p:sp>
      <p:sp>
        <p:nvSpPr>
          <p:cNvPr id="25624" name="Line 251"/>
          <p:cNvSpPr>
            <a:spLocks noChangeShapeType="1"/>
          </p:cNvSpPr>
          <p:nvPr/>
        </p:nvSpPr>
        <p:spPr bwMode="auto">
          <a:xfrm>
            <a:off x="177800" y="4703763"/>
            <a:ext cx="8802688" cy="46037"/>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5625" name="Text Box 252"/>
          <p:cNvSpPr txBox="1">
            <a:spLocks noChangeArrowheads="1"/>
          </p:cNvSpPr>
          <p:nvPr/>
        </p:nvSpPr>
        <p:spPr bwMode="auto">
          <a:xfrm>
            <a:off x="4627563" y="4586288"/>
            <a:ext cx="577850" cy="3048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1300</a:t>
            </a:r>
          </a:p>
        </p:txBody>
      </p:sp>
      <p:sp>
        <p:nvSpPr>
          <p:cNvPr id="25626" name="Line 253"/>
          <p:cNvSpPr>
            <a:spLocks noChangeShapeType="1"/>
          </p:cNvSpPr>
          <p:nvPr/>
        </p:nvSpPr>
        <p:spPr bwMode="auto">
          <a:xfrm flipV="1">
            <a:off x="234950" y="3300413"/>
            <a:ext cx="0" cy="1255712"/>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5627" name="Text Box 254"/>
          <p:cNvSpPr txBox="1">
            <a:spLocks noChangeArrowheads="1"/>
          </p:cNvSpPr>
          <p:nvPr/>
        </p:nvSpPr>
        <p:spPr bwMode="auto">
          <a:xfrm rot="-5400000">
            <a:off x="54769" y="3620294"/>
            <a:ext cx="530225" cy="2746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200" b="1" dirty="0"/>
              <a:t>35 m</a:t>
            </a:r>
          </a:p>
        </p:txBody>
      </p:sp>
      <p:grpSp>
        <p:nvGrpSpPr>
          <p:cNvPr id="16611" name="Group 227"/>
          <p:cNvGrpSpPr>
            <a:grpSpLocks/>
          </p:cNvGrpSpPr>
          <p:nvPr/>
        </p:nvGrpSpPr>
        <p:grpSpPr bwMode="auto">
          <a:xfrm>
            <a:off x="838200" y="3314700"/>
            <a:ext cx="7832725" cy="3457575"/>
            <a:chOff x="-160" y="-2178"/>
            <a:chExt cx="4934" cy="2178"/>
          </a:xfrm>
        </p:grpSpPr>
        <p:sp>
          <p:nvSpPr>
            <p:cNvPr id="25635" name="Line 206"/>
            <p:cNvSpPr>
              <a:spLocks noChangeShapeType="1"/>
            </p:cNvSpPr>
            <p:nvPr/>
          </p:nvSpPr>
          <p:spPr bwMode="auto">
            <a:xfrm flipV="1">
              <a:off x="4060" y="-2178"/>
              <a:ext cx="120" cy="648"/>
            </a:xfrm>
            <a:prstGeom prst="line">
              <a:avLst/>
            </a:prstGeom>
            <a:noFill/>
            <a:ln w="5715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5636" name="Line 207"/>
            <p:cNvSpPr>
              <a:spLocks noChangeShapeType="1"/>
            </p:cNvSpPr>
            <p:nvPr/>
          </p:nvSpPr>
          <p:spPr bwMode="auto">
            <a:xfrm flipV="1">
              <a:off x="1684" y="-2172"/>
              <a:ext cx="120" cy="648"/>
            </a:xfrm>
            <a:prstGeom prst="line">
              <a:avLst/>
            </a:prstGeom>
            <a:noFill/>
            <a:ln w="5715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pic>
          <p:nvPicPr>
            <p:cNvPr id="25637" name="Picture 209" descr="100-0051_IMG"/>
            <p:cNvPicPr>
              <a:picLocks noChangeAspect="1" noChangeArrowheads="1"/>
            </p:cNvPicPr>
            <p:nvPr/>
          </p:nvPicPr>
          <p:blipFill>
            <a:blip r:embed="rId7">
              <a:extLst>
                <a:ext uri="{28A0092B-C50C-407E-A947-70E740481C1C}">
                  <a14:useLocalDpi xmlns:a14="http://schemas.microsoft.com/office/drawing/2010/main" val="0"/>
                </a:ext>
              </a:extLst>
            </a:blip>
            <a:srcRect t="50737" r="16615" b="6340"/>
            <a:stretch>
              <a:fillRect/>
            </a:stretch>
          </p:blipFill>
          <p:spPr bwMode="auto">
            <a:xfrm>
              <a:off x="-160" y="-1726"/>
              <a:ext cx="2348" cy="1713"/>
            </a:xfrm>
            <a:prstGeom prst="rect">
              <a:avLst/>
            </a:prstGeom>
            <a:noFill/>
            <a:ln w="2857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25638" name="Text Box 210"/>
            <p:cNvSpPr txBox="1">
              <a:spLocks noChangeArrowheads="1"/>
            </p:cNvSpPr>
            <p:nvPr/>
          </p:nvSpPr>
          <p:spPr bwMode="auto">
            <a:xfrm>
              <a:off x="-114" y="-1694"/>
              <a:ext cx="1032"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Lobe 11 (off axis)</a:t>
              </a:r>
            </a:p>
          </p:txBody>
        </p:sp>
        <p:sp>
          <p:nvSpPr>
            <p:cNvPr id="25639" name="Text Box 211"/>
            <p:cNvSpPr txBox="1">
              <a:spLocks noChangeArrowheads="1"/>
            </p:cNvSpPr>
            <p:nvPr/>
          </p:nvSpPr>
          <p:spPr bwMode="auto">
            <a:xfrm rot="-5400000">
              <a:off x="-201" y="-787"/>
              <a:ext cx="250" cy="5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400" b="1" dirty="0">
                <a:solidFill>
                  <a:schemeClr val="bg1"/>
                </a:solidFill>
              </a:endParaRPr>
            </a:p>
          </p:txBody>
        </p:sp>
        <p:sp>
          <p:nvSpPr>
            <p:cNvPr id="25640" name="Line 212"/>
            <p:cNvSpPr>
              <a:spLocks noChangeShapeType="1"/>
            </p:cNvSpPr>
            <p:nvPr/>
          </p:nvSpPr>
          <p:spPr bwMode="auto">
            <a:xfrm flipH="1" flipV="1">
              <a:off x="10" y="-1232"/>
              <a:ext cx="6" cy="1063"/>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5641" name="Line 213"/>
            <p:cNvSpPr>
              <a:spLocks noChangeShapeType="1"/>
            </p:cNvSpPr>
            <p:nvPr/>
          </p:nvSpPr>
          <p:spPr bwMode="auto">
            <a:xfrm flipV="1">
              <a:off x="1607" y="-624"/>
              <a:ext cx="374" cy="1"/>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5642" name="Text Box 214"/>
            <p:cNvSpPr txBox="1">
              <a:spLocks noChangeArrowheads="1"/>
            </p:cNvSpPr>
            <p:nvPr/>
          </p:nvSpPr>
          <p:spPr bwMode="auto">
            <a:xfrm>
              <a:off x="1612" y="-779"/>
              <a:ext cx="342" cy="1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000" b="1" dirty="0">
                  <a:solidFill>
                    <a:schemeClr val="bg1"/>
                  </a:solidFill>
                </a:rPr>
                <a:t>50 cm</a:t>
              </a:r>
            </a:p>
          </p:txBody>
        </p:sp>
        <p:pic>
          <p:nvPicPr>
            <p:cNvPr id="25643" name="Picture 2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9" y="-1723"/>
              <a:ext cx="1875" cy="1710"/>
            </a:xfrm>
            <a:prstGeom prst="rect">
              <a:avLst/>
            </a:prstGeom>
            <a:noFill/>
            <a:ln w="2857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25644" name="Text Box 217"/>
            <p:cNvSpPr txBox="1">
              <a:spLocks noChangeArrowheads="1"/>
            </p:cNvSpPr>
            <p:nvPr/>
          </p:nvSpPr>
          <p:spPr bwMode="auto">
            <a:xfrm rot="-5400000">
              <a:off x="3218" y="-952"/>
              <a:ext cx="352"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Axis</a:t>
              </a:r>
            </a:p>
          </p:txBody>
        </p:sp>
        <p:sp>
          <p:nvSpPr>
            <p:cNvPr id="25645" name="Line 218"/>
            <p:cNvSpPr>
              <a:spLocks noChangeShapeType="1"/>
            </p:cNvSpPr>
            <p:nvPr/>
          </p:nvSpPr>
          <p:spPr bwMode="auto">
            <a:xfrm flipH="1" flipV="1">
              <a:off x="3478" y="-1717"/>
              <a:ext cx="16" cy="1717"/>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5646" name="Text Box 219"/>
            <p:cNvSpPr txBox="1">
              <a:spLocks noChangeArrowheads="1"/>
            </p:cNvSpPr>
            <p:nvPr/>
          </p:nvSpPr>
          <p:spPr bwMode="auto">
            <a:xfrm>
              <a:off x="3913" y="-1687"/>
              <a:ext cx="859"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Lobe 11 (axis)</a:t>
              </a:r>
            </a:p>
          </p:txBody>
        </p:sp>
        <p:sp>
          <p:nvSpPr>
            <p:cNvPr id="25647" name="Line 220"/>
            <p:cNvSpPr>
              <a:spLocks noChangeShapeType="1"/>
            </p:cNvSpPr>
            <p:nvPr/>
          </p:nvSpPr>
          <p:spPr bwMode="auto">
            <a:xfrm flipV="1">
              <a:off x="4327" y="-259"/>
              <a:ext cx="373" cy="1"/>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5648" name="Text Box 221"/>
            <p:cNvSpPr txBox="1">
              <a:spLocks noChangeArrowheads="1"/>
            </p:cNvSpPr>
            <p:nvPr/>
          </p:nvSpPr>
          <p:spPr bwMode="auto">
            <a:xfrm>
              <a:off x="4333" y="-414"/>
              <a:ext cx="341" cy="1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000" b="1" dirty="0">
                  <a:solidFill>
                    <a:schemeClr val="bg1"/>
                  </a:solidFill>
                </a:rPr>
                <a:t>50 cm</a:t>
              </a:r>
            </a:p>
          </p:txBody>
        </p:sp>
        <p:sp>
          <p:nvSpPr>
            <p:cNvPr id="25649" name="Freeform 222"/>
            <p:cNvSpPr>
              <a:spLocks/>
            </p:cNvSpPr>
            <p:nvPr/>
          </p:nvSpPr>
          <p:spPr bwMode="auto">
            <a:xfrm>
              <a:off x="-152" y="-175"/>
              <a:ext cx="2340" cy="13"/>
            </a:xfrm>
            <a:custGeom>
              <a:avLst/>
              <a:gdLst>
                <a:gd name="T0" fmla="*/ 0 w 2340"/>
                <a:gd name="T1" fmla="*/ 13 h 13"/>
                <a:gd name="T2" fmla="*/ 834 w 2340"/>
                <a:gd name="T3" fmla="*/ 1 h 13"/>
                <a:gd name="T4" fmla="*/ 2340 w 2340"/>
                <a:gd name="T5" fmla="*/ 7 h 13"/>
                <a:gd name="T6" fmla="*/ 0 60000 65536"/>
                <a:gd name="T7" fmla="*/ 0 60000 65536"/>
                <a:gd name="T8" fmla="*/ 0 60000 65536"/>
              </a:gdLst>
              <a:ahLst/>
              <a:cxnLst>
                <a:cxn ang="T6">
                  <a:pos x="T0" y="T1"/>
                </a:cxn>
                <a:cxn ang="T7">
                  <a:pos x="T2" y="T3"/>
                </a:cxn>
                <a:cxn ang="T8">
                  <a:pos x="T4" y="T5"/>
                </a:cxn>
              </a:cxnLst>
              <a:rect l="0" t="0" r="r" b="b"/>
              <a:pathLst>
                <a:path w="2340" h="13">
                  <a:moveTo>
                    <a:pt x="0" y="13"/>
                  </a:moveTo>
                  <a:cubicBezTo>
                    <a:pt x="222" y="7"/>
                    <a:pt x="444" y="2"/>
                    <a:pt x="834" y="1"/>
                  </a:cubicBezTo>
                  <a:cubicBezTo>
                    <a:pt x="1224" y="0"/>
                    <a:pt x="1782" y="3"/>
                    <a:pt x="2340" y="7"/>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5650" name="Freeform 223"/>
            <p:cNvSpPr>
              <a:spLocks/>
            </p:cNvSpPr>
            <p:nvPr/>
          </p:nvSpPr>
          <p:spPr bwMode="auto">
            <a:xfrm>
              <a:off x="-158" y="-1368"/>
              <a:ext cx="2340" cy="150"/>
            </a:xfrm>
            <a:custGeom>
              <a:avLst/>
              <a:gdLst>
                <a:gd name="T0" fmla="*/ 2340 w 2340"/>
                <a:gd name="T1" fmla="*/ 0 h 150"/>
                <a:gd name="T2" fmla="*/ 1314 w 2340"/>
                <a:gd name="T3" fmla="*/ 48 h 150"/>
                <a:gd name="T4" fmla="*/ 0 w 2340"/>
                <a:gd name="T5" fmla="*/ 150 h 150"/>
                <a:gd name="T6" fmla="*/ 0 60000 65536"/>
                <a:gd name="T7" fmla="*/ 0 60000 65536"/>
                <a:gd name="T8" fmla="*/ 0 60000 65536"/>
              </a:gdLst>
              <a:ahLst/>
              <a:cxnLst>
                <a:cxn ang="T6">
                  <a:pos x="T0" y="T1"/>
                </a:cxn>
                <a:cxn ang="T7">
                  <a:pos x="T2" y="T3"/>
                </a:cxn>
                <a:cxn ang="T8">
                  <a:pos x="T4" y="T5"/>
                </a:cxn>
              </a:cxnLst>
              <a:rect l="0" t="0" r="r" b="b"/>
              <a:pathLst>
                <a:path w="2340" h="150">
                  <a:moveTo>
                    <a:pt x="2340" y="0"/>
                  </a:moveTo>
                  <a:cubicBezTo>
                    <a:pt x="2022" y="11"/>
                    <a:pt x="1704" y="23"/>
                    <a:pt x="1314" y="48"/>
                  </a:cubicBezTo>
                  <a:cubicBezTo>
                    <a:pt x="924" y="73"/>
                    <a:pt x="462" y="111"/>
                    <a:pt x="0" y="15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5651" name="Freeform 224"/>
            <p:cNvSpPr>
              <a:spLocks/>
            </p:cNvSpPr>
            <p:nvPr/>
          </p:nvSpPr>
          <p:spPr bwMode="auto">
            <a:xfrm>
              <a:off x="2890" y="-1715"/>
              <a:ext cx="1314" cy="59"/>
            </a:xfrm>
            <a:custGeom>
              <a:avLst/>
              <a:gdLst>
                <a:gd name="T0" fmla="*/ 0 w 1314"/>
                <a:gd name="T1" fmla="*/ 59 h 59"/>
                <a:gd name="T2" fmla="*/ 444 w 1314"/>
                <a:gd name="T3" fmla="*/ 5 h 59"/>
                <a:gd name="T4" fmla="*/ 924 w 1314"/>
                <a:gd name="T5" fmla="*/ 29 h 59"/>
                <a:gd name="T6" fmla="*/ 1314 w 1314"/>
                <a:gd name="T7" fmla="*/ 41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14" h="59">
                  <a:moveTo>
                    <a:pt x="0" y="59"/>
                  </a:moveTo>
                  <a:cubicBezTo>
                    <a:pt x="145" y="34"/>
                    <a:pt x="290" y="10"/>
                    <a:pt x="444" y="5"/>
                  </a:cubicBezTo>
                  <a:cubicBezTo>
                    <a:pt x="598" y="0"/>
                    <a:pt x="779" y="23"/>
                    <a:pt x="924" y="29"/>
                  </a:cubicBezTo>
                  <a:cubicBezTo>
                    <a:pt x="1069" y="35"/>
                    <a:pt x="1250" y="39"/>
                    <a:pt x="1314" y="41"/>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sp>
        <p:nvSpPr>
          <p:cNvPr id="25630" name="Text Box 255"/>
          <p:cNvSpPr txBox="1">
            <a:spLocks noChangeArrowheads="1"/>
          </p:cNvSpPr>
          <p:nvPr/>
        </p:nvSpPr>
        <p:spPr bwMode="auto">
          <a:xfrm>
            <a:off x="179388" y="2471738"/>
            <a:ext cx="1208087"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Pyles (2004)</a:t>
            </a:r>
            <a:endParaRPr lang="en-US" altLang="en-US" dirty="0"/>
          </a:p>
        </p:txBody>
      </p:sp>
      <p:sp>
        <p:nvSpPr>
          <p:cNvPr id="25631" name="Text Box 23"/>
          <p:cNvSpPr txBox="1">
            <a:spLocks noChangeArrowheads="1"/>
          </p:cNvSpPr>
          <p:nvPr/>
        </p:nvSpPr>
        <p:spPr bwMode="auto">
          <a:xfrm>
            <a:off x="0" y="633413"/>
            <a:ext cx="9144000" cy="2032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9779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pPr>
            <a:r>
              <a:rPr lang="en-US" altLang="en-US" sz="1800" b="1" dirty="0">
                <a:solidFill>
                  <a:schemeClr val="bg1"/>
                </a:solidFill>
              </a:rPr>
              <a:t>Kilbaha Bay (predominantly lobes):</a:t>
            </a:r>
          </a:p>
          <a:p>
            <a:pPr>
              <a:lnSpc>
                <a:spcPct val="90000"/>
              </a:lnSpc>
              <a:spcBef>
                <a:spcPct val="40000"/>
              </a:spcBef>
              <a:buFontTx/>
              <a:buChar char="•"/>
            </a:pPr>
            <a:r>
              <a:rPr lang="en-US" altLang="en-US" sz="1800" dirty="0">
                <a:solidFill>
                  <a:schemeClr val="bg1"/>
                </a:solidFill>
              </a:rPr>
              <a:t>Statistics:</a:t>
            </a:r>
          </a:p>
          <a:p>
            <a:pPr lvl="1">
              <a:lnSpc>
                <a:spcPct val="60000"/>
              </a:lnSpc>
              <a:spcBef>
                <a:spcPct val="40000"/>
              </a:spcBef>
              <a:buFontTx/>
              <a:buChar char="•"/>
            </a:pPr>
            <a:r>
              <a:rPr lang="en-US" altLang="en-US" sz="1600" dirty="0">
                <a:solidFill>
                  <a:schemeClr val="bg1"/>
                </a:solidFill>
              </a:rPr>
              <a:t>1300 m wide, 30 m thick</a:t>
            </a:r>
          </a:p>
          <a:p>
            <a:pPr lvl="1">
              <a:lnSpc>
                <a:spcPct val="60000"/>
              </a:lnSpc>
              <a:spcBef>
                <a:spcPct val="40000"/>
              </a:spcBef>
              <a:buFontTx/>
              <a:buChar char="•"/>
            </a:pPr>
            <a:r>
              <a:rPr lang="en-US" altLang="en-US" sz="1600" dirty="0">
                <a:solidFill>
                  <a:schemeClr val="bg1"/>
                </a:solidFill>
              </a:rPr>
              <a:t>54 detailed strat columns totaling &gt;1000m</a:t>
            </a:r>
          </a:p>
          <a:p>
            <a:pPr lvl="1">
              <a:lnSpc>
                <a:spcPct val="60000"/>
              </a:lnSpc>
              <a:spcBef>
                <a:spcPct val="40000"/>
              </a:spcBef>
              <a:buFontTx/>
              <a:buChar char="•"/>
            </a:pPr>
            <a:r>
              <a:rPr lang="en-US" altLang="en-US" sz="1600" dirty="0">
                <a:solidFill>
                  <a:schemeClr val="bg1"/>
                </a:solidFill>
              </a:rPr>
              <a:t>Oriented parallel to depositional strike</a:t>
            </a:r>
          </a:p>
          <a:p>
            <a:pPr lvl="1">
              <a:lnSpc>
                <a:spcPct val="60000"/>
              </a:lnSpc>
              <a:spcBef>
                <a:spcPct val="40000"/>
              </a:spcBef>
              <a:buFontTx/>
              <a:buChar char="•"/>
            </a:pPr>
            <a:r>
              <a:rPr lang="en-US" altLang="en-US" sz="1600" dirty="0">
                <a:solidFill>
                  <a:schemeClr val="bg1"/>
                </a:solidFill>
              </a:rPr>
              <a:t>Contains 15 lobes and 3 channels (95%, 5% by area respectively)</a:t>
            </a:r>
          </a:p>
          <a:p>
            <a:pPr>
              <a:lnSpc>
                <a:spcPct val="90000"/>
              </a:lnSpc>
              <a:spcBef>
                <a:spcPct val="40000"/>
              </a:spcBef>
              <a:buFontTx/>
              <a:buChar char="•"/>
            </a:pPr>
            <a:endParaRPr lang="en-US" altLang="en-US" sz="1800" dirty="0">
              <a:solidFill>
                <a:schemeClr val="bg1"/>
              </a:solidFill>
            </a:endParaRPr>
          </a:p>
        </p:txBody>
      </p:sp>
      <p:sp>
        <p:nvSpPr>
          <p:cNvPr id="25632" name="Rectangle 72"/>
          <p:cNvSpPr>
            <a:spLocks noChangeArrowheads="1"/>
          </p:cNvSpPr>
          <p:nvPr/>
        </p:nvSpPr>
        <p:spPr bwMode="auto">
          <a:xfrm>
            <a:off x="1768475" y="2503488"/>
            <a:ext cx="838200" cy="912812"/>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sp>
        <p:nvSpPr>
          <p:cNvPr id="25633" name="Rectangle 73"/>
          <p:cNvSpPr>
            <a:spLocks noChangeArrowheads="1"/>
          </p:cNvSpPr>
          <p:nvPr/>
        </p:nvSpPr>
        <p:spPr bwMode="auto">
          <a:xfrm>
            <a:off x="547688" y="3073400"/>
            <a:ext cx="1085850" cy="17145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sp>
        <p:nvSpPr>
          <p:cNvPr id="25634" name="Text Box 74"/>
          <p:cNvSpPr txBox="1">
            <a:spLocks noChangeArrowheads="1"/>
          </p:cNvSpPr>
          <p:nvPr/>
        </p:nvSpPr>
        <p:spPr bwMode="auto">
          <a:xfrm>
            <a:off x="582613" y="2897188"/>
            <a:ext cx="798512" cy="3365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600" b="1" dirty="0"/>
              <a:t>VE=10</a:t>
            </a:r>
          </a:p>
        </p:txBody>
      </p:sp>
      <p:sp>
        <p:nvSpPr>
          <p:cNvPr id="75"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611"/>
                                        </p:tgtEl>
                                        <p:attrNameLst>
                                          <p:attrName>style.visibility</p:attrName>
                                        </p:attrNameLst>
                                      </p:cBhvr>
                                      <p:to>
                                        <p:strVal val="visible"/>
                                      </p:to>
                                    </p:set>
                                    <p:anim calcmode="lin" valueType="num">
                                      <p:cBhvr additive="base">
                                        <p:cTn id="7" dur="500" fill="hold"/>
                                        <p:tgtEl>
                                          <p:spTgt spid="16611"/>
                                        </p:tgtEl>
                                        <p:attrNameLst>
                                          <p:attrName>ppt_x</p:attrName>
                                        </p:attrNameLst>
                                      </p:cBhvr>
                                      <p:tavLst>
                                        <p:tav tm="0">
                                          <p:val>
                                            <p:strVal val="#ppt_x"/>
                                          </p:val>
                                        </p:tav>
                                        <p:tav tm="100000">
                                          <p:val>
                                            <p:strVal val="#ppt_x"/>
                                          </p:val>
                                        </p:tav>
                                      </p:tavLst>
                                    </p:anim>
                                    <p:anim calcmode="lin" valueType="num">
                                      <p:cBhvr additive="base">
                                        <p:cTn id="8" dur="500" fill="hold"/>
                                        <p:tgtEl>
                                          <p:spTgt spid="1661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6611"/>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6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66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6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661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61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661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661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661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66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662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662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1662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662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662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662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1662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6629"/>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16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90"/>
          <p:cNvSpPr>
            <a:spLocks noChangeArrowheads="1"/>
          </p:cNvSpPr>
          <p:nvPr/>
        </p:nvSpPr>
        <p:spPr bwMode="auto">
          <a:xfrm>
            <a:off x="5759450" y="996950"/>
            <a:ext cx="3384550" cy="842963"/>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26627" name="Rectangle 90"/>
          <p:cNvSpPr>
            <a:spLocks noChangeArrowheads="1"/>
          </p:cNvSpPr>
          <p:nvPr/>
        </p:nvSpPr>
        <p:spPr bwMode="auto">
          <a:xfrm>
            <a:off x="0" y="1801813"/>
            <a:ext cx="9144000" cy="5045075"/>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26629" name="Text Box 23"/>
          <p:cNvSpPr txBox="1">
            <a:spLocks noChangeArrowheads="1"/>
          </p:cNvSpPr>
          <p:nvPr/>
        </p:nvSpPr>
        <p:spPr bwMode="auto">
          <a:xfrm>
            <a:off x="0" y="633413"/>
            <a:ext cx="9144000" cy="828675"/>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9779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dirty="0">
                <a:solidFill>
                  <a:schemeClr val="bg1"/>
                </a:solidFill>
              </a:rPr>
              <a:t>We are comparing two architecturally distinct parts of a submarine fan:</a:t>
            </a:r>
          </a:p>
          <a:p>
            <a:pPr lvl="1">
              <a:lnSpc>
                <a:spcPct val="60000"/>
              </a:lnSpc>
              <a:spcBef>
                <a:spcPct val="40000"/>
              </a:spcBef>
              <a:buFontTx/>
              <a:buChar char="•"/>
            </a:pPr>
            <a:r>
              <a:rPr lang="en-US" altLang="en-US" sz="1600" dirty="0">
                <a:solidFill>
                  <a:schemeClr val="bg1"/>
                </a:solidFill>
              </a:rPr>
              <a:t>Proximal, predominantly channels (Rinevella Point)</a:t>
            </a:r>
          </a:p>
          <a:p>
            <a:pPr lvl="1">
              <a:lnSpc>
                <a:spcPct val="60000"/>
              </a:lnSpc>
              <a:spcBef>
                <a:spcPct val="40000"/>
              </a:spcBef>
              <a:buFontTx/>
              <a:buChar char="•"/>
            </a:pPr>
            <a:r>
              <a:rPr lang="en-US" altLang="en-US" sz="1600" dirty="0">
                <a:solidFill>
                  <a:schemeClr val="bg1"/>
                </a:solidFill>
              </a:rPr>
              <a:t>Medial, predominantly lobes (Kilbaha Bay)</a:t>
            </a:r>
            <a:endParaRPr lang="en-US" altLang="en-US" sz="1800" dirty="0">
              <a:solidFill>
                <a:schemeClr val="bg1"/>
              </a:solidFill>
            </a:endParaRPr>
          </a:p>
        </p:txBody>
      </p:sp>
      <p:sp>
        <p:nvSpPr>
          <p:cNvPr id="26630" name="Rectangle 1"/>
          <p:cNvSpPr>
            <a:spLocks noChangeArrowheads="1"/>
          </p:cNvSpPr>
          <p:nvPr/>
        </p:nvSpPr>
        <p:spPr bwMode="auto">
          <a:xfrm>
            <a:off x="5770563" y="1641475"/>
            <a:ext cx="3371850" cy="219075"/>
          </a:xfrm>
          <a:prstGeom prst="rect">
            <a:avLst/>
          </a:prstGeom>
          <a:solidFill>
            <a:schemeClr val="tx1"/>
          </a:solidFill>
          <a:ln w="9525" algn="ctr">
            <a:solidFill>
              <a:schemeClr val="tx1"/>
            </a:solidFill>
            <a:round/>
            <a:headEnd/>
            <a:tailEnd/>
          </a:ln>
        </p:spPr>
        <p:txBody>
          <a:bodyPr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pic>
        <p:nvPicPr>
          <p:cNvPr id="26631" name="Picture 113"/>
          <p:cNvPicPr>
            <a:picLocks noChangeAspect="1" noChangeArrowheads="1"/>
          </p:cNvPicPr>
          <p:nvPr/>
        </p:nvPicPr>
        <p:blipFill>
          <a:blip r:embed="rId3">
            <a:extLst>
              <a:ext uri="{28A0092B-C50C-407E-A947-70E740481C1C}">
                <a14:useLocalDpi xmlns:a14="http://schemas.microsoft.com/office/drawing/2010/main" val="0"/>
              </a:ext>
            </a:extLst>
          </a:blip>
          <a:srcRect l="33719" t="48883" r="39357" b="8899"/>
          <a:stretch>
            <a:fillRect/>
          </a:stretch>
        </p:blipFill>
        <p:spPr bwMode="auto">
          <a:xfrm>
            <a:off x="5824538" y="1017588"/>
            <a:ext cx="3230562" cy="3606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a:cxnSpLocks noChangeShapeType="1"/>
          </p:cNvCxnSpPr>
          <p:nvPr/>
        </p:nvCxnSpPr>
        <p:spPr bwMode="auto">
          <a:xfrm flipV="1">
            <a:off x="7734300" y="2794000"/>
            <a:ext cx="141288" cy="633413"/>
          </a:xfrm>
          <a:prstGeom prst="line">
            <a:avLst/>
          </a:prstGeom>
          <a:noFill/>
          <a:ln w="57150" algn="ctr">
            <a:solidFill>
              <a:srgbClr val="FFFF00"/>
            </a:solidFill>
            <a:round/>
            <a:headEnd/>
            <a:tailEnd/>
          </a:ln>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flipV="1">
            <a:off x="7832725" y="3032125"/>
            <a:ext cx="519113" cy="1381125"/>
          </a:xfrm>
          <a:prstGeom prst="line">
            <a:avLst/>
          </a:prstGeom>
          <a:noFill/>
          <a:ln w="57150" algn="ctr">
            <a:solidFill>
              <a:srgbClr val="FFFF00"/>
            </a:solidFill>
            <a:round/>
            <a:headEnd/>
            <a:tailEnd/>
          </a:ln>
          <a:extLst>
            <a:ext uri="{909E8E84-426E-40DD-AFC4-6F175D3DCCD1}">
              <a14:hiddenFill xmlns:a14="http://schemas.microsoft.com/office/drawing/2010/main">
                <a:noFill/>
              </a14:hiddenFill>
            </a:ext>
          </a:extLst>
        </p:spPr>
      </p:cxnSp>
      <p:grpSp>
        <p:nvGrpSpPr>
          <p:cNvPr id="12320" name="Group 32"/>
          <p:cNvGrpSpPr>
            <a:grpSpLocks/>
          </p:cNvGrpSpPr>
          <p:nvPr/>
        </p:nvGrpSpPr>
        <p:grpSpPr bwMode="auto">
          <a:xfrm>
            <a:off x="-23813" y="4406900"/>
            <a:ext cx="9167813" cy="2387600"/>
            <a:chOff x="-15" y="2776"/>
            <a:chExt cx="5775" cy="1504"/>
          </a:xfrm>
        </p:grpSpPr>
        <p:pic>
          <p:nvPicPr>
            <p:cNvPr id="26644" name="Picture 7"/>
            <p:cNvPicPr>
              <a:picLocks noChangeAspect="1" noChangeArrowheads="1"/>
            </p:cNvPicPr>
            <p:nvPr/>
          </p:nvPicPr>
          <p:blipFill>
            <a:blip r:embed="rId4">
              <a:extLst>
                <a:ext uri="{28A0092B-C50C-407E-A947-70E740481C1C}">
                  <a14:useLocalDpi xmlns:a14="http://schemas.microsoft.com/office/drawing/2010/main" val="0"/>
                </a:ext>
              </a:extLst>
            </a:blip>
            <a:srcRect l="2916" t="16364" r="760" b="47043"/>
            <a:stretch>
              <a:fillRect/>
            </a:stretch>
          </p:blipFill>
          <p:spPr bwMode="auto">
            <a:xfrm>
              <a:off x="46" y="2926"/>
              <a:ext cx="5714" cy="135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5" name="Text Box 21"/>
            <p:cNvSpPr txBox="1">
              <a:spLocks noChangeArrowheads="1"/>
            </p:cNvSpPr>
            <p:nvPr/>
          </p:nvSpPr>
          <p:spPr bwMode="auto">
            <a:xfrm>
              <a:off x="-15" y="2776"/>
              <a:ext cx="3483"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solidFill>
                    <a:schemeClr val="bg1"/>
                  </a:solidFill>
                </a:rPr>
                <a:t>Kilbaha Bay (Medial, Predominantly Lobes)</a:t>
              </a:r>
            </a:p>
          </p:txBody>
        </p:sp>
        <p:sp>
          <p:nvSpPr>
            <p:cNvPr id="26646" name="Rectangle 26"/>
            <p:cNvSpPr>
              <a:spLocks noChangeArrowheads="1"/>
            </p:cNvSpPr>
            <p:nvPr/>
          </p:nvSpPr>
          <p:spPr bwMode="auto">
            <a:xfrm>
              <a:off x="179" y="3300"/>
              <a:ext cx="855" cy="194"/>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solidFill>
                  <a:schemeClr val="bg1"/>
                </a:solidFill>
              </a:endParaRPr>
            </a:p>
          </p:txBody>
        </p:sp>
        <p:sp>
          <p:nvSpPr>
            <p:cNvPr id="26647" name="Rectangle 27"/>
            <p:cNvSpPr>
              <a:spLocks noChangeArrowheads="1"/>
            </p:cNvSpPr>
            <p:nvPr/>
          </p:nvSpPr>
          <p:spPr bwMode="auto">
            <a:xfrm>
              <a:off x="255" y="3305"/>
              <a:ext cx="770" cy="17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grpSp>
      <p:grpSp>
        <p:nvGrpSpPr>
          <p:cNvPr id="12319" name="Group 31"/>
          <p:cNvGrpSpPr>
            <a:grpSpLocks/>
          </p:cNvGrpSpPr>
          <p:nvPr/>
        </p:nvGrpSpPr>
        <p:grpSpPr bwMode="auto">
          <a:xfrm>
            <a:off x="0" y="2019300"/>
            <a:ext cx="5332413" cy="2301875"/>
            <a:chOff x="0" y="1272"/>
            <a:chExt cx="3359" cy="1450"/>
          </a:xfrm>
        </p:grpSpPr>
        <p:pic>
          <p:nvPicPr>
            <p:cNvPr id="26636" name="Picture 8"/>
            <p:cNvPicPr>
              <a:picLocks noChangeAspect="1" noChangeArrowheads="1"/>
            </p:cNvPicPr>
            <p:nvPr/>
          </p:nvPicPr>
          <p:blipFill>
            <a:blip r:embed="rId4">
              <a:extLst>
                <a:ext uri="{28A0092B-C50C-407E-A947-70E740481C1C}">
                  <a14:useLocalDpi xmlns:a14="http://schemas.microsoft.com/office/drawing/2010/main" val="0"/>
                </a:ext>
              </a:extLst>
            </a:blip>
            <a:srcRect l="2916" t="58238" r="63786" b="8168"/>
            <a:stretch>
              <a:fillRect/>
            </a:stretch>
          </p:blipFill>
          <p:spPr bwMode="auto">
            <a:xfrm>
              <a:off x="50" y="1426"/>
              <a:ext cx="1975" cy="124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7" name="Text Box 20"/>
            <p:cNvSpPr txBox="1">
              <a:spLocks noChangeArrowheads="1"/>
            </p:cNvSpPr>
            <p:nvPr/>
          </p:nvSpPr>
          <p:spPr bwMode="auto">
            <a:xfrm>
              <a:off x="0" y="1272"/>
              <a:ext cx="2865"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solidFill>
                    <a:schemeClr val="bg1"/>
                  </a:solidFill>
                </a:rPr>
                <a:t>Rinevella Point (Proximal, Predominantly Channels)</a:t>
              </a:r>
            </a:p>
          </p:txBody>
        </p:sp>
        <p:sp>
          <p:nvSpPr>
            <p:cNvPr id="26638" name="Text Box 19"/>
            <p:cNvSpPr txBox="1">
              <a:spLocks noChangeArrowheads="1"/>
            </p:cNvSpPr>
            <p:nvPr/>
          </p:nvSpPr>
          <p:spPr bwMode="auto">
            <a:xfrm>
              <a:off x="2723" y="2034"/>
              <a:ext cx="491" cy="228"/>
            </a:xfrm>
            <a:prstGeom prst="rect">
              <a:avLst/>
            </a:prstGeom>
            <a:noFill/>
            <a:ln w="5715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solidFill>
                    <a:schemeClr val="bg1"/>
                  </a:solidFill>
                </a:rPr>
                <a:t>VE=10</a:t>
              </a:r>
            </a:p>
          </p:txBody>
        </p:sp>
        <p:sp>
          <p:nvSpPr>
            <p:cNvPr id="26639" name="Line 24"/>
            <p:cNvSpPr>
              <a:spLocks noChangeShapeType="1"/>
            </p:cNvSpPr>
            <p:nvPr/>
          </p:nvSpPr>
          <p:spPr bwMode="auto">
            <a:xfrm>
              <a:off x="2475" y="1708"/>
              <a:ext cx="9" cy="83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6640" name="Line 25"/>
            <p:cNvSpPr>
              <a:spLocks noChangeShapeType="1"/>
            </p:cNvSpPr>
            <p:nvPr/>
          </p:nvSpPr>
          <p:spPr bwMode="auto">
            <a:xfrm flipV="1">
              <a:off x="2491" y="2539"/>
              <a:ext cx="868" cy="1"/>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26641" name="Text Box 28"/>
            <p:cNvSpPr txBox="1">
              <a:spLocks noChangeArrowheads="1"/>
            </p:cNvSpPr>
            <p:nvPr/>
          </p:nvSpPr>
          <p:spPr bwMode="auto">
            <a:xfrm>
              <a:off x="2690" y="2530"/>
              <a:ext cx="433"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solidFill>
                    <a:schemeClr val="bg1"/>
                  </a:solidFill>
                </a:rPr>
                <a:t>200 m</a:t>
              </a:r>
            </a:p>
          </p:txBody>
        </p:sp>
        <p:sp>
          <p:nvSpPr>
            <p:cNvPr id="26642" name="Text Box 29"/>
            <p:cNvSpPr txBox="1">
              <a:spLocks noChangeArrowheads="1"/>
            </p:cNvSpPr>
            <p:nvPr/>
          </p:nvSpPr>
          <p:spPr bwMode="auto">
            <a:xfrm rot="-5400000">
              <a:off x="2218" y="2047"/>
              <a:ext cx="371"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solidFill>
                    <a:schemeClr val="bg1"/>
                  </a:solidFill>
                </a:rPr>
                <a:t>20 m</a:t>
              </a:r>
            </a:p>
          </p:txBody>
        </p:sp>
        <p:sp>
          <p:nvSpPr>
            <p:cNvPr id="26643" name="Text Box 30"/>
            <p:cNvSpPr txBox="1">
              <a:spLocks noChangeArrowheads="1"/>
            </p:cNvSpPr>
            <p:nvPr/>
          </p:nvSpPr>
          <p:spPr bwMode="auto">
            <a:xfrm>
              <a:off x="2711" y="1670"/>
              <a:ext cx="40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i="1" dirty="0">
                  <a:solidFill>
                    <a:schemeClr val="bg1"/>
                  </a:solidFill>
                </a:rPr>
                <a:t>Scale</a:t>
              </a:r>
            </a:p>
          </p:txBody>
        </p:sp>
      </p:grpSp>
      <p:sp>
        <p:nvSpPr>
          <p:cNvPr id="25"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319"/>
                                        </p:tgtEl>
                                        <p:attrNameLst>
                                          <p:attrName>style.visibility</p:attrName>
                                        </p:attrNameLst>
                                      </p:cBhvr>
                                      <p:to>
                                        <p:strVal val="visible"/>
                                      </p:to>
                                    </p:set>
                                    <p:anim calcmode="lin" valueType="num">
                                      <p:cBhvr additive="base">
                                        <p:cTn id="11" dur="500" fill="hold"/>
                                        <p:tgtEl>
                                          <p:spTgt spid="12319"/>
                                        </p:tgtEl>
                                        <p:attrNameLst>
                                          <p:attrName>ppt_x</p:attrName>
                                        </p:attrNameLst>
                                      </p:cBhvr>
                                      <p:tavLst>
                                        <p:tav tm="0">
                                          <p:val>
                                            <p:strVal val="#ppt_x"/>
                                          </p:val>
                                        </p:tav>
                                        <p:tav tm="100000">
                                          <p:val>
                                            <p:strVal val="#ppt_x"/>
                                          </p:val>
                                        </p:tav>
                                      </p:tavLst>
                                    </p:anim>
                                    <p:anim calcmode="lin" valueType="num">
                                      <p:cBhvr additive="base">
                                        <p:cTn id="12" dur="500" fill="hold"/>
                                        <p:tgtEl>
                                          <p:spTgt spid="1231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2320"/>
                                        </p:tgtEl>
                                        <p:attrNameLst>
                                          <p:attrName>style.visibility</p:attrName>
                                        </p:attrNameLst>
                                      </p:cBhvr>
                                      <p:to>
                                        <p:strVal val="visible"/>
                                      </p:to>
                                    </p:set>
                                    <p:anim calcmode="lin" valueType="num">
                                      <p:cBhvr additive="base">
                                        <p:cTn id="17" dur="500" fill="hold"/>
                                        <p:tgtEl>
                                          <p:spTgt spid="12320"/>
                                        </p:tgtEl>
                                        <p:attrNameLst>
                                          <p:attrName>ppt_x</p:attrName>
                                        </p:attrNameLst>
                                      </p:cBhvr>
                                      <p:tavLst>
                                        <p:tav tm="0">
                                          <p:val>
                                            <p:strVal val="#ppt_x"/>
                                          </p:val>
                                        </p:tav>
                                        <p:tav tm="100000">
                                          <p:val>
                                            <p:strVal val="#ppt_x"/>
                                          </p:val>
                                        </p:tav>
                                      </p:tavLst>
                                    </p:anim>
                                    <p:anim calcmode="lin" valueType="num">
                                      <p:cBhvr additive="base">
                                        <p:cTn id="18" dur="500" fill="hold"/>
                                        <p:tgtEl>
                                          <p:spTgt spid="123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500" fill="hold"/>
                                        <p:tgtEl>
                                          <p:spTgt spid="85"/>
                                        </p:tgtEl>
                                        <p:attrNameLst>
                                          <p:attrName>ppt_x</p:attrName>
                                        </p:attrNameLst>
                                      </p:cBhvr>
                                      <p:tavLst>
                                        <p:tav tm="0">
                                          <p:val>
                                            <p:strVal val="#ppt_x"/>
                                          </p:val>
                                        </p:tav>
                                        <p:tav tm="100000">
                                          <p:val>
                                            <p:strVal val="#ppt_x"/>
                                          </p:val>
                                        </p:tav>
                                      </p:tavLst>
                                    </p:anim>
                                    <p:anim calcmode="lin" valueType="num">
                                      <p:cBhvr additive="base">
                                        <p:cTn id="22"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2"/>
          <p:cNvSpPr>
            <a:spLocks noChangeArrowheads="1"/>
          </p:cNvSpPr>
          <p:nvPr/>
        </p:nvSpPr>
        <p:spPr bwMode="auto">
          <a:xfrm>
            <a:off x="1565275" y="1643063"/>
            <a:ext cx="6407150" cy="5165725"/>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pic>
        <p:nvPicPr>
          <p:cNvPr id="30723"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l="53104" t="10486" r="7834" b="2710"/>
          <a:stretch>
            <a:fillRect/>
          </a:stretch>
        </p:blipFill>
        <p:spPr bwMode="auto">
          <a:xfrm>
            <a:off x="4664075" y="2603500"/>
            <a:ext cx="2662238" cy="36163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l="9058" t="10486" r="46803" b="2710"/>
          <a:stretch>
            <a:fillRect/>
          </a:stretch>
        </p:blipFill>
        <p:spPr bwMode="auto">
          <a:xfrm>
            <a:off x="1606550" y="2601913"/>
            <a:ext cx="3008313" cy="36163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Line 11"/>
          <p:cNvSpPr>
            <a:spLocks noChangeShapeType="1"/>
          </p:cNvSpPr>
          <p:nvPr/>
        </p:nvSpPr>
        <p:spPr bwMode="auto">
          <a:xfrm flipH="1" flipV="1">
            <a:off x="4802188" y="3770313"/>
            <a:ext cx="2430462" cy="750887"/>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30726" name="Line 12"/>
          <p:cNvSpPr>
            <a:spLocks noChangeShapeType="1"/>
          </p:cNvSpPr>
          <p:nvPr/>
        </p:nvSpPr>
        <p:spPr bwMode="auto">
          <a:xfrm flipH="1" flipV="1">
            <a:off x="6483350" y="3033713"/>
            <a:ext cx="639763" cy="2413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53263" name="Rectangle 15"/>
          <p:cNvSpPr>
            <a:spLocks noChangeArrowheads="1"/>
          </p:cNvSpPr>
          <p:nvPr/>
        </p:nvSpPr>
        <p:spPr bwMode="auto">
          <a:xfrm>
            <a:off x="4687888" y="2143125"/>
            <a:ext cx="2660650" cy="3808413"/>
          </a:xfrm>
          <a:prstGeom prst="rect">
            <a:avLst/>
          </a:prstGeom>
          <a:noFill/>
          <a:ln w="38100" algn="ctr">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53266" name="Rectangle 18"/>
          <p:cNvSpPr>
            <a:spLocks noChangeArrowheads="1"/>
          </p:cNvSpPr>
          <p:nvPr/>
        </p:nvSpPr>
        <p:spPr bwMode="auto">
          <a:xfrm>
            <a:off x="6119813" y="4879975"/>
            <a:ext cx="657225" cy="187325"/>
          </a:xfrm>
          <a:prstGeom prst="rect">
            <a:avLst/>
          </a:prstGeom>
          <a:noFill/>
          <a:ln w="38100" algn="ctr">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53267" name="Rectangle 19"/>
          <p:cNvSpPr>
            <a:spLocks noChangeArrowheads="1"/>
          </p:cNvSpPr>
          <p:nvPr/>
        </p:nvSpPr>
        <p:spPr bwMode="auto">
          <a:xfrm>
            <a:off x="6122988" y="3757613"/>
            <a:ext cx="657225" cy="187325"/>
          </a:xfrm>
          <a:prstGeom prst="rect">
            <a:avLst/>
          </a:prstGeom>
          <a:noFill/>
          <a:ln w="38100" algn="ctr">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53268" name="Rectangle 20"/>
          <p:cNvSpPr>
            <a:spLocks noChangeArrowheads="1"/>
          </p:cNvSpPr>
          <p:nvPr/>
        </p:nvSpPr>
        <p:spPr bwMode="auto">
          <a:xfrm>
            <a:off x="6111875" y="2674938"/>
            <a:ext cx="657225" cy="187325"/>
          </a:xfrm>
          <a:prstGeom prst="rect">
            <a:avLst/>
          </a:prstGeom>
          <a:noFill/>
          <a:ln w="38100" algn="ctr">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30732" name="Text Box 3"/>
          <p:cNvSpPr txBox="1">
            <a:spLocks noChangeArrowheads="1"/>
          </p:cNvSpPr>
          <p:nvPr/>
        </p:nvSpPr>
        <p:spPr bwMode="auto">
          <a:xfrm>
            <a:off x="0" y="665163"/>
            <a:ext cx="9144000" cy="944562"/>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742950" indent="-28575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dirty="0">
                <a:solidFill>
                  <a:schemeClr val="bg1"/>
                </a:solidFill>
              </a:rPr>
              <a:t>At both field localities, compensation increases with hierarchical scale. </a:t>
            </a:r>
          </a:p>
          <a:p>
            <a:pPr>
              <a:lnSpc>
                <a:spcPct val="90000"/>
              </a:lnSpc>
              <a:spcBef>
                <a:spcPct val="40000"/>
              </a:spcBef>
              <a:buFontTx/>
              <a:buChar char="•"/>
            </a:pPr>
            <a:r>
              <a:rPr lang="en-US" altLang="en-US" sz="1800" dirty="0">
                <a:solidFill>
                  <a:schemeClr val="bg1"/>
                </a:solidFill>
              </a:rPr>
              <a:t>Lobes are more compensational than channels (compensation increases along a proximal-to-distal transect).</a:t>
            </a:r>
          </a:p>
        </p:txBody>
      </p:sp>
      <p:sp>
        <p:nvSpPr>
          <p:cNvPr id="30733" name="Line 7"/>
          <p:cNvSpPr>
            <a:spLocks noChangeShapeType="1"/>
          </p:cNvSpPr>
          <p:nvPr/>
        </p:nvSpPr>
        <p:spPr bwMode="auto">
          <a:xfrm flipH="1" flipV="1">
            <a:off x="3148013" y="2873375"/>
            <a:ext cx="1411287" cy="690563"/>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30734" name="Line 8"/>
          <p:cNvSpPr>
            <a:spLocks noChangeShapeType="1"/>
          </p:cNvSpPr>
          <p:nvPr/>
        </p:nvSpPr>
        <p:spPr bwMode="auto">
          <a:xfrm flipH="1" flipV="1">
            <a:off x="2328863" y="3789363"/>
            <a:ext cx="1647825" cy="64135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30735" name="Line 9"/>
          <p:cNvSpPr>
            <a:spLocks noChangeShapeType="1"/>
          </p:cNvSpPr>
          <p:nvPr/>
        </p:nvSpPr>
        <p:spPr bwMode="auto">
          <a:xfrm flipH="1" flipV="1">
            <a:off x="2305050" y="5210175"/>
            <a:ext cx="1722438" cy="45402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30736" name="Line 10"/>
          <p:cNvSpPr>
            <a:spLocks noChangeShapeType="1"/>
          </p:cNvSpPr>
          <p:nvPr/>
        </p:nvSpPr>
        <p:spPr bwMode="auto">
          <a:xfrm flipH="1" flipV="1">
            <a:off x="4687888" y="5214938"/>
            <a:ext cx="2355850" cy="52387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53262" name="Rectangle 14"/>
          <p:cNvSpPr>
            <a:spLocks noChangeArrowheads="1"/>
          </p:cNvSpPr>
          <p:nvPr/>
        </p:nvSpPr>
        <p:spPr bwMode="auto">
          <a:xfrm>
            <a:off x="1995488" y="2147888"/>
            <a:ext cx="2632075" cy="3802062"/>
          </a:xfrm>
          <a:prstGeom prst="rect">
            <a:avLst/>
          </a:prstGeom>
          <a:noFill/>
          <a:ln w="38100" algn="ctr">
            <a:solidFill>
              <a:srgbClr val="008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53261" name="Rectangle 13"/>
          <p:cNvSpPr>
            <a:spLocks noChangeArrowheads="1"/>
          </p:cNvSpPr>
          <p:nvPr/>
        </p:nvSpPr>
        <p:spPr bwMode="auto">
          <a:xfrm>
            <a:off x="3417888" y="4878388"/>
            <a:ext cx="614362" cy="173037"/>
          </a:xfrm>
          <a:prstGeom prst="rect">
            <a:avLst/>
          </a:prstGeom>
          <a:noFill/>
          <a:ln w="38100" algn="ctr">
            <a:solidFill>
              <a:srgbClr val="008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53264" name="Rectangle 16"/>
          <p:cNvSpPr>
            <a:spLocks noChangeArrowheads="1"/>
          </p:cNvSpPr>
          <p:nvPr/>
        </p:nvSpPr>
        <p:spPr bwMode="auto">
          <a:xfrm>
            <a:off x="3416300" y="3759200"/>
            <a:ext cx="614363" cy="173038"/>
          </a:xfrm>
          <a:prstGeom prst="rect">
            <a:avLst/>
          </a:prstGeom>
          <a:noFill/>
          <a:ln w="38100" algn="ctr">
            <a:solidFill>
              <a:srgbClr val="008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53265" name="Rectangle 17"/>
          <p:cNvSpPr>
            <a:spLocks noChangeArrowheads="1"/>
          </p:cNvSpPr>
          <p:nvPr/>
        </p:nvSpPr>
        <p:spPr bwMode="auto">
          <a:xfrm>
            <a:off x="3424238" y="2673350"/>
            <a:ext cx="614362" cy="173038"/>
          </a:xfrm>
          <a:prstGeom prst="rect">
            <a:avLst/>
          </a:prstGeom>
          <a:noFill/>
          <a:ln w="38100" algn="ctr">
            <a:solidFill>
              <a:srgbClr val="008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30742" name="Text Box 37"/>
          <p:cNvSpPr txBox="1">
            <a:spLocks noChangeArrowheads="1"/>
          </p:cNvSpPr>
          <p:nvPr/>
        </p:nvSpPr>
        <p:spPr bwMode="auto">
          <a:xfrm>
            <a:off x="4638675" y="2114550"/>
            <a:ext cx="2794000" cy="4873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Rinevella Point</a:t>
            </a:r>
          </a:p>
          <a:p>
            <a:pPr algn="ctr"/>
            <a:r>
              <a:rPr lang="en-US" altLang="en-US" sz="1200" b="1" dirty="0">
                <a:solidFill>
                  <a:schemeClr val="bg1"/>
                </a:solidFill>
              </a:rPr>
              <a:t>(Proximal, predominantly Channels)</a:t>
            </a:r>
          </a:p>
        </p:txBody>
      </p:sp>
      <p:sp>
        <p:nvSpPr>
          <p:cNvPr id="30743" name="Text Box 38"/>
          <p:cNvSpPr txBox="1">
            <a:spLocks noChangeArrowheads="1"/>
          </p:cNvSpPr>
          <p:nvPr/>
        </p:nvSpPr>
        <p:spPr bwMode="auto">
          <a:xfrm>
            <a:off x="2181225" y="2095500"/>
            <a:ext cx="2338388" cy="4873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Kilbaha Bay</a:t>
            </a:r>
          </a:p>
          <a:p>
            <a:pPr algn="ctr"/>
            <a:r>
              <a:rPr lang="en-US" altLang="en-US" sz="1200" b="1" dirty="0">
                <a:solidFill>
                  <a:schemeClr val="bg1"/>
                </a:solidFill>
              </a:rPr>
              <a:t>(Medial, predominantly lobes)</a:t>
            </a:r>
          </a:p>
        </p:txBody>
      </p:sp>
      <p:grpSp>
        <p:nvGrpSpPr>
          <p:cNvPr id="30744" name="Group 42"/>
          <p:cNvGrpSpPr>
            <a:grpSpLocks/>
          </p:cNvGrpSpPr>
          <p:nvPr/>
        </p:nvGrpSpPr>
        <p:grpSpPr bwMode="auto">
          <a:xfrm>
            <a:off x="4014788" y="1662113"/>
            <a:ext cx="1384300" cy="501650"/>
            <a:chOff x="2010" y="1025"/>
            <a:chExt cx="1099" cy="387"/>
          </a:xfrm>
        </p:grpSpPr>
        <p:sp>
          <p:nvSpPr>
            <p:cNvPr id="30752" name="AutoShape 43"/>
            <p:cNvSpPr>
              <a:spLocks noChangeArrowheads="1"/>
            </p:cNvSpPr>
            <p:nvPr/>
          </p:nvSpPr>
          <p:spPr bwMode="auto">
            <a:xfrm>
              <a:off x="2020" y="1025"/>
              <a:ext cx="1007" cy="387"/>
            </a:xfrm>
            <a:prstGeom prst="leftArrow">
              <a:avLst>
                <a:gd name="adj1" fmla="val 50000"/>
                <a:gd name="adj2" fmla="val 65052"/>
              </a:avLst>
            </a:prstGeom>
            <a:solidFill>
              <a:schemeClr val="bg1"/>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2000" dirty="0">
                <a:solidFill>
                  <a:srgbClr val="CC0000"/>
                </a:solidFill>
              </a:endParaRPr>
            </a:p>
          </p:txBody>
        </p:sp>
        <p:sp>
          <p:nvSpPr>
            <p:cNvPr id="30753" name="Text Box 44"/>
            <p:cNvSpPr txBox="1">
              <a:spLocks noChangeArrowheads="1"/>
            </p:cNvSpPr>
            <p:nvPr/>
          </p:nvSpPr>
          <p:spPr bwMode="auto">
            <a:xfrm>
              <a:off x="2010" y="1112"/>
              <a:ext cx="1099" cy="23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70000"/>
                </a:lnSpc>
              </a:pPr>
              <a:r>
                <a:rPr lang="en-US" altLang="en-US" sz="1000" b="1" dirty="0">
                  <a:solidFill>
                    <a:srgbClr val="CC0000"/>
                  </a:solidFill>
                </a:rPr>
                <a:t>sediment transport direction</a:t>
              </a:r>
            </a:p>
          </p:txBody>
        </p:sp>
      </p:grpSp>
      <p:grpSp>
        <p:nvGrpSpPr>
          <p:cNvPr id="30745" name="Group 50"/>
          <p:cNvGrpSpPr>
            <a:grpSpLocks/>
          </p:cNvGrpSpPr>
          <p:nvPr/>
        </p:nvGrpSpPr>
        <p:grpSpPr bwMode="auto">
          <a:xfrm>
            <a:off x="7402524" y="2001838"/>
            <a:ext cx="323851" cy="4243387"/>
            <a:chOff x="4663" y="1261"/>
            <a:chExt cx="204" cy="2673"/>
          </a:xfrm>
        </p:grpSpPr>
        <p:sp>
          <p:nvSpPr>
            <p:cNvPr id="30750" name="Line 21"/>
            <p:cNvSpPr>
              <a:spLocks noChangeShapeType="1"/>
            </p:cNvSpPr>
            <p:nvPr/>
          </p:nvSpPr>
          <p:spPr bwMode="auto">
            <a:xfrm flipV="1">
              <a:off x="4862" y="1261"/>
              <a:ext cx="5" cy="2673"/>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30751" name="Text Box 45"/>
            <p:cNvSpPr txBox="1">
              <a:spLocks noChangeArrowheads="1"/>
            </p:cNvSpPr>
            <p:nvPr/>
          </p:nvSpPr>
          <p:spPr bwMode="auto">
            <a:xfrm rot="16200000">
              <a:off x="3772" y="2606"/>
              <a:ext cx="1975" cy="19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solidFill>
                    <a:schemeClr val="hlink"/>
                  </a:solidFill>
                </a:rPr>
                <a:t>Increasing compensation with </a:t>
              </a:r>
              <a:r>
                <a:rPr lang="en-US" altLang="en-US" sz="1400" b="1" dirty="0" smtClean="0">
                  <a:solidFill>
                    <a:schemeClr val="hlink"/>
                  </a:solidFill>
                </a:rPr>
                <a:t>size</a:t>
              </a:r>
              <a:endParaRPr lang="en-US" altLang="en-US" sz="1400" b="1" dirty="0">
                <a:solidFill>
                  <a:schemeClr val="hlink"/>
                </a:solidFill>
              </a:endParaRPr>
            </a:p>
          </p:txBody>
        </p:sp>
      </p:grpSp>
      <p:grpSp>
        <p:nvGrpSpPr>
          <p:cNvPr id="16431" name="Group 47"/>
          <p:cNvGrpSpPr>
            <a:grpSpLocks/>
          </p:cNvGrpSpPr>
          <p:nvPr/>
        </p:nvGrpSpPr>
        <p:grpSpPr bwMode="auto">
          <a:xfrm>
            <a:off x="1782763" y="6273800"/>
            <a:ext cx="5937250" cy="325438"/>
            <a:chOff x="1123" y="3952"/>
            <a:chExt cx="3740" cy="205"/>
          </a:xfrm>
        </p:grpSpPr>
        <p:sp>
          <p:nvSpPr>
            <p:cNvPr id="30748" name="Line 22"/>
            <p:cNvSpPr>
              <a:spLocks noChangeShapeType="1"/>
            </p:cNvSpPr>
            <p:nvPr/>
          </p:nvSpPr>
          <p:spPr bwMode="auto">
            <a:xfrm flipH="1" flipV="1">
              <a:off x="1123" y="4152"/>
              <a:ext cx="3740" cy="5"/>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30749" name="Text Box 46"/>
            <p:cNvSpPr txBox="1">
              <a:spLocks noChangeArrowheads="1"/>
            </p:cNvSpPr>
            <p:nvPr/>
          </p:nvSpPr>
          <p:spPr bwMode="auto">
            <a:xfrm>
              <a:off x="1794" y="3952"/>
              <a:ext cx="2757" cy="19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smtClean="0">
                  <a:solidFill>
                    <a:schemeClr val="hlink"/>
                  </a:solidFill>
                </a:rPr>
                <a:t>Compensational stacking increases down the fan</a:t>
              </a:r>
              <a:endParaRPr lang="en-US" altLang="en-US" sz="1400" b="1" dirty="0">
                <a:solidFill>
                  <a:schemeClr val="hlink"/>
                </a:solidFill>
              </a:endParaRPr>
            </a:p>
          </p:txBody>
        </p:sp>
      </p:grpSp>
      <p:sp>
        <p:nvSpPr>
          <p:cNvPr id="16433" name="Rectangle 49"/>
          <p:cNvSpPr>
            <a:spLocks noChangeArrowheads="1"/>
          </p:cNvSpPr>
          <p:nvPr/>
        </p:nvSpPr>
        <p:spPr bwMode="auto">
          <a:xfrm>
            <a:off x="2346325" y="4130675"/>
            <a:ext cx="100013" cy="1063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sp>
        <p:nvSpPr>
          <p:cNvPr id="33"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
        <p:nvSpPr>
          <p:cNvPr id="35" name="Text Box 85"/>
          <p:cNvSpPr txBox="1">
            <a:spLocks noChangeArrowheads="1"/>
          </p:cNvSpPr>
          <p:nvPr/>
        </p:nvSpPr>
        <p:spPr bwMode="auto">
          <a:xfrm>
            <a:off x="5320737" y="1643063"/>
            <a:ext cx="2651688"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Straub and Pyles </a:t>
            </a:r>
            <a:r>
              <a:rPr lang="en-US" altLang="en-US" sz="1400" b="1" dirty="0">
                <a:solidFill>
                  <a:schemeClr val="bg1"/>
                </a:solidFill>
              </a:rPr>
              <a:t>(</a:t>
            </a:r>
            <a:r>
              <a:rPr lang="en-US" altLang="en-US" sz="1400" b="1" dirty="0" smtClean="0">
                <a:solidFill>
                  <a:schemeClr val="bg1"/>
                </a:solidFill>
              </a:rPr>
              <a:t>2012, </a:t>
            </a:r>
            <a:r>
              <a:rPr lang="en-US" altLang="en-US" sz="1400" b="1" i="1" dirty="0" smtClean="0">
                <a:solidFill>
                  <a:schemeClr val="bg1"/>
                </a:solidFill>
              </a:rPr>
              <a:t>JSR</a:t>
            </a:r>
            <a:r>
              <a:rPr lang="en-US" altLang="en-US" sz="1400" b="1" dirty="0" smtClean="0">
                <a:solidFill>
                  <a:schemeClr val="bg1"/>
                </a:solidFill>
              </a:rPr>
              <a:t>)</a:t>
            </a:r>
            <a:endParaRPr lang="en-US" altLang="en-US"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3263"/>
                                        </p:tgtEl>
                                        <p:attrNameLst>
                                          <p:attrName>style.visibility</p:attrName>
                                        </p:attrNameLst>
                                      </p:cBhvr>
                                      <p:to>
                                        <p:strVal val="visible"/>
                                      </p:to>
                                    </p:set>
                                    <p:anim calcmode="lin" valueType="num">
                                      <p:cBhvr additive="base">
                                        <p:cTn id="11" dur="500" fill="hold"/>
                                        <p:tgtEl>
                                          <p:spTgt spid="53263"/>
                                        </p:tgtEl>
                                        <p:attrNameLst>
                                          <p:attrName>ppt_x</p:attrName>
                                        </p:attrNameLst>
                                      </p:cBhvr>
                                      <p:tavLst>
                                        <p:tav tm="0">
                                          <p:val>
                                            <p:strVal val="#ppt_x"/>
                                          </p:val>
                                        </p:tav>
                                        <p:tav tm="100000">
                                          <p:val>
                                            <p:strVal val="#ppt_x"/>
                                          </p:val>
                                        </p:tav>
                                      </p:tavLst>
                                    </p:anim>
                                    <p:anim calcmode="lin" valueType="num">
                                      <p:cBhvr additive="base">
                                        <p:cTn id="12" dur="500" fill="hold"/>
                                        <p:tgtEl>
                                          <p:spTgt spid="5326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66"/>
                                        </p:tgtEl>
                                        <p:attrNameLst>
                                          <p:attrName>style.visibility</p:attrName>
                                        </p:attrNameLst>
                                      </p:cBhvr>
                                      <p:to>
                                        <p:strVal val="visible"/>
                                      </p:to>
                                    </p:set>
                                    <p:anim calcmode="lin" valueType="num">
                                      <p:cBhvr additive="base">
                                        <p:cTn id="17" dur="500" fill="hold"/>
                                        <p:tgtEl>
                                          <p:spTgt spid="53266"/>
                                        </p:tgtEl>
                                        <p:attrNameLst>
                                          <p:attrName>ppt_x</p:attrName>
                                        </p:attrNameLst>
                                      </p:cBhvr>
                                      <p:tavLst>
                                        <p:tav tm="0">
                                          <p:val>
                                            <p:strVal val="#ppt_x"/>
                                          </p:val>
                                        </p:tav>
                                        <p:tav tm="100000">
                                          <p:val>
                                            <p:strVal val="#ppt_x"/>
                                          </p:val>
                                        </p:tav>
                                      </p:tavLst>
                                    </p:anim>
                                    <p:anim calcmode="lin" valueType="num">
                                      <p:cBhvr additive="base">
                                        <p:cTn id="18" dur="500" fill="hold"/>
                                        <p:tgtEl>
                                          <p:spTgt spid="5326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3267"/>
                                        </p:tgtEl>
                                        <p:attrNameLst>
                                          <p:attrName>style.visibility</p:attrName>
                                        </p:attrNameLst>
                                      </p:cBhvr>
                                      <p:to>
                                        <p:strVal val="visible"/>
                                      </p:to>
                                    </p:set>
                                    <p:anim calcmode="lin" valueType="num">
                                      <p:cBhvr additive="base">
                                        <p:cTn id="23" dur="500" fill="hold"/>
                                        <p:tgtEl>
                                          <p:spTgt spid="53267"/>
                                        </p:tgtEl>
                                        <p:attrNameLst>
                                          <p:attrName>ppt_x</p:attrName>
                                        </p:attrNameLst>
                                      </p:cBhvr>
                                      <p:tavLst>
                                        <p:tav tm="0">
                                          <p:val>
                                            <p:strVal val="#ppt_x"/>
                                          </p:val>
                                        </p:tav>
                                        <p:tav tm="100000">
                                          <p:val>
                                            <p:strVal val="#ppt_x"/>
                                          </p:val>
                                        </p:tav>
                                      </p:tavLst>
                                    </p:anim>
                                    <p:anim calcmode="lin" valueType="num">
                                      <p:cBhvr additive="base">
                                        <p:cTn id="24" dur="500" fill="hold"/>
                                        <p:tgtEl>
                                          <p:spTgt spid="5326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3268"/>
                                        </p:tgtEl>
                                        <p:attrNameLst>
                                          <p:attrName>style.visibility</p:attrName>
                                        </p:attrNameLst>
                                      </p:cBhvr>
                                      <p:to>
                                        <p:strVal val="visible"/>
                                      </p:to>
                                    </p:set>
                                    <p:anim calcmode="lin" valueType="num">
                                      <p:cBhvr additive="base">
                                        <p:cTn id="29" dur="500" fill="hold"/>
                                        <p:tgtEl>
                                          <p:spTgt spid="53268"/>
                                        </p:tgtEl>
                                        <p:attrNameLst>
                                          <p:attrName>ppt_x</p:attrName>
                                        </p:attrNameLst>
                                      </p:cBhvr>
                                      <p:tavLst>
                                        <p:tav tm="0">
                                          <p:val>
                                            <p:strVal val="#ppt_x"/>
                                          </p:val>
                                        </p:tav>
                                        <p:tav tm="100000">
                                          <p:val>
                                            <p:strVal val="#ppt_x"/>
                                          </p:val>
                                        </p:tav>
                                      </p:tavLst>
                                    </p:anim>
                                    <p:anim calcmode="lin" valueType="num">
                                      <p:cBhvr additive="base">
                                        <p:cTn id="30" dur="500" fill="hold"/>
                                        <p:tgtEl>
                                          <p:spTgt spid="5326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3262"/>
                                        </p:tgtEl>
                                        <p:attrNameLst>
                                          <p:attrName>style.visibility</p:attrName>
                                        </p:attrNameLst>
                                      </p:cBhvr>
                                      <p:to>
                                        <p:strVal val="visible"/>
                                      </p:to>
                                    </p:set>
                                    <p:anim calcmode="lin" valueType="num">
                                      <p:cBhvr additive="base">
                                        <p:cTn id="35" dur="500" fill="hold"/>
                                        <p:tgtEl>
                                          <p:spTgt spid="53262"/>
                                        </p:tgtEl>
                                        <p:attrNameLst>
                                          <p:attrName>ppt_x</p:attrName>
                                        </p:attrNameLst>
                                      </p:cBhvr>
                                      <p:tavLst>
                                        <p:tav tm="0">
                                          <p:val>
                                            <p:strVal val="#ppt_x"/>
                                          </p:val>
                                        </p:tav>
                                        <p:tav tm="100000">
                                          <p:val>
                                            <p:strVal val="#ppt_x"/>
                                          </p:val>
                                        </p:tav>
                                      </p:tavLst>
                                    </p:anim>
                                    <p:anim calcmode="lin" valueType="num">
                                      <p:cBhvr additive="base">
                                        <p:cTn id="36" dur="500" fill="hold"/>
                                        <p:tgtEl>
                                          <p:spTgt spid="53262"/>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3261"/>
                                        </p:tgtEl>
                                        <p:attrNameLst>
                                          <p:attrName>style.visibility</p:attrName>
                                        </p:attrNameLst>
                                      </p:cBhvr>
                                      <p:to>
                                        <p:strVal val="visible"/>
                                      </p:to>
                                    </p:set>
                                    <p:anim calcmode="lin" valueType="num">
                                      <p:cBhvr additive="base">
                                        <p:cTn id="41" dur="500" fill="hold"/>
                                        <p:tgtEl>
                                          <p:spTgt spid="53261"/>
                                        </p:tgtEl>
                                        <p:attrNameLst>
                                          <p:attrName>ppt_x</p:attrName>
                                        </p:attrNameLst>
                                      </p:cBhvr>
                                      <p:tavLst>
                                        <p:tav tm="0">
                                          <p:val>
                                            <p:strVal val="#ppt_x"/>
                                          </p:val>
                                        </p:tav>
                                        <p:tav tm="100000">
                                          <p:val>
                                            <p:strVal val="#ppt_x"/>
                                          </p:val>
                                        </p:tav>
                                      </p:tavLst>
                                    </p:anim>
                                    <p:anim calcmode="lin" valueType="num">
                                      <p:cBhvr additive="base">
                                        <p:cTn id="42" dur="500" fill="hold"/>
                                        <p:tgtEl>
                                          <p:spTgt spid="53261"/>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3264"/>
                                        </p:tgtEl>
                                        <p:attrNameLst>
                                          <p:attrName>style.visibility</p:attrName>
                                        </p:attrNameLst>
                                      </p:cBhvr>
                                      <p:to>
                                        <p:strVal val="visible"/>
                                      </p:to>
                                    </p:set>
                                    <p:anim calcmode="lin" valueType="num">
                                      <p:cBhvr additive="base">
                                        <p:cTn id="47" dur="500" fill="hold"/>
                                        <p:tgtEl>
                                          <p:spTgt spid="53264"/>
                                        </p:tgtEl>
                                        <p:attrNameLst>
                                          <p:attrName>ppt_x</p:attrName>
                                        </p:attrNameLst>
                                      </p:cBhvr>
                                      <p:tavLst>
                                        <p:tav tm="0">
                                          <p:val>
                                            <p:strVal val="#ppt_x"/>
                                          </p:val>
                                        </p:tav>
                                        <p:tav tm="100000">
                                          <p:val>
                                            <p:strVal val="#ppt_x"/>
                                          </p:val>
                                        </p:tav>
                                      </p:tavLst>
                                    </p:anim>
                                    <p:anim calcmode="lin" valueType="num">
                                      <p:cBhvr additive="base">
                                        <p:cTn id="48" dur="500" fill="hold"/>
                                        <p:tgtEl>
                                          <p:spTgt spid="53264"/>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3265"/>
                                        </p:tgtEl>
                                        <p:attrNameLst>
                                          <p:attrName>style.visibility</p:attrName>
                                        </p:attrNameLst>
                                      </p:cBhvr>
                                      <p:to>
                                        <p:strVal val="visible"/>
                                      </p:to>
                                    </p:set>
                                    <p:anim calcmode="lin" valueType="num">
                                      <p:cBhvr additive="base">
                                        <p:cTn id="53" dur="500" fill="hold"/>
                                        <p:tgtEl>
                                          <p:spTgt spid="53265"/>
                                        </p:tgtEl>
                                        <p:attrNameLst>
                                          <p:attrName>ppt_x</p:attrName>
                                        </p:attrNameLst>
                                      </p:cBhvr>
                                      <p:tavLst>
                                        <p:tav tm="0">
                                          <p:val>
                                            <p:strVal val="#ppt_x"/>
                                          </p:val>
                                        </p:tav>
                                        <p:tav tm="100000">
                                          <p:val>
                                            <p:strVal val="#ppt_x"/>
                                          </p:val>
                                        </p:tav>
                                      </p:tavLst>
                                    </p:anim>
                                    <p:anim calcmode="lin" valueType="num">
                                      <p:cBhvr additive="base">
                                        <p:cTn id="54" dur="500" fill="hold"/>
                                        <p:tgtEl>
                                          <p:spTgt spid="53265"/>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30745"/>
                                        </p:tgtEl>
                                        <p:attrNameLst>
                                          <p:attrName>style.visibility</p:attrName>
                                        </p:attrNameLst>
                                      </p:cBhvr>
                                      <p:to>
                                        <p:strVal val="visible"/>
                                      </p:to>
                                    </p:set>
                                    <p:anim calcmode="lin" valueType="num">
                                      <p:cBhvr additive="base">
                                        <p:cTn id="59" dur="500" fill="hold"/>
                                        <p:tgtEl>
                                          <p:spTgt spid="30745"/>
                                        </p:tgtEl>
                                        <p:attrNameLst>
                                          <p:attrName>ppt_x</p:attrName>
                                        </p:attrNameLst>
                                      </p:cBhvr>
                                      <p:tavLst>
                                        <p:tav tm="0">
                                          <p:val>
                                            <p:strVal val="#ppt_x"/>
                                          </p:val>
                                        </p:tav>
                                        <p:tav tm="100000">
                                          <p:val>
                                            <p:strVal val="#ppt_x"/>
                                          </p:val>
                                        </p:tav>
                                      </p:tavLst>
                                    </p:anim>
                                    <p:anim calcmode="lin" valueType="num">
                                      <p:cBhvr additive="base">
                                        <p:cTn id="60" dur="500" fill="hold"/>
                                        <p:tgtEl>
                                          <p:spTgt spid="3074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16431"/>
                                        </p:tgtEl>
                                        <p:attrNameLst>
                                          <p:attrName>style.visibility</p:attrName>
                                        </p:attrNameLst>
                                      </p:cBhvr>
                                      <p:to>
                                        <p:strVal val="visible"/>
                                      </p:to>
                                    </p:set>
                                    <p:anim calcmode="lin" valueType="num">
                                      <p:cBhvr additive="base">
                                        <p:cTn id="65" dur="500" fill="hold"/>
                                        <p:tgtEl>
                                          <p:spTgt spid="16431"/>
                                        </p:tgtEl>
                                        <p:attrNameLst>
                                          <p:attrName>ppt_x</p:attrName>
                                        </p:attrNameLst>
                                      </p:cBhvr>
                                      <p:tavLst>
                                        <p:tav tm="0">
                                          <p:val>
                                            <p:strVal val="1+#ppt_w/2"/>
                                          </p:val>
                                        </p:tav>
                                        <p:tav tm="100000">
                                          <p:val>
                                            <p:strVal val="#ppt_x"/>
                                          </p:val>
                                        </p:tav>
                                      </p:tavLst>
                                    </p:anim>
                                    <p:anim calcmode="lin" valueType="num">
                                      <p:cBhvr additive="base">
                                        <p:cTn id="66" dur="500" fill="hold"/>
                                        <p:tgtEl>
                                          <p:spTgt spid="164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animBg="1"/>
      <p:bldP spid="53266" grpId="0" animBg="1"/>
      <p:bldP spid="53267" grpId="0" animBg="1"/>
      <p:bldP spid="53268" grpId="0" animBg="1"/>
      <p:bldP spid="53262" grpId="0" animBg="1"/>
      <p:bldP spid="53261" grpId="0" animBg="1"/>
      <p:bldP spid="53264" grpId="0" animBg="1"/>
      <p:bldP spid="53265" grpId="0" animBg="1"/>
      <p:bldP spid="164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6350"/>
            <a:ext cx="7162800" cy="533400"/>
          </a:xfrm>
        </p:spPr>
        <p:txBody>
          <a:bodyPr/>
          <a:lstStyle/>
          <a:p>
            <a:r>
              <a:rPr lang="en-US" altLang="en-US" sz="2200" dirty="0" smtClean="0"/>
              <a:t>Goal</a:t>
            </a:r>
          </a:p>
        </p:txBody>
      </p:sp>
      <p:sp>
        <p:nvSpPr>
          <p:cNvPr id="223" name="Text Box 3"/>
          <p:cNvSpPr txBox="1">
            <a:spLocks noChangeArrowheads="1"/>
          </p:cNvSpPr>
          <p:nvPr/>
        </p:nvSpPr>
        <p:spPr bwMode="auto">
          <a:xfrm>
            <a:off x="3175" y="665429"/>
            <a:ext cx="9144000" cy="1588127"/>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9144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spcBef>
                <a:spcPct val="40000"/>
              </a:spcBef>
              <a:buFontTx/>
              <a:buChar char="•"/>
            </a:pPr>
            <a:r>
              <a:rPr lang="en-US" altLang="en-US" sz="1800" dirty="0" smtClean="0">
                <a:solidFill>
                  <a:schemeClr val="bg1"/>
                </a:solidFill>
              </a:rPr>
              <a:t>The goals of this presentation are to review some techniques that can be used to evaluate model (and outcrop) uncertainty and test natural variability in sediment transport systems.</a:t>
            </a:r>
          </a:p>
          <a:p>
            <a:pPr>
              <a:spcBef>
                <a:spcPct val="40000"/>
              </a:spcBef>
              <a:buFontTx/>
              <a:buChar char="•"/>
            </a:pPr>
            <a:r>
              <a:rPr lang="en-US" altLang="en-US" sz="1800" dirty="0" smtClean="0">
                <a:solidFill>
                  <a:schemeClr val="bg1"/>
                </a:solidFill>
              </a:rPr>
              <a:t>Share my vision for how field geologists and modelers can leverage from each other's perspectives.</a:t>
            </a:r>
            <a:endParaRPr lang="en-US" altLang="en-US" sz="1800" dirty="0">
              <a:solidFill>
                <a:schemeClr val="bg1"/>
              </a:solidFill>
            </a:endParaRPr>
          </a:p>
        </p:txBody>
      </p:sp>
      <p:grpSp>
        <p:nvGrpSpPr>
          <p:cNvPr id="5" name="Group 4"/>
          <p:cNvGrpSpPr/>
          <p:nvPr/>
        </p:nvGrpSpPr>
        <p:grpSpPr>
          <a:xfrm>
            <a:off x="342948" y="2128838"/>
            <a:ext cx="8581977" cy="4691062"/>
            <a:chOff x="817563" y="2014538"/>
            <a:chExt cx="7815262" cy="4271962"/>
          </a:xfrm>
        </p:grpSpPr>
        <p:sp>
          <p:nvSpPr>
            <p:cNvPr id="44" name="Rectangle 2"/>
            <p:cNvSpPr>
              <a:spLocks noChangeArrowheads="1"/>
            </p:cNvSpPr>
            <p:nvPr/>
          </p:nvSpPr>
          <p:spPr bwMode="auto">
            <a:xfrm>
              <a:off x="817563" y="2074863"/>
              <a:ext cx="7815262" cy="4211637"/>
            </a:xfrm>
            <a:prstGeom prst="rect">
              <a:avLst/>
            </a:prstGeom>
            <a:solidFill>
              <a:schemeClr val="tx1"/>
            </a:solidFill>
            <a:ln w="9525">
              <a:solidFill>
                <a:srgbClr val="FF9966"/>
              </a:solidFill>
              <a:miter lim="800000"/>
              <a:headEnd/>
              <a:tailEnd/>
            </a:ln>
          </p:spPr>
          <p:txBody>
            <a:bodyPr wrap="none" anchor="ctr"/>
            <a:lstStyle>
              <a:lvl1pPr>
                <a:defRPr sz="1600" b="1">
                  <a:solidFill>
                    <a:srgbClr val="FFFF99"/>
                  </a:solidFill>
                  <a:latin typeface="Arial" charset="0"/>
                </a:defRPr>
              </a:lvl1pPr>
              <a:lvl2pPr marL="742950" indent="-285750">
                <a:defRPr sz="1600" b="1">
                  <a:solidFill>
                    <a:srgbClr val="FFFF99"/>
                  </a:solidFill>
                  <a:latin typeface="Arial" charset="0"/>
                </a:defRPr>
              </a:lvl2pPr>
              <a:lvl3pPr marL="1143000" indent="-228600">
                <a:defRPr sz="1600" b="1">
                  <a:solidFill>
                    <a:srgbClr val="FFFF99"/>
                  </a:solidFill>
                  <a:latin typeface="Arial" charset="0"/>
                </a:defRPr>
              </a:lvl3pPr>
              <a:lvl4pPr marL="1600200" indent="-228600">
                <a:defRPr sz="1600" b="1">
                  <a:solidFill>
                    <a:srgbClr val="FFFF99"/>
                  </a:solidFill>
                  <a:latin typeface="Arial" charset="0"/>
                </a:defRPr>
              </a:lvl4pPr>
              <a:lvl5pPr marL="2057400" indent="-228600">
                <a:defRPr sz="1600" b="1">
                  <a:solidFill>
                    <a:srgbClr val="FFFF99"/>
                  </a:solidFill>
                  <a:latin typeface="Arial" charset="0"/>
                </a:defRPr>
              </a:lvl5pPr>
              <a:lvl6pPr marL="2514600" indent="-228600" eaLnBrk="0" fontAlgn="base" hangingPunct="0">
                <a:lnSpc>
                  <a:spcPct val="50000"/>
                </a:lnSpc>
                <a:spcBef>
                  <a:spcPct val="40000"/>
                </a:spcBef>
                <a:spcAft>
                  <a:spcPct val="0"/>
                </a:spcAft>
                <a:buChar char="•"/>
                <a:defRPr sz="1600" b="1">
                  <a:solidFill>
                    <a:srgbClr val="FFFF99"/>
                  </a:solidFill>
                  <a:latin typeface="Arial" charset="0"/>
                </a:defRPr>
              </a:lvl6pPr>
              <a:lvl7pPr marL="2971800" indent="-228600" eaLnBrk="0" fontAlgn="base" hangingPunct="0">
                <a:lnSpc>
                  <a:spcPct val="50000"/>
                </a:lnSpc>
                <a:spcBef>
                  <a:spcPct val="40000"/>
                </a:spcBef>
                <a:spcAft>
                  <a:spcPct val="0"/>
                </a:spcAft>
                <a:buChar char="•"/>
                <a:defRPr sz="1600" b="1">
                  <a:solidFill>
                    <a:srgbClr val="FFFF99"/>
                  </a:solidFill>
                  <a:latin typeface="Arial" charset="0"/>
                </a:defRPr>
              </a:lvl7pPr>
              <a:lvl8pPr marL="3429000" indent="-228600" eaLnBrk="0" fontAlgn="base" hangingPunct="0">
                <a:lnSpc>
                  <a:spcPct val="50000"/>
                </a:lnSpc>
                <a:spcBef>
                  <a:spcPct val="40000"/>
                </a:spcBef>
                <a:spcAft>
                  <a:spcPct val="0"/>
                </a:spcAft>
                <a:buChar char="•"/>
                <a:defRPr sz="1600" b="1">
                  <a:solidFill>
                    <a:srgbClr val="FFFF99"/>
                  </a:solidFill>
                  <a:latin typeface="Arial" charset="0"/>
                </a:defRPr>
              </a:lvl8pPr>
              <a:lvl9pPr marL="3886200" indent="-228600" eaLnBrk="0" fontAlgn="base" hangingPunct="0">
                <a:lnSpc>
                  <a:spcPct val="50000"/>
                </a:lnSpc>
                <a:spcBef>
                  <a:spcPct val="40000"/>
                </a:spcBef>
                <a:spcAft>
                  <a:spcPct val="0"/>
                </a:spcAft>
                <a:buChar char="•"/>
                <a:defRPr sz="1600" b="1">
                  <a:solidFill>
                    <a:srgbClr val="FFFF99"/>
                  </a:solidFill>
                  <a:latin typeface="Arial" charset="0"/>
                </a:defRPr>
              </a:lvl9pPr>
            </a:lstStyle>
            <a:p>
              <a:pPr algn="ctr">
                <a:lnSpc>
                  <a:spcPct val="100000"/>
                </a:lnSpc>
                <a:spcBef>
                  <a:spcPct val="0"/>
                </a:spcBef>
                <a:buFontTx/>
                <a:buNone/>
              </a:pPr>
              <a:endParaRPr lang="en-US" altLang="en-US" sz="1800" b="0" dirty="0">
                <a:solidFill>
                  <a:schemeClr val="tx1"/>
                </a:solidFill>
              </a:endParaRPr>
            </a:p>
          </p:txBody>
        </p:sp>
        <p:pic>
          <p:nvPicPr>
            <p:cNvPr id="49" name="Picture 2" descr="D:\G_Drive_Oct6\PhD_files\Modelo_EVB_California\PHOTOS\Photos_Dec2011_Jan2012\Jan6_Temescal_Hopper_Canyon\IMG_4826.JPG"/>
            <p:cNvPicPr>
              <a:picLocks noChangeAspect="1" noChangeArrowheads="1"/>
            </p:cNvPicPr>
            <p:nvPr/>
          </p:nvPicPr>
          <p:blipFill rotWithShape="1">
            <a:blip r:embed="rId3">
              <a:extLst>
                <a:ext uri="{28A0092B-C50C-407E-A947-70E740481C1C}">
                  <a14:useLocalDpi xmlns:a14="http://schemas.microsoft.com/office/drawing/2010/main" val="0"/>
                </a:ext>
              </a:extLst>
            </a:blip>
            <a:srcRect r="9825" b="27191"/>
            <a:stretch/>
          </p:blipFill>
          <p:spPr bwMode="auto">
            <a:xfrm>
              <a:off x="4965700" y="4459288"/>
              <a:ext cx="3522663"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7" descr="helper-overview"/>
            <p:cNvPicPr>
              <a:picLocks noChangeAspect="1" noChangeArrowheads="1"/>
            </p:cNvPicPr>
            <p:nvPr/>
          </p:nvPicPr>
          <p:blipFill>
            <a:blip r:embed="rId4">
              <a:extLst>
                <a:ext uri="{28A0092B-C50C-407E-A947-70E740481C1C}">
                  <a14:useLocalDpi xmlns:a14="http://schemas.microsoft.com/office/drawing/2010/main" val="0"/>
                </a:ext>
              </a:extLst>
            </a:blip>
            <a:srcRect l="6236" t="16745" r="22557"/>
            <a:stretch>
              <a:fillRect/>
            </a:stretch>
          </p:blipFill>
          <p:spPr bwMode="auto">
            <a:xfrm>
              <a:off x="2573338" y="2333625"/>
              <a:ext cx="42576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IMG_0570"/>
            <p:cNvPicPr>
              <a:picLocks noChangeAspect="1" noChangeArrowheads="1"/>
            </p:cNvPicPr>
            <p:nvPr/>
          </p:nvPicPr>
          <p:blipFill rotWithShape="1">
            <a:blip r:embed="rId5">
              <a:extLst>
                <a:ext uri="{28A0092B-C50C-407E-A947-70E740481C1C}">
                  <a14:useLocalDpi xmlns:a14="http://schemas.microsoft.com/office/drawing/2010/main" val="0"/>
                </a:ext>
              </a:extLst>
            </a:blip>
            <a:srcRect t="25954" b="17416"/>
            <a:stretch/>
          </p:blipFill>
          <p:spPr bwMode="auto">
            <a:xfrm>
              <a:off x="881063" y="4460875"/>
              <a:ext cx="3798887" cy="17240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7" name="Text Box 19"/>
            <p:cNvSpPr txBox="1">
              <a:spLocks noChangeArrowheads="1"/>
            </p:cNvSpPr>
            <p:nvPr/>
          </p:nvSpPr>
          <p:spPr bwMode="auto">
            <a:xfrm>
              <a:off x="2343150" y="4152900"/>
              <a:ext cx="9080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rgbClr val="FFFF99"/>
                  </a:solidFill>
                  <a:latin typeface="Arial" charset="0"/>
                </a:defRPr>
              </a:lvl1pPr>
              <a:lvl2pPr marL="742950" indent="-285750">
                <a:defRPr sz="1600" b="1">
                  <a:solidFill>
                    <a:srgbClr val="FFFF99"/>
                  </a:solidFill>
                  <a:latin typeface="Arial" charset="0"/>
                </a:defRPr>
              </a:lvl2pPr>
              <a:lvl3pPr marL="1143000" indent="-228600">
                <a:defRPr sz="1600" b="1">
                  <a:solidFill>
                    <a:srgbClr val="FFFF99"/>
                  </a:solidFill>
                  <a:latin typeface="Arial" charset="0"/>
                </a:defRPr>
              </a:lvl3pPr>
              <a:lvl4pPr marL="1600200" indent="-228600">
                <a:defRPr sz="1600" b="1">
                  <a:solidFill>
                    <a:srgbClr val="FFFF99"/>
                  </a:solidFill>
                  <a:latin typeface="Arial" charset="0"/>
                </a:defRPr>
              </a:lvl4pPr>
              <a:lvl5pPr marL="2057400" indent="-228600">
                <a:defRPr sz="1600" b="1">
                  <a:solidFill>
                    <a:srgbClr val="FFFF99"/>
                  </a:solidFill>
                  <a:latin typeface="Arial" charset="0"/>
                </a:defRPr>
              </a:lvl5pPr>
              <a:lvl6pPr marL="2514600" indent="-228600" eaLnBrk="0" fontAlgn="base" hangingPunct="0">
                <a:lnSpc>
                  <a:spcPct val="50000"/>
                </a:lnSpc>
                <a:spcBef>
                  <a:spcPct val="40000"/>
                </a:spcBef>
                <a:spcAft>
                  <a:spcPct val="0"/>
                </a:spcAft>
                <a:buChar char="•"/>
                <a:defRPr sz="1600" b="1">
                  <a:solidFill>
                    <a:srgbClr val="FFFF99"/>
                  </a:solidFill>
                  <a:latin typeface="Arial" charset="0"/>
                </a:defRPr>
              </a:lvl6pPr>
              <a:lvl7pPr marL="2971800" indent="-228600" eaLnBrk="0" fontAlgn="base" hangingPunct="0">
                <a:lnSpc>
                  <a:spcPct val="50000"/>
                </a:lnSpc>
                <a:spcBef>
                  <a:spcPct val="40000"/>
                </a:spcBef>
                <a:spcAft>
                  <a:spcPct val="0"/>
                </a:spcAft>
                <a:buChar char="•"/>
                <a:defRPr sz="1600" b="1">
                  <a:solidFill>
                    <a:srgbClr val="FFFF99"/>
                  </a:solidFill>
                  <a:latin typeface="Arial" charset="0"/>
                </a:defRPr>
              </a:lvl7pPr>
              <a:lvl8pPr marL="3429000" indent="-228600" eaLnBrk="0" fontAlgn="base" hangingPunct="0">
                <a:lnSpc>
                  <a:spcPct val="50000"/>
                </a:lnSpc>
                <a:spcBef>
                  <a:spcPct val="40000"/>
                </a:spcBef>
                <a:spcAft>
                  <a:spcPct val="0"/>
                </a:spcAft>
                <a:buChar char="•"/>
                <a:defRPr sz="1600" b="1">
                  <a:solidFill>
                    <a:srgbClr val="FFFF99"/>
                  </a:solidFill>
                  <a:latin typeface="Arial" charset="0"/>
                </a:defRPr>
              </a:lvl8pPr>
              <a:lvl9pPr marL="3886200" indent="-228600" eaLnBrk="0" fontAlgn="base" hangingPunct="0">
                <a:lnSpc>
                  <a:spcPct val="50000"/>
                </a:lnSpc>
                <a:spcBef>
                  <a:spcPct val="40000"/>
                </a:spcBef>
                <a:spcAft>
                  <a:spcPct val="0"/>
                </a:spcAft>
                <a:buChar char="•"/>
                <a:defRPr sz="1600" b="1">
                  <a:solidFill>
                    <a:srgbClr val="FFFF99"/>
                  </a:solidFill>
                  <a:latin typeface="Arial" charset="0"/>
                </a:defRPr>
              </a:lvl9pPr>
            </a:lstStyle>
            <a:p>
              <a:pPr algn="ctr">
                <a:lnSpc>
                  <a:spcPct val="100000"/>
                </a:lnSpc>
                <a:spcBef>
                  <a:spcPct val="0"/>
                </a:spcBef>
                <a:buFontTx/>
                <a:buNone/>
              </a:pPr>
              <a:r>
                <a:rPr lang="en-US" altLang="en-US" sz="1800" dirty="0"/>
                <a:t>Fluvial</a:t>
              </a:r>
            </a:p>
          </p:txBody>
        </p:sp>
        <p:sp>
          <p:nvSpPr>
            <p:cNvPr id="58" name="Text Box 20"/>
            <p:cNvSpPr txBox="1">
              <a:spLocks noChangeArrowheads="1"/>
            </p:cNvSpPr>
            <p:nvPr/>
          </p:nvSpPr>
          <p:spPr bwMode="auto">
            <a:xfrm>
              <a:off x="3752850" y="2014538"/>
              <a:ext cx="18478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rgbClr val="FFFF99"/>
                  </a:solidFill>
                  <a:latin typeface="Arial" charset="0"/>
                </a:defRPr>
              </a:lvl1pPr>
              <a:lvl2pPr marL="742950" indent="-285750">
                <a:defRPr sz="1600" b="1">
                  <a:solidFill>
                    <a:srgbClr val="FFFF99"/>
                  </a:solidFill>
                  <a:latin typeface="Arial" charset="0"/>
                </a:defRPr>
              </a:lvl2pPr>
              <a:lvl3pPr marL="1143000" indent="-228600">
                <a:defRPr sz="1600" b="1">
                  <a:solidFill>
                    <a:srgbClr val="FFFF99"/>
                  </a:solidFill>
                  <a:latin typeface="Arial" charset="0"/>
                </a:defRPr>
              </a:lvl3pPr>
              <a:lvl4pPr marL="1600200" indent="-228600">
                <a:defRPr sz="1600" b="1">
                  <a:solidFill>
                    <a:srgbClr val="FFFF99"/>
                  </a:solidFill>
                  <a:latin typeface="Arial" charset="0"/>
                </a:defRPr>
              </a:lvl4pPr>
              <a:lvl5pPr marL="2057400" indent="-228600">
                <a:defRPr sz="1600" b="1">
                  <a:solidFill>
                    <a:srgbClr val="FFFF99"/>
                  </a:solidFill>
                  <a:latin typeface="Arial" charset="0"/>
                </a:defRPr>
              </a:lvl5pPr>
              <a:lvl6pPr marL="2514600" indent="-228600" eaLnBrk="0" fontAlgn="base" hangingPunct="0">
                <a:lnSpc>
                  <a:spcPct val="50000"/>
                </a:lnSpc>
                <a:spcBef>
                  <a:spcPct val="40000"/>
                </a:spcBef>
                <a:spcAft>
                  <a:spcPct val="0"/>
                </a:spcAft>
                <a:buChar char="•"/>
                <a:defRPr sz="1600" b="1">
                  <a:solidFill>
                    <a:srgbClr val="FFFF99"/>
                  </a:solidFill>
                  <a:latin typeface="Arial" charset="0"/>
                </a:defRPr>
              </a:lvl6pPr>
              <a:lvl7pPr marL="2971800" indent="-228600" eaLnBrk="0" fontAlgn="base" hangingPunct="0">
                <a:lnSpc>
                  <a:spcPct val="50000"/>
                </a:lnSpc>
                <a:spcBef>
                  <a:spcPct val="40000"/>
                </a:spcBef>
                <a:spcAft>
                  <a:spcPct val="0"/>
                </a:spcAft>
                <a:buChar char="•"/>
                <a:defRPr sz="1600" b="1">
                  <a:solidFill>
                    <a:srgbClr val="FFFF99"/>
                  </a:solidFill>
                  <a:latin typeface="Arial" charset="0"/>
                </a:defRPr>
              </a:lvl7pPr>
              <a:lvl8pPr marL="3429000" indent="-228600" eaLnBrk="0" fontAlgn="base" hangingPunct="0">
                <a:lnSpc>
                  <a:spcPct val="50000"/>
                </a:lnSpc>
                <a:spcBef>
                  <a:spcPct val="40000"/>
                </a:spcBef>
                <a:spcAft>
                  <a:spcPct val="0"/>
                </a:spcAft>
                <a:buChar char="•"/>
                <a:defRPr sz="1600" b="1">
                  <a:solidFill>
                    <a:srgbClr val="FFFF99"/>
                  </a:solidFill>
                  <a:latin typeface="Arial" charset="0"/>
                </a:defRPr>
              </a:lvl8pPr>
              <a:lvl9pPr marL="3886200" indent="-228600" eaLnBrk="0" fontAlgn="base" hangingPunct="0">
                <a:lnSpc>
                  <a:spcPct val="50000"/>
                </a:lnSpc>
                <a:spcBef>
                  <a:spcPct val="40000"/>
                </a:spcBef>
                <a:spcAft>
                  <a:spcPct val="0"/>
                </a:spcAft>
                <a:buChar char="•"/>
                <a:defRPr sz="1600" b="1">
                  <a:solidFill>
                    <a:srgbClr val="FFFF99"/>
                  </a:solidFill>
                  <a:latin typeface="Arial" charset="0"/>
                </a:defRPr>
              </a:lvl9pPr>
            </a:lstStyle>
            <a:p>
              <a:pPr algn="ctr">
                <a:lnSpc>
                  <a:spcPct val="100000"/>
                </a:lnSpc>
                <a:spcBef>
                  <a:spcPct val="0"/>
                </a:spcBef>
                <a:buFontTx/>
                <a:buNone/>
              </a:pPr>
              <a:r>
                <a:rPr lang="en-US" altLang="en-US" sz="1800" dirty="0"/>
                <a:t>Shallow Marine</a:t>
              </a:r>
            </a:p>
          </p:txBody>
        </p:sp>
        <p:sp>
          <p:nvSpPr>
            <p:cNvPr id="60" name="Text Box 21"/>
            <p:cNvSpPr txBox="1">
              <a:spLocks noChangeArrowheads="1"/>
            </p:cNvSpPr>
            <p:nvPr/>
          </p:nvSpPr>
          <p:spPr bwMode="auto">
            <a:xfrm>
              <a:off x="6069576" y="4140200"/>
              <a:ext cx="1316497" cy="33633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rgbClr val="FFFF99"/>
                  </a:solidFill>
                  <a:latin typeface="Arial" charset="0"/>
                </a:defRPr>
              </a:lvl1pPr>
              <a:lvl2pPr marL="742950" indent="-285750">
                <a:defRPr sz="1600" b="1">
                  <a:solidFill>
                    <a:srgbClr val="FFFF99"/>
                  </a:solidFill>
                  <a:latin typeface="Arial" charset="0"/>
                </a:defRPr>
              </a:lvl2pPr>
              <a:lvl3pPr marL="1143000" indent="-228600">
                <a:defRPr sz="1600" b="1">
                  <a:solidFill>
                    <a:srgbClr val="FFFF99"/>
                  </a:solidFill>
                  <a:latin typeface="Arial" charset="0"/>
                </a:defRPr>
              </a:lvl3pPr>
              <a:lvl4pPr marL="1600200" indent="-228600">
                <a:defRPr sz="1600" b="1">
                  <a:solidFill>
                    <a:srgbClr val="FFFF99"/>
                  </a:solidFill>
                  <a:latin typeface="Arial" charset="0"/>
                </a:defRPr>
              </a:lvl4pPr>
              <a:lvl5pPr marL="2057400" indent="-228600">
                <a:defRPr sz="1600" b="1">
                  <a:solidFill>
                    <a:srgbClr val="FFFF99"/>
                  </a:solidFill>
                  <a:latin typeface="Arial" charset="0"/>
                </a:defRPr>
              </a:lvl5pPr>
              <a:lvl6pPr marL="2514600" indent="-228600" eaLnBrk="0" fontAlgn="base" hangingPunct="0">
                <a:lnSpc>
                  <a:spcPct val="50000"/>
                </a:lnSpc>
                <a:spcBef>
                  <a:spcPct val="40000"/>
                </a:spcBef>
                <a:spcAft>
                  <a:spcPct val="0"/>
                </a:spcAft>
                <a:buChar char="•"/>
                <a:defRPr sz="1600" b="1">
                  <a:solidFill>
                    <a:srgbClr val="FFFF99"/>
                  </a:solidFill>
                  <a:latin typeface="Arial" charset="0"/>
                </a:defRPr>
              </a:lvl6pPr>
              <a:lvl7pPr marL="2971800" indent="-228600" eaLnBrk="0" fontAlgn="base" hangingPunct="0">
                <a:lnSpc>
                  <a:spcPct val="50000"/>
                </a:lnSpc>
                <a:spcBef>
                  <a:spcPct val="40000"/>
                </a:spcBef>
                <a:spcAft>
                  <a:spcPct val="0"/>
                </a:spcAft>
                <a:buChar char="•"/>
                <a:defRPr sz="1600" b="1">
                  <a:solidFill>
                    <a:srgbClr val="FFFF99"/>
                  </a:solidFill>
                  <a:latin typeface="Arial" charset="0"/>
                </a:defRPr>
              </a:lvl7pPr>
              <a:lvl8pPr marL="3429000" indent="-228600" eaLnBrk="0" fontAlgn="base" hangingPunct="0">
                <a:lnSpc>
                  <a:spcPct val="50000"/>
                </a:lnSpc>
                <a:spcBef>
                  <a:spcPct val="40000"/>
                </a:spcBef>
                <a:spcAft>
                  <a:spcPct val="0"/>
                </a:spcAft>
                <a:buChar char="•"/>
                <a:defRPr sz="1600" b="1">
                  <a:solidFill>
                    <a:srgbClr val="FFFF99"/>
                  </a:solidFill>
                  <a:latin typeface="Arial" charset="0"/>
                </a:defRPr>
              </a:lvl8pPr>
              <a:lvl9pPr marL="3886200" indent="-228600" eaLnBrk="0" fontAlgn="base" hangingPunct="0">
                <a:lnSpc>
                  <a:spcPct val="50000"/>
                </a:lnSpc>
                <a:spcBef>
                  <a:spcPct val="40000"/>
                </a:spcBef>
                <a:spcAft>
                  <a:spcPct val="0"/>
                </a:spcAft>
                <a:buChar char="•"/>
                <a:defRPr sz="1600" b="1">
                  <a:solidFill>
                    <a:srgbClr val="FFFF99"/>
                  </a:solidFill>
                  <a:latin typeface="Arial" charset="0"/>
                </a:defRPr>
              </a:lvl9pPr>
            </a:lstStyle>
            <a:p>
              <a:pPr algn="ctr">
                <a:lnSpc>
                  <a:spcPct val="100000"/>
                </a:lnSpc>
                <a:spcBef>
                  <a:spcPct val="0"/>
                </a:spcBef>
                <a:buFontTx/>
                <a:buNone/>
              </a:pPr>
              <a:r>
                <a:rPr lang="en-US" altLang="en-US" sz="1800" dirty="0" smtClean="0"/>
                <a:t>Deep Water</a:t>
              </a:r>
              <a:endParaRPr lang="en-US" altLang="en-US" sz="1800" dirty="0"/>
            </a:p>
          </p:txBody>
        </p:sp>
      </p:grpSp>
    </p:spTree>
    <p:extLst>
      <p:ext uri="{BB962C8B-B14F-4D97-AF65-F5344CB8AC3E}">
        <p14:creationId xmlns:p14="http://schemas.microsoft.com/office/powerpoint/2010/main" val="114942985"/>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2" name="Text Box 3"/>
          <p:cNvSpPr txBox="1">
            <a:spLocks noChangeArrowheads="1"/>
          </p:cNvSpPr>
          <p:nvPr/>
        </p:nvSpPr>
        <p:spPr bwMode="auto">
          <a:xfrm>
            <a:off x="0" y="665163"/>
            <a:ext cx="9144000" cy="590931"/>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742950" indent="-28575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dirty="0" smtClean="0">
                <a:solidFill>
                  <a:schemeClr val="bg1"/>
                </a:solidFill>
              </a:rPr>
              <a:t>We can use measurements from outcrops of natural systems to evaluate the efficacy of forward models—not yet been done!  </a:t>
            </a:r>
            <a:endParaRPr lang="en-US" altLang="en-US" sz="1800" dirty="0">
              <a:solidFill>
                <a:schemeClr val="bg1"/>
              </a:solidFill>
            </a:endParaRPr>
          </a:p>
        </p:txBody>
      </p:sp>
      <p:sp>
        <p:nvSpPr>
          <p:cNvPr id="33"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
        <p:nvSpPr>
          <p:cNvPr id="34" name="Rectangle 14"/>
          <p:cNvSpPr>
            <a:spLocks noChangeArrowheads="1"/>
          </p:cNvSpPr>
          <p:nvPr/>
        </p:nvSpPr>
        <p:spPr bwMode="auto">
          <a:xfrm>
            <a:off x="812801" y="1295400"/>
            <a:ext cx="7556500" cy="5225850"/>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nvGrpSpPr>
          <p:cNvPr id="35" name="Group 34"/>
          <p:cNvGrpSpPr/>
          <p:nvPr/>
        </p:nvGrpSpPr>
        <p:grpSpPr>
          <a:xfrm>
            <a:off x="917575" y="1460500"/>
            <a:ext cx="7250943" cy="5053740"/>
            <a:chOff x="396875" y="2792413"/>
            <a:chExt cx="5616575" cy="3914623"/>
          </a:xfrm>
        </p:grpSpPr>
        <p:pic>
          <p:nvPicPr>
            <p:cNvPr id="36" name="Picture 22"/>
            <p:cNvPicPr>
              <a:picLocks noChangeAspect="1" noChangeArrowheads="1"/>
            </p:cNvPicPr>
            <p:nvPr/>
          </p:nvPicPr>
          <p:blipFill>
            <a:blip r:embed="rId3">
              <a:extLst>
                <a:ext uri="{28A0092B-C50C-407E-A947-70E740481C1C}">
                  <a14:useLocalDpi xmlns:a14="http://schemas.microsoft.com/office/drawing/2010/main" val="0"/>
                </a:ext>
              </a:extLst>
            </a:blip>
            <a:srcRect l="5853" t="15364" r="3912" b="5807"/>
            <a:stretch>
              <a:fillRect/>
            </a:stretch>
          </p:blipFill>
          <p:spPr bwMode="auto">
            <a:xfrm>
              <a:off x="396875" y="2792413"/>
              <a:ext cx="5616575" cy="36147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 Box 23"/>
            <p:cNvSpPr txBox="1">
              <a:spLocks noChangeArrowheads="1"/>
            </p:cNvSpPr>
            <p:nvPr/>
          </p:nvSpPr>
          <p:spPr bwMode="auto">
            <a:xfrm>
              <a:off x="1303772" y="6399259"/>
              <a:ext cx="3930650"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Pyrcz et al. </a:t>
              </a:r>
              <a:r>
                <a:rPr lang="en-US" altLang="en-US" sz="1400" b="1" dirty="0" smtClean="0">
                  <a:solidFill>
                    <a:schemeClr val="bg1"/>
                  </a:solidFill>
                </a:rPr>
                <a:t>(2006, </a:t>
              </a:r>
              <a:r>
                <a:rPr lang="en-US" altLang="en-US" sz="1400" b="1" i="1" dirty="0" smtClean="0">
                  <a:solidFill>
                    <a:schemeClr val="bg1"/>
                  </a:solidFill>
                </a:rPr>
                <a:t>GCSSEPM Spec. Pub</a:t>
              </a:r>
              <a:r>
                <a:rPr lang="en-US" altLang="en-US" sz="1400" b="1" dirty="0" smtClean="0">
                  <a:solidFill>
                    <a:schemeClr val="bg1"/>
                  </a:solidFill>
                </a:rPr>
                <a:t>.)</a:t>
              </a:r>
              <a:endParaRPr lang="en-US" altLang="en-US" sz="1400" b="1" dirty="0">
                <a:solidFill>
                  <a:schemeClr val="bg1"/>
                </a:solidFill>
              </a:endParaRPr>
            </a:p>
          </p:txBody>
        </p:sp>
      </p:grpSp>
    </p:spTree>
    <p:extLst>
      <p:ext uri="{BB962C8B-B14F-4D97-AF65-F5344CB8AC3E}">
        <p14:creationId xmlns:p14="http://schemas.microsoft.com/office/powerpoint/2010/main" val="1622105229"/>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ChangeArrowheads="1"/>
          </p:cNvSpPr>
          <p:nvPr/>
        </p:nvSpPr>
        <p:spPr bwMode="auto">
          <a:xfrm>
            <a:off x="106363" y="1340120"/>
            <a:ext cx="8940800" cy="4728894"/>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35845" name="Text Box 4"/>
          <p:cNvSpPr txBox="1">
            <a:spLocks noChangeArrowheads="1"/>
          </p:cNvSpPr>
          <p:nvPr/>
        </p:nvSpPr>
        <p:spPr bwMode="auto">
          <a:xfrm>
            <a:off x="0" y="665163"/>
            <a:ext cx="9144000" cy="95103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14351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dirty="0" smtClean="0">
                <a:solidFill>
                  <a:schemeClr val="bg1"/>
                </a:solidFill>
              </a:rPr>
              <a:t>Edmonds et al. (2001, </a:t>
            </a:r>
            <a:r>
              <a:rPr lang="en-US" altLang="en-US" sz="1800" i="1" dirty="0" smtClean="0">
                <a:solidFill>
                  <a:schemeClr val="bg1"/>
                </a:solidFill>
              </a:rPr>
              <a:t>Geology</a:t>
            </a:r>
            <a:r>
              <a:rPr lang="en-US" altLang="en-US" sz="1800" dirty="0" smtClean="0">
                <a:solidFill>
                  <a:schemeClr val="bg1"/>
                </a:solidFill>
              </a:rPr>
              <a:t>) proposed a geometrical model that evaluates how water depth and gradient influence stratigraphic architecture of deltas. </a:t>
            </a:r>
          </a:p>
          <a:p>
            <a:pPr>
              <a:lnSpc>
                <a:spcPct val="90000"/>
              </a:lnSpc>
              <a:spcBef>
                <a:spcPct val="40000"/>
              </a:spcBef>
              <a:buFontTx/>
              <a:buChar char="•"/>
            </a:pPr>
            <a:endParaRPr lang="en-US" altLang="en-US" sz="1800" dirty="0">
              <a:solidFill>
                <a:schemeClr val="bg1"/>
              </a:solidFill>
            </a:endParaRPr>
          </a:p>
        </p:txBody>
      </p:sp>
      <p:sp>
        <p:nvSpPr>
          <p:cNvPr id="9" name="Rectangle 2"/>
          <p:cNvSpPr txBox="1">
            <a:spLocks noChangeArrowheads="1"/>
          </p:cNvSpPr>
          <p:nvPr/>
        </p:nvSpPr>
        <p:spPr bwMode="auto">
          <a:xfrm>
            <a:off x="0" y="6350"/>
            <a:ext cx="81280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Water Depth and Gradient on Deltas</a:t>
            </a:r>
          </a:p>
        </p:txBody>
      </p:sp>
      <p:grpSp>
        <p:nvGrpSpPr>
          <p:cNvPr id="35840" name="Group 35839"/>
          <p:cNvGrpSpPr/>
          <p:nvPr/>
        </p:nvGrpSpPr>
        <p:grpSpPr>
          <a:xfrm>
            <a:off x="2342786" y="1340119"/>
            <a:ext cx="4430712" cy="4620009"/>
            <a:chOff x="2342786" y="1340119"/>
            <a:chExt cx="4430712" cy="4620009"/>
          </a:xfrm>
        </p:grpSpPr>
        <p:grpSp>
          <p:nvGrpSpPr>
            <p:cNvPr id="22" name="Group 21"/>
            <p:cNvGrpSpPr/>
            <p:nvPr/>
          </p:nvGrpSpPr>
          <p:grpSpPr>
            <a:xfrm>
              <a:off x="2342786" y="1340119"/>
              <a:ext cx="4430712" cy="4620009"/>
              <a:chOff x="239713" y="2054190"/>
              <a:chExt cx="4430712" cy="4620009"/>
            </a:xfrm>
          </p:grpSpPr>
          <p:grpSp>
            <p:nvGrpSpPr>
              <p:cNvPr id="23" name="Group 22"/>
              <p:cNvGrpSpPr/>
              <p:nvPr/>
            </p:nvGrpSpPr>
            <p:grpSpPr>
              <a:xfrm>
                <a:off x="239713" y="2357106"/>
                <a:ext cx="4430712" cy="4317093"/>
                <a:chOff x="239713" y="2357106"/>
                <a:chExt cx="4430712" cy="4317093"/>
              </a:xfrm>
            </p:grpSpPr>
            <p:grpSp>
              <p:nvGrpSpPr>
                <p:cNvPr id="25" name="Group 35"/>
                <p:cNvGrpSpPr>
                  <a:grpSpLocks/>
                </p:cNvGrpSpPr>
                <p:nvPr/>
              </p:nvGrpSpPr>
              <p:grpSpPr bwMode="auto">
                <a:xfrm>
                  <a:off x="239713" y="2357106"/>
                  <a:ext cx="4430712" cy="3983037"/>
                  <a:chOff x="166" y="2155"/>
                  <a:chExt cx="2197" cy="2052"/>
                </a:xfrm>
              </p:grpSpPr>
              <p:pic>
                <p:nvPicPr>
                  <p:cNvPr id="30" name="Picture 24"/>
                  <p:cNvPicPr>
                    <a:picLocks noChangeAspect="1" noChangeArrowheads="1"/>
                  </p:cNvPicPr>
                  <p:nvPr/>
                </p:nvPicPr>
                <p:blipFill>
                  <a:blip r:embed="rId3">
                    <a:extLst>
                      <a:ext uri="{28A0092B-C50C-407E-A947-70E740481C1C}">
                        <a14:useLocalDpi xmlns:a14="http://schemas.microsoft.com/office/drawing/2010/main" val="0"/>
                      </a:ext>
                    </a:extLst>
                  </a:blip>
                  <a:srcRect l="13074" t="24101" r="37561" b="1981"/>
                  <a:stretch>
                    <a:fillRect/>
                  </a:stretch>
                </p:blipFill>
                <p:spPr bwMode="auto">
                  <a:xfrm>
                    <a:off x="166" y="2155"/>
                    <a:ext cx="2197" cy="2052"/>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Line 33"/>
                  <p:cNvSpPr>
                    <a:spLocks noChangeShapeType="1"/>
                  </p:cNvSpPr>
                  <p:nvPr/>
                </p:nvSpPr>
                <p:spPr bwMode="auto">
                  <a:xfrm>
                    <a:off x="231" y="4189"/>
                    <a:ext cx="372"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32" name="Text Box 34"/>
                  <p:cNvSpPr txBox="1">
                    <a:spLocks noChangeArrowheads="1"/>
                  </p:cNvSpPr>
                  <p:nvPr/>
                </p:nvSpPr>
                <p:spPr bwMode="auto">
                  <a:xfrm>
                    <a:off x="250" y="3975"/>
                    <a:ext cx="341" cy="15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500 m</a:t>
                    </a:r>
                  </a:p>
                </p:txBody>
              </p:sp>
            </p:grpSp>
            <p:grpSp>
              <p:nvGrpSpPr>
                <p:cNvPr id="26" name="Group 40"/>
                <p:cNvGrpSpPr>
                  <a:grpSpLocks/>
                </p:cNvGrpSpPr>
                <p:nvPr/>
              </p:nvGrpSpPr>
              <p:grpSpPr bwMode="auto">
                <a:xfrm>
                  <a:off x="239713" y="3095732"/>
                  <a:ext cx="1384300" cy="501650"/>
                  <a:chOff x="1316" y="2875"/>
                  <a:chExt cx="872" cy="316"/>
                </a:xfrm>
              </p:grpSpPr>
              <p:sp>
                <p:nvSpPr>
                  <p:cNvPr id="28" name="AutoShape 38"/>
                  <p:cNvSpPr>
                    <a:spLocks noChangeArrowheads="1"/>
                  </p:cNvSpPr>
                  <p:nvPr/>
                </p:nvSpPr>
                <p:spPr bwMode="auto">
                  <a:xfrm rot="10800000">
                    <a:off x="1380" y="2875"/>
                    <a:ext cx="799" cy="316"/>
                  </a:xfrm>
                  <a:prstGeom prst="leftArrow">
                    <a:avLst>
                      <a:gd name="adj1" fmla="val 50000"/>
                      <a:gd name="adj2" fmla="val 63212"/>
                    </a:avLst>
                  </a:prstGeom>
                  <a:solidFill>
                    <a:schemeClr val="bg1"/>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2000" dirty="0">
                      <a:solidFill>
                        <a:srgbClr val="CC0000"/>
                      </a:solidFill>
                    </a:endParaRPr>
                  </a:p>
                </p:txBody>
              </p:sp>
              <p:sp>
                <p:nvSpPr>
                  <p:cNvPr id="29" name="Text Box 39"/>
                  <p:cNvSpPr txBox="1">
                    <a:spLocks noChangeArrowheads="1"/>
                  </p:cNvSpPr>
                  <p:nvPr/>
                </p:nvSpPr>
                <p:spPr bwMode="auto">
                  <a:xfrm>
                    <a:off x="1316" y="2953"/>
                    <a:ext cx="872"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70000"/>
                      </a:lnSpc>
                    </a:pPr>
                    <a:r>
                      <a:rPr lang="en-US" altLang="en-US" sz="1000" b="1" dirty="0">
                        <a:solidFill>
                          <a:srgbClr val="CC0000"/>
                        </a:solidFill>
                      </a:rPr>
                      <a:t>sediment transport direction</a:t>
                    </a:r>
                  </a:p>
                </p:txBody>
              </p:sp>
            </p:grpSp>
            <p:sp>
              <p:nvSpPr>
                <p:cNvPr id="27" name="Text Box 23"/>
                <p:cNvSpPr txBox="1">
                  <a:spLocks noChangeArrowheads="1"/>
                </p:cNvSpPr>
                <p:nvPr/>
              </p:nvSpPr>
              <p:spPr bwMode="auto">
                <a:xfrm>
                  <a:off x="1825730" y="6366422"/>
                  <a:ext cx="1258678"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GoogleEarth</a:t>
                  </a:r>
                  <a:endParaRPr lang="en-US" altLang="en-US" sz="1400" b="1" dirty="0">
                    <a:solidFill>
                      <a:schemeClr val="bg1"/>
                    </a:solidFill>
                  </a:endParaRPr>
                </a:p>
              </p:txBody>
            </p:sp>
          </p:grpSp>
          <p:sp>
            <p:nvSpPr>
              <p:cNvPr id="24" name="TextBox 23"/>
              <p:cNvSpPr txBox="1"/>
              <p:nvPr/>
            </p:nvSpPr>
            <p:spPr>
              <a:xfrm>
                <a:off x="886619" y="2054190"/>
                <a:ext cx="3249608" cy="369332"/>
              </a:xfrm>
              <a:prstGeom prst="rect">
                <a:avLst/>
              </a:prstGeom>
              <a:noFill/>
            </p:spPr>
            <p:txBody>
              <a:bodyPr wrap="none" rtlCol="0">
                <a:spAutoFit/>
              </a:bodyPr>
              <a:lstStyle/>
              <a:p>
                <a:r>
                  <a:rPr lang="en-US" sz="1800" dirty="0" smtClean="0">
                    <a:solidFill>
                      <a:schemeClr val="bg1"/>
                    </a:solidFill>
                  </a:rPr>
                  <a:t>Part of Mississippi River Delta</a:t>
                </a:r>
                <a:endParaRPr lang="en-US" sz="1800" dirty="0">
                  <a:solidFill>
                    <a:schemeClr val="bg1"/>
                  </a:solidFill>
                </a:endParaRPr>
              </a:p>
            </p:txBody>
          </p:sp>
        </p:grpSp>
        <p:grpSp>
          <p:nvGrpSpPr>
            <p:cNvPr id="8" name="Group 7"/>
            <p:cNvGrpSpPr/>
            <p:nvPr/>
          </p:nvGrpSpPr>
          <p:grpSpPr>
            <a:xfrm>
              <a:off x="2444385" y="3205718"/>
              <a:ext cx="4185015" cy="731282"/>
              <a:chOff x="2444385" y="3904218"/>
              <a:chExt cx="4185015" cy="731282"/>
            </a:xfrm>
          </p:grpSpPr>
          <p:cxnSp>
            <p:nvCxnSpPr>
              <p:cNvPr id="4" name="Straight Connector 3"/>
              <p:cNvCxnSpPr/>
              <p:nvPr/>
            </p:nvCxnSpPr>
            <p:spPr bwMode="auto">
              <a:xfrm>
                <a:off x="2444385" y="3987800"/>
                <a:ext cx="4185015" cy="647700"/>
              </a:xfrm>
              <a:prstGeom prst="line">
                <a:avLst/>
              </a:prstGeom>
              <a:noFill/>
              <a:ln w="76200" cap="flat" cmpd="sng" algn="ctr">
                <a:solidFill>
                  <a:srgbClr val="FFFF00"/>
                </a:solidFill>
                <a:prstDash val="solid"/>
                <a:round/>
                <a:headEnd type="none" w="med" len="med"/>
                <a:tailEnd type="none" w="med" len="med"/>
              </a:ln>
              <a:effectLst/>
            </p:spPr>
          </p:cxnSp>
          <p:sp>
            <p:nvSpPr>
              <p:cNvPr id="5" name="TextBox 4"/>
              <p:cNvSpPr txBox="1"/>
              <p:nvPr/>
            </p:nvSpPr>
            <p:spPr>
              <a:xfrm rot="440063">
                <a:off x="4015614" y="3904218"/>
                <a:ext cx="1197764" cy="369332"/>
              </a:xfrm>
              <a:prstGeom prst="rect">
                <a:avLst/>
              </a:prstGeom>
              <a:noFill/>
            </p:spPr>
            <p:txBody>
              <a:bodyPr wrap="none" rtlCol="0">
                <a:spAutoFit/>
              </a:bodyPr>
              <a:lstStyle/>
              <a:p>
                <a:r>
                  <a:rPr lang="en-US" sz="1800" dirty="0" smtClean="0">
                    <a:solidFill>
                      <a:srgbClr val="FFFF00"/>
                    </a:solidFill>
                  </a:rPr>
                  <a:t>Next slide</a:t>
                </a:r>
                <a:endParaRPr lang="en-US" sz="1800" dirty="0">
                  <a:solidFill>
                    <a:srgbClr val="FFFF00"/>
                  </a:solidFill>
                </a:endParaRPr>
              </a:p>
            </p:txBody>
          </p:sp>
        </p:grpSp>
      </p:grpSp>
      <p:grpSp>
        <p:nvGrpSpPr>
          <p:cNvPr id="2" name="Group 1"/>
          <p:cNvGrpSpPr/>
          <p:nvPr/>
        </p:nvGrpSpPr>
        <p:grpSpPr>
          <a:xfrm>
            <a:off x="182568" y="1823478"/>
            <a:ext cx="8751147" cy="3762177"/>
            <a:chOff x="182568" y="2461534"/>
            <a:chExt cx="8751147" cy="3762177"/>
          </a:xfrm>
        </p:grpSpPr>
        <p:pic>
          <p:nvPicPr>
            <p:cNvPr id="440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86" t="27439" r="5628" b="17748"/>
            <a:stretch/>
          </p:blipFill>
          <p:spPr bwMode="auto">
            <a:xfrm>
              <a:off x="182568" y="2461534"/>
              <a:ext cx="8751147" cy="345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 Box 23"/>
            <p:cNvSpPr txBox="1">
              <a:spLocks noChangeArrowheads="1"/>
            </p:cNvSpPr>
            <p:nvPr/>
          </p:nvSpPr>
          <p:spPr bwMode="auto">
            <a:xfrm>
              <a:off x="2020926" y="5915934"/>
              <a:ext cx="5074430"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Edmonds </a:t>
              </a:r>
              <a:r>
                <a:rPr lang="en-US" altLang="en-US" sz="1400" b="1" dirty="0">
                  <a:solidFill>
                    <a:schemeClr val="bg1"/>
                  </a:solidFill>
                </a:rPr>
                <a:t>et al. </a:t>
              </a:r>
              <a:r>
                <a:rPr lang="en-US" altLang="en-US" sz="1400" b="1" dirty="0" smtClean="0">
                  <a:solidFill>
                    <a:schemeClr val="bg1"/>
                  </a:solidFill>
                </a:rPr>
                <a:t>(2011, </a:t>
              </a:r>
              <a:r>
                <a:rPr lang="en-US" altLang="en-US" sz="1400" b="1" i="1" dirty="0" smtClean="0">
                  <a:solidFill>
                    <a:schemeClr val="bg1"/>
                  </a:solidFill>
                </a:rPr>
                <a:t>Geology</a:t>
              </a:r>
              <a:r>
                <a:rPr lang="en-US" altLang="en-US" sz="1400" b="1" dirty="0" smtClean="0">
                  <a:solidFill>
                    <a:schemeClr val="bg1"/>
                  </a:solidFill>
                </a:rPr>
                <a:t>)</a:t>
              </a:r>
              <a:endParaRPr lang="en-US" altLang="en-US" sz="1400" b="1" dirty="0">
                <a:solidFill>
                  <a:schemeClr val="bg1"/>
                </a:solidFill>
              </a:endParaRPr>
            </a:p>
          </p:txBody>
        </p:sp>
      </p:grpSp>
      <p:pic>
        <p:nvPicPr>
          <p:cNvPr id="41" name="Picture 1"/>
          <p:cNvPicPr>
            <a:picLocks noChangeAspect="1"/>
          </p:cNvPicPr>
          <p:nvPr/>
        </p:nvPicPr>
        <p:blipFill rotWithShape="1">
          <a:blip r:embed="rId5">
            <a:extLst>
              <a:ext uri="{28A0092B-C50C-407E-A947-70E740481C1C}">
                <a14:useLocalDpi xmlns:a14="http://schemas.microsoft.com/office/drawing/2010/main" val="0"/>
              </a:ext>
            </a:extLst>
          </a:blip>
          <a:srcRect l="8681" t="12161" r="5062"/>
          <a:stretch/>
        </p:blipFill>
        <p:spPr bwMode="auto">
          <a:xfrm>
            <a:off x="168705" y="1677154"/>
            <a:ext cx="8816116" cy="387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3"/>
          <p:cNvSpPr txBox="1">
            <a:spLocks noChangeArrowheads="1"/>
          </p:cNvSpPr>
          <p:nvPr/>
        </p:nvSpPr>
        <p:spPr bwMode="auto">
          <a:xfrm>
            <a:off x="0" y="6248020"/>
            <a:ext cx="9144000" cy="590931"/>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742950" indent="-28575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i="1" dirty="0" smtClean="0">
                <a:solidFill>
                  <a:schemeClr val="bg1"/>
                </a:solidFill>
              </a:rPr>
              <a:t>..</a:t>
            </a:r>
            <a:r>
              <a:rPr lang="en-US" altLang="en-US" sz="1800" i="1" dirty="0">
                <a:solidFill>
                  <a:schemeClr val="bg1"/>
                </a:solidFill>
              </a:rPr>
              <a:t>every observation must be made for or against some view if it is to be of any service</a:t>
            </a:r>
            <a:r>
              <a:rPr lang="en-US" altLang="en-US" sz="1800" dirty="0">
                <a:solidFill>
                  <a:schemeClr val="bg1"/>
                </a:solidFill>
              </a:rPr>
              <a:t> (Darwin, 1861, correspondence with </a:t>
            </a:r>
            <a:r>
              <a:rPr lang="en-US" altLang="en-US" sz="1800" dirty="0" smtClean="0">
                <a:solidFill>
                  <a:schemeClr val="bg1"/>
                </a:solidFill>
              </a:rPr>
              <a:t>the </a:t>
            </a:r>
            <a:r>
              <a:rPr lang="en-US" altLang="en-US" sz="1800" dirty="0">
                <a:solidFill>
                  <a:schemeClr val="bg1"/>
                </a:solidFill>
              </a:rPr>
              <a:t>Geological Survey</a:t>
            </a:r>
            <a:r>
              <a:rPr lang="en-US" altLang="en-US" sz="1800" dirty="0" smtClean="0">
                <a:solidFill>
                  <a:schemeClr val="bg1"/>
                </a:solidFill>
              </a:rPr>
              <a:t>).</a:t>
            </a:r>
            <a:endParaRPr lang="en-US" altLang="en-US" sz="1800" dirty="0">
              <a:solidFill>
                <a:schemeClr val="bg1"/>
              </a:solidFill>
            </a:endParaRPr>
          </a:p>
        </p:txBody>
      </p:sp>
    </p:spTree>
    <p:extLst>
      <p:ext uri="{BB962C8B-B14F-4D97-AF65-F5344CB8AC3E}">
        <p14:creationId xmlns:p14="http://schemas.microsoft.com/office/powerpoint/2010/main" val="97413751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0"/>
                                        </p:tgtEl>
                                        <p:attrNameLst>
                                          <p:attrName>style.visibility</p:attrName>
                                        </p:attrNameLst>
                                      </p:cBhvr>
                                      <p:to>
                                        <p:strVal val="visible"/>
                                      </p:to>
                                    </p:set>
                                    <p:anim calcmode="lin" valueType="num">
                                      <p:cBhvr additive="base">
                                        <p:cTn id="7" dur="500" fill="hold"/>
                                        <p:tgtEl>
                                          <p:spTgt spid="35840"/>
                                        </p:tgtEl>
                                        <p:attrNameLst>
                                          <p:attrName>ppt_x</p:attrName>
                                        </p:attrNameLst>
                                      </p:cBhvr>
                                      <p:tavLst>
                                        <p:tav tm="0">
                                          <p:val>
                                            <p:strVal val="#ppt_x"/>
                                          </p:val>
                                        </p:tav>
                                        <p:tav tm="100000">
                                          <p:val>
                                            <p:strVal val="#ppt_x"/>
                                          </p:val>
                                        </p:tav>
                                      </p:tavLst>
                                    </p:anim>
                                    <p:anim calcmode="lin" valueType="num">
                                      <p:cBhvr additive="base">
                                        <p:cTn id="8" dur="500" fill="hold"/>
                                        <p:tgtEl>
                                          <p:spTgt spid="3584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584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ChangeArrowheads="1"/>
          </p:cNvSpPr>
          <p:nvPr/>
        </p:nvSpPr>
        <p:spPr bwMode="auto">
          <a:xfrm>
            <a:off x="106363" y="1256094"/>
            <a:ext cx="8940800" cy="5511419"/>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37" name="Text Box 4"/>
          <p:cNvSpPr txBox="1">
            <a:spLocks noChangeArrowheads="1"/>
          </p:cNvSpPr>
          <p:nvPr/>
        </p:nvSpPr>
        <p:spPr bwMode="auto">
          <a:xfrm>
            <a:off x="0" y="665163"/>
            <a:ext cx="9144000" cy="341632"/>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14351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dirty="0" smtClean="0">
                <a:solidFill>
                  <a:schemeClr val="bg1"/>
                </a:solidFill>
              </a:rPr>
              <a:t>Field test:  Cretaceous Strata in the Book Cliffs Utah</a:t>
            </a:r>
            <a:endParaRPr lang="en-US" altLang="en-US" sz="1800" dirty="0">
              <a:solidFill>
                <a:schemeClr val="bg1"/>
              </a:solidFill>
            </a:endParaRPr>
          </a:p>
        </p:txBody>
      </p:sp>
      <p:sp>
        <p:nvSpPr>
          <p:cNvPr id="35" name="Rectangle 2"/>
          <p:cNvSpPr>
            <a:spLocks noChangeArrowheads="1"/>
          </p:cNvSpPr>
          <p:nvPr/>
        </p:nvSpPr>
        <p:spPr bwMode="auto">
          <a:xfrm>
            <a:off x="106363" y="1485899"/>
            <a:ext cx="8940800" cy="4610101"/>
          </a:xfrm>
          <a:prstGeom prst="rect">
            <a:avLst/>
          </a:prstGeom>
          <a:solidFill>
            <a:schemeClr val="tx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pic>
        <p:nvPicPr>
          <p:cNvPr id="48" name="Picture 17" descr="helper-overview"/>
          <p:cNvPicPr>
            <a:picLocks noChangeAspect="1" noChangeArrowheads="1"/>
          </p:cNvPicPr>
          <p:nvPr/>
        </p:nvPicPr>
        <p:blipFill>
          <a:blip r:embed="rId3">
            <a:extLst>
              <a:ext uri="{28A0092B-C50C-407E-A947-70E740481C1C}">
                <a14:useLocalDpi xmlns:a14="http://schemas.microsoft.com/office/drawing/2010/main" val="0"/>
              </a:ext>
            </a:extLst>
          </a:blip>
          <a:srcRect l="6236" t="16745" r="22557"/>
          <a:stretch>
            <a:fillRect/>
          </a:stretch>
        </p:blipFill>
        <p:spPr bwMode="auto">
          <a:xfrm>
            <a:off x="189706" y="1639285"/>
            <a:ext cx="8774113" cy="379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269308" y="1820564"/>
            <a:ext cx="8605383" cy="4133010"/>
            <a:chOff x="274071" y="-3094671"/>
            <a:chExt cx="8605383" cy="4133010"/>
          </a:xfrm>
        </p:grpSpPr>
        <p:grpSp>
          <p:nvGrpSpPr>
            <p:cNvPr id="2" name="Group 1"/>
            <p:cNvGrpSpPr/>
            <p:nvPr/>
          </p:nvGrpSpPr>
          <p:grpSpPr>
            <a:xfrm>
              <a:off x="274071" y="-3094671"/>
              <a:ext cx="8605383" cy="4133010"/>
              <a:chOff x="813821" y="-2032131"/>
              <a:chExt cx="8605383" cy="4133010"/>
            </a:xfrm>
          </p:grpSpPr>
          <p:pic>
            <p:nvPicPr>
              <p:cNvPr id="46" name="Picture 45"/>
              <p:cNvPicPr/>
              <p:nvPr/>
            </p:nvPicPr>
            <p:blipFill>
              <a:blip r:embed="rId4">
                <a:extLst>
                  <a:ext uri="{28A0092B-C50C-407E-A947-70E740481C1C}">
                    <a14:useLocalDpi xmlns:a14="http://schemas.microsoft.com/office/drawing/2010/main" val="0"/>
                  </a:ext>
                </a:extLst>
              </a:blip>
              <a:stretch>
                <a:fillRect/>
              </a:stretch>
            </p:blipFill>
            <p:spPr>
              <a:xfrm>
                <a:off x="813821" y="-2032131"/>
                <a:ext cx="8605383" cy="3825234"/>
              </a:xfrm>
              <a:prstGeom prst="rect">
                <a:avLst/>
              </a:prstGeom>
            </p:spPr>
          </p:pic>
          <p:sp>
            <p:nvSpPr>
              <p:cNvPr id="47" name="Text Box 23"/>
              <p:cNvSpPr txBox="1">
                <a:spLocks noChangeArrowheads="1"/>
              </p:cNvSpPr>
              <p:nvPr/>
            </p:nvSpPr>
            <p:spPr bwMode="auto">
              <a:xfrm>
                <a:off x="2579297" y="1793102"/>
                <a:ext cx="5074430"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Hettinger and Kirschbaum (2002, USGS Open File Report)</a:t>
                </a:r>
                <a:endParaRPr lang="en-US" altLang="en-US" sz="1400" b="1" dirty="0">
                  <a:solidFill>
                    <a:schemeClr val="bg1"/>
                  </a:solidFill>
                </a:endParaRPr>
              </a:p>
            </p:txBody>
          </p:sp>
        </p:grpSp>
        <p:cxnSp>
          <p:nvCxnSpPr>
            <p:cNvPr id="5" name="Straight Connector 4"/>
            <p:cNvCxnSpPr/>
            <p:nvPr/>
          </p:nvCxnSpPr>
          <p:spPr bwMode="auto">
            <a:xfrm>
              <a:off x="4991100" y="-368300"/>
              <a:ext cx="0" cy="673100"/>
            </a:xfrm>
            <a:prstGeom prst="line">
              <a:avLst/>
            </a:prstGeom>
            <a:noFill/>
            <a:ln w="5715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4991100" y="-368300"/>
              <a:ext cx="698500" cy="0"/>
            </a:xfrm>
            <a:prstGeom prst="line">
              <a:avLst/>
            </a:prstGeom>
            <a:noFill/>
            <a:ln w="57150" cap="flat" cmpd="sng" algn="ctr">
              <a:solidFill>
                <a:schemeClr val="tx1"/>
              </a:solidFill>
              <a:prstDash val="solid"/>
              <a:round/>
              <a:headEnd type="none" w="med" len="med"/>
              <a:tailEnd type="none" w="med" len="med"/>
            </a:ln>
            <a:effectLst/>
          </p:spPr>
        </p:cxnSp>
        <p:sp>
          <p:nvSpPr>
            <p:cNvPr id="9" name="TextBox 8"/>
            <p:cNvSpPr txBox="1"/>
            <p:nvPr/>
          </p:nvSpPr>
          <p:spPr>
            <a:xfrm rot="16200000">
              <a:off x="4546603" y="-204401"/>
              <a:ext cx="619080" cy="276999"/>
            </a:xfrm>
            <a:prstGeom prst="rect">
              <a:avLst/>
            </a:prstGeom>
            <a:noFill/>
          </p:spPr>
          <p:txBody>
            <a:bodyPr wrap="none" rtlCol="0">
              <a:spAutoFit/>
            </a:bodyPr>
            <a:lstStyle/>
            <a:p>
              <a:r>
                <a:rPr lang="en-US" sz="1200" b="1" dirty="0" smtClean="0"/>
                <a:t>500 m</a:t>
              </a:r>
              <a:endParaRPr lang="en-US" sz="1200" b="1" dirty="0"/>
            </a:p>
          </p:txBody>
        </p:sp>
        <p:sp>
          <p:nvSpPr>
            <p:cNvPr id="51" name="TextBox 50"/>
            <p:cNvSpPr txBox="1"/>
            <p:nvPr/>
          </p:nvSpPr>
          <p:spPr>
            <a:xfrm>
              <a:off x="4991100" y="-677841"/>
              <a:ext cx="619080" cy="276999"/>
            </a:xfrm>
            <a:prstGeom prst="rect">
              <a:avLst/>
            </a:prstGeom>
            <a:noFill/>
          </p:spPr>
          <p:txBody>
            <a:bodyPr wrap="none" rtlCol="0">
              <a:spAutoFit/>
            </a:bodyPr>
            <a:lstStyle/>
            <a:p>
              <a:r>
                <a:rPr lang="en-US" sz="1200" b="1" dirty="0" smtClean="0"/>
                <a:t>20 km</a:t>
              </a:r>
              <a:endParaRPr lang="en-US" sz="1200" b="1" dirty="0"/>
            </a:p>
          </p:txBody>
        </p:sp>
      </p:grpSp>
      <p:sp>
        <p:nvSpPr>
          <p:cNvPr id="53" name="Rectangle 2"/>
          <p:cNvSpPr txBox="1">
            <a:spLocks noChangeArrowheads="1"/>
          </p:cNvSpPr>
          <p:nvPr/>
        </p:nvSpPr>
        <p:spPr bwMode="auto">
          <a:xfrm>
            <a:off x="0" y="6350"/>
            <a:ext cx="81280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Water Depth and Gradient on Deltas</a:t>
            </a:r>
          </a:p>
        </p:txBody>
      </p:sp>
    </p:spTree>
    <p:extLst>
      <p:ext uri="{BB962C8B-B14F-4D97-AF65-F5344CB8AC3E}">
        <p14:creationId xmlns:p14="http://schemas.microsoft.com/office/powerpoint/2010/main" val="29329394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ChangeArrowheads="1"/>
          </p:cNvSpPr>
          <p:nvPr/>
        </p:nvSpPr>
        <p:spPr bwMode="auto">
          <a:xfrm>
            <a:off x="106363" y="1256094"/>
            <a:ext cx="8940800" cy="5511419"/>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35" name="Rectangle 2"/>
          <p:cNvSpPr>
            <a:spLocks noChangeArrowheads="1"/>
          </p:cNvSpPr>
          <p:nvPr/>
        </p:nvSpPr>
        <p:spPr bwMode="auto">
          <a:xfrm>
            <a:off x="106363" y="1256094"/>
            <a:ext cx="8940800" cy="5511419"/>
          </a:xfrm>
          <a:prstGeom prst="rect">
            <a:avLst/>
          </a:prstGeom>
          <a:solidFill>
            <a:schemeClr val="tx1"/>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pic>
        <p:nvPicPr>
          <p:cNvPr id="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463" y="4011613"/>
            <a:ext cx="8154987"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D:\My CoRE Material\Field Trip Photos 9-7-13\West point looking to east point.tiff"/>
          <p:cNvPicPr>
            <a:picLocks noChangeAspect="1" noChangeArrowheads="1"/>
          </p:cNvPicPr>
          <p:nvPr/>
        </p:nvPicPr>
        <p:blipFill rotWithShape="1">
          <a:blip r:embed="rId4">
            <a:extLst>
              <a:ext uri="{28A0092B-C50C-407E-A947-70E740481C1C}">
                <a14:useLocalDpi xmlns:a14="http://schemas.microsoft.com/office/drawing/2010/main" val="0"/>
              </a:ext>
            </a:extLst>
          </a:blip>
          <a:srcRect l="24164" t="27421" r="29174" b="36785"/>
          <a:stretch/>
        </p:blipFill>
        <p:spPr bwMode="auto">
          <a:xfrm>
            <a:off x="131763" y="1663700"/>
            <a:ext cx="8781625" cy="177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9"/>
          <p:cNvSpPr txBox="1">
            <a:spLocks noChangeArrowheads="1"/>
          </p:cNvSpPr>
          <p:nvPr/>
        </p:nvSpPr>
        <p:spPr bwMode="auto">
          <a:xfrm>
            <a:off x="49213" y="1195388"/>
            <a:ext cx="8304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99"/>
                </a:solidFill>
                <a:latin typeface="Arial" charset="0"/>
              </a:defRPr>
            </a:lvl1pPr>
            <a:lvl2pPr marL="742950" indent="-285750">
              <a:defRPr sz="1600" b="1">
                <a:solidFill>
                  <a:srgbClr val="FFFF99"/>
                </a:solidFill>
                <a:latin typeface="Arial" charset="0"/>
              </a:defRPr>
            </a:lvl2pPr>
            <a:lvl3pPr marL="1143000" indent="-228600">
              <a:defRPr sz="1600" b="1">
                <a:solidFill>
                  <a:srgbClr val="FFFF99"/>
                </a:solidFill>
                <a:latin typeface="Arial" charset="0"/>
              </a:defRPr>
            </a:lvl3pPr>
            <a:lvl4pPr marL="1600200" indent="-228600">
              <a:defRPr sz="1600" b="1">
                <a:solidFill>
                  <a:srgbClr val="FFFF99"/>
                </a:solidFill>
                <a:latin typeface="Arial" charset="0"/>
              </a:defRPr>
            </a:lvl4pPr>
            <a:lvl5pPr marL="2057400" indent="-228600">
              <a:defRPr sz="1600" b="1">
                <a:solidFill>
                  <a:srgbClr val="FFFF99"/>
                </a:solidFill>
                <a:latin typeface="Arial" charset="0"/>
              </a:defRPr>
            </a:lvl5pPr>
            <a:lvl6pPr marL="2514600" indent="-228600" eaLnBrk="0" fontAlgn="base" hangingPunct="0">
              <a:lnSpc>
                <a:spcPct val="50000"/>
              </a:lnSpc>
              <a:spcBef>
                <a:spcPct val="40000"/>
              </a:spcBef>
              <a:spcAft>
                <a:spcPct val="0"/>
              </a:spcAft>
              <a:buChar char="•"/>
              <a:defRPr sz="1600" b="1">
                <a:solidFill>
                  <a:srgbClr val="FFFF99"/>
                </a:solidFill>
                <a:latin typeface="Arial" charset="0"/>
              </a:defRPr>
            </a:lvl6pPr>
            <a:lvl7pPr marL="2971800" indent="-228600" eaLnBrk="0" fontAlgn="base" hangingPunct="0">
              <a:lnSpc>
                <a:spcPct val="50000"/>
              </a:lnSpc>
              <a:spcBef>
                <a:spcPct val="40000"/>
              </a:spcBef>
              <a:spcAft>
                <a:spcPct val="0"/>
              </a:spcAft>
              <a:buChar char="•"/>
              <a:defRPr sz="1600" b="1">
                <a:solidFill>
                  <a:srgbClr val="FFFF99"/>
                </a:solidFill>
                <a:latin typeface="Arial" charset="0"/>
              </a:defRPr>
            </a:lvl7pPr>
            <a:lvl8pPr marL="3429000" indent="-228600" eaLnBrk="0" fontAlgn="base" hangingPunct="0">
              <a:lnSpc>
                <a:spcPct val="50000"/>
              </a:lnSpc>
              <a:spcBef>
                <a:spcPct val="40000"/>
              </a:spcBef>
              <a:spcAft>
                <a:spcPct val="0"/>
              </a:spcAft>
              <a:buChar char="•"/>
              <a:defRPr sz="1600" b="1">
                <a:solidFill>
                  <a:srgbClr val="FFFF99"/>
                </a:solidFill>
                <a:latin typeface="Arial" charset="0"/>
              </a:defRPr>
            </a:lvl8pPr>
            <a:lvl9pPr marL="3886200" indent="-228600" eaLnBrk="0" fontAlgn="base" hangingPunct="0">
              <a:lnSpc>
                <a:spcPct val="50000"/>
              </a:lnSpc>
              <a:spcBef>
                <a:spcPct val="40000"/>
              </a:spcBef>
              <a:spcAft>
                <a:spcPct val="0"/>
              </a:spcAft>
              <a:buChar char="•"/>
              <a:defRPr sz="1600" b="1">
                <a:solidFill>
                  <a:srgbClr val="FFFF99"/>
                </a:solidFill>
                <a:latin typeface="Arial" charset="0"/>
              </a:defRPr>
            </a:lvl9pPr>
          </a:lstStyle>
          <a:p>
            <a:pPr>
              <a:buFontTx/>
              <a:buNone/>
            </a:pPr>
            <a:r>
              <a:rPr lang="en-US" altLang="en-US" sz="1800" dirty="0" smtClean="0"/>
              <a:t>Shallow water (Neslen Fm., Floy </a:t>
            </a:r>
            <a:r>
              <a:rPr lang="en-US" altLang="en-US" sz="1800" dirty="0"/>
              <a:t>Canyon, </a:t>
            </a:r>
            <a:r>
              <a:rPr lang="en-US" altLang="en-US" sz="1800" dirty="0" smtClean="0"/>
              <a:t>Utah) </a:t>
            </a:r>
            <a:endParaRPr lang="en-US" altLang="en-US" sz="1800" dirty="0"/>
          </a:p>
        </p:txBody>
      </p:sp>
      <p:sp>
        <p:nvSpPr>
          <p:cNvPr id="45" name="TextBox 10"/>
          <p:cNvSpPr txBox="1">
            <a:spLocks noChangeArrowheads="1"/>
          </p:cNvSpPr>
          <p:nvPr/>
        </p:nvSpPr>
        <p:spPr bwMode="auto">
          <a:xfrm>
            <a:off x="33338" y="3629025"/>
            <a:ext cx="882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99"/>
                </a:solidFill>
                <a:latin typeface="Arial" charset="0"/>
              </a:defRPr>
            </a:lvl1pPr>
            <a:lvl2pPr marL="742950" indent="-285750">
              <a:defRPr sz="1600" b="1">
                <a:solidFill>
                  <a:srgbClr val="FFFF99"/>
                </a:solidFill>
                <a:latin typeface="Arial" charset="0"/>
              </a:defRPr>
            </a:lvl2pPr>
            <a:lvl3pPr marL="1143000" indent="-228600">
              <a:defRPr sz="1600" b="1">
                <a:solidFill>
                  <a:srgbClr val="FFFF99"/>
                </a:solidFill>
                <a:latin typeface="Arial" charset="0"/>
              </a:defRPr>
            </a:lvl3pPr>
            <a:lvl4pPr marL="1600200" indent="-228600">
              <a:defRPr sz="1600" b="1">
                <a:solidFill>
                  <a:srgbClr val="FFFF99"/>
                </a:solidFill>
                <a:latin typeface="Arial" charset="0"/>
              </a:defRPr>
            </a:lvl4pPr>
            <a:lvl5pPr marL="2057400" indent="-228600">
              <a:defRPr sz="1600" b="1">
                <a:solidFill>
                  <a:srgbClr val="FFFF99"/>
                </a:solidFill>
                <a:latin typeface="Arial" charset="0"/>
              </a:defRPr>
            </a:lvl5pPr>
            <a:lvl6pPr marL="2514600" indent="-228600" eaLnBrk="0" fontAlgn="base" hangingPunct="0">
              <a:lnSpc>
                <a:spcPct val="50000"/>
              </a:lnSpc>
              <a:spcBef>
                <a:spcPct val="40000"/>
              </a:spcBef>
              <a:spcAft>
                <a:spcPct val="0"/>
              </a:spcAft>
              <a:buChar char="•"/>
              <a:defRPr sz="1600" b="1">
                <a:solidFill>
                  <a:srgbClr val="FFFF99"/>
                </a:solidFill>
                <a:latin typeface="Arial" charset="0"/>
              </a:defRPr>
            </a:lvl6pPr>
            <a:lvl7pPr marL="2971800" indent="-228600" eaLnBrk="0" fontAlgn="base" hangingPunct="0">
              <a:lnSpc>
                <a:spcPct val="50000"/>
              </a:lnSpc>
              <a:spcBef>
                <a:spcPct val="40000"/>
              </a:spcBef>
              <a:spcAft>
                <a:spcPct val="0"/>
              </a:spcAft>
              <a:buChar char="•"/>
              <a:defRPr sz="1600" b="1">
                <a:solidFill>
                  <a:srgbClr val="FFFF99"/>
                </a:solidFill>
                <a:latin typeface="Arial" charset="0"/>
              </a:defRPr>
            </a:lvl7pPr>
            <a:lvl8pPr marL="3429000" indent="-228600" eaLnBrk="0" fontAlgn="base" hangingPunct="0">
              <a:lnSpc>
                <a:spcPct val="50000"/>
              </a:lnSpc>
              <a:spcBef>
                <a:spcPct val="40000"/>
              </a:spcBef>
              <a:spcAft>
                <a:spcPct val="0"/>
              </a:spcAft>
              <a:buChar char="•"/>
              <a:defRPr sz="1600" b="1">
                <a:solidFill>
                  <a:srgbClr val="FFFF99"/>
                </a:solidFill>
                <a:latin typeface="Arial" charset="0"/>
              </a:defRPr>
            </a:lvl8pPr>
            <a:lvl9pPr marL="3886200" indent="-228600" eaLnBrk="0" fontAlgn="base" hangingPunct="0">
              <a:lnSpc>
                <a:spcPct val="50000"/>
              </a:lnSpc>
              <a:spcBef>
                <a:spcPct val="40000"/>
              </a:spcBef>
              <a:spcAft>
                <a:spcPct val="0"/>
              </a:spcAft>
              <a:buChar char="•"/>
              <a:defRPr sz="1600" b="1">
                <a:solidFill>
                  <a:srgbClr val="FFFF99"/>
                </a:solidFill>
                <a:latin typeface="Arial" charset="0"/>
              </a:defRPr>
            </a:lvl9pPr>
          </a:lstStyle>
          <a:p>
            <a:pPr>
              <a:buFontTx/>
              <a:buNone/>
            </a:pPr>
            <a:r>
              <a:rPr lang="en-US" altLang="en-US" sz="1800" dirty="0" smtClean="0"/>
              <a:t>Deep water (Iles Fm., Hunter </a:t>
            </a:r>
            <a:r>
              <a:rPr lang="en-US" altLang="en-US" sz="1800" dirty="0"/>
              <a:t>Canyon, </a:t>
            </a:r>
            <a:r>
              <a:rPr lang="en-US" altLang="en-US" sz="1800" dirty="0" smtClean="0"/>
              <a:t>Colorado)</a:t>
            </a:r>
            <a:endParaRPr lang="en-US" altLang="en-US" sz="1800" dirty="0"/>
          </a:p>
        </p:txBody>
      </p:sp>
      <p:sp>
        <p:nvSpPr>
          <p:cNvPr id="16" name="Rectangle 2"/>
          <p:cNvSpPr txBox="1">
            <a:spLocks noChangeArrowheads="1"/>
          </p:cNvSpPr>
          <p:nvPr/>
        </p:nvSpPr>
        <p:spPr bwMode="auto">
          <a:xfrm>
            <a:off x="0" y="6350"/>
            <a:ext cx="81280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Water Depth and Gradient on Deltas</a:t>
            </a:r>
          </a:p>
        </p:txBody>
      </p:sp>
      <p:sp>
        <p:nvSpPr>
          <p:cNvPr id="17" name="Text Box 4"/>
          <p:cNvSpPr txBox="1">
            <a:spLocks noChangeArrowheads="1"/>
          </p:cNvSpPr>
          <p:nvPr/>
        </p:nvSpPr>
        <p:spPr bwMode="auto">
          <a:xfrm>
            <a:off x="0" y="665163"/>
            <a:ext cx="9144000" cy="341632"/>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14351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dirty="0" smtClean="0">
                <a:solidFill>
                  <a:schemeClr val="bg1"/>
                </a:solidFill>
              </a:rPr>
              <a:t>Field test:  Cretaceous Strata in the Book Cliffs Utah</a:t>
            </a:r>
            <a:endParaRPr lang="en-US" altLang="en-US" sz="1800" dirty="0">
              <a:solidFill>
                <a:schemeClr val="bg1"/>
              </a:solidFill>
            </a:endParaRPr>
          </a:p>
        </p:txBody>
      </p:sp>
    </p:spTree>
    <p:extLst>
      <p:ext uri="{BB962C8B-B14F-4D97-AF65-F5344CB8AC3E}">
        <p14:creationId xmlns:p14="http://schemas.microsoft.com/office/powerpoint/2010/main" val="2728626370"/>
      </p:ext>
    </p:extLst>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a:spLocks noChangeArrowheads="1"/>
          </p:cNvSpPr>
          <p:nvPr/>
        </p:nvSpPr>
        <p:spPr bwMode="auto">
          <a:xfrm>
            <a:off x="292100" y="2679700"/>
            <a:ext cx="8623299" cy="4070150"/>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nvGrpSpPr>
          <p:cNvPr id="11" name="Group 10"/>
          <p:cNvGrpSpPr/>
          <p:nvPr/>
        </p:nvGrpSpPr>
        <p:grpSpPr>
          <a:xfrm>
            <a:off x="396875" y="2792413"/>
            <a:ext cx="5616575" cy="3922514"/>
            <a:chOff x="396875" y="2792413"/>
            <a:chExt cx="5616575" cy="3922514"/>
          </a:xfrm>
        </p:grpSpPr>
        <p:pic>
          <p:nvPicPr>
            <p:cNvPr id="12" name="Picture 22"/>
            <p:cNvPicPr>
              <a:picLocks noChangeAspect="1" noChangeArrowheads="1"/>
            </p:cNvPicPr>
            <p:nvPr/>
          </p:nvPicPr>
          <p:blipFill>
            <a:blip r:embed="rId3">
              <a:extLst>
                <a:ext uri="{28A0092B-C50C-407E-A947-70E740481C1C}">
                  <a14:useLocalDpi xmlns:a14="http://schemas.microsoft.com/office/drawing/2010/main" val="0"/>
                </a:ext>
              </a:extLst>
            </a:blip>
            <a:srcRect l="5853" t="15364" r="3912" b="5807"/>
            <a:stretch>
              <a:fillRect/>
            </a:stretch>
          </p:blipFill>
          <p:spPr bwMode="auto">
            <a:xfrm>
              <a:off x="396875" y="2792413"/>
              <a:ext cx="5616575" cy="36147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23"/>
            <p:cNvSpPr txBox="1">
              <a:spLocks noChangeArrowheads="1"/>
            </p:cNvSpPr>
            <p:nvPr/>
          </p:nvSpPr>
          <p:spPr bwMode="auto">
            <a:xfrm>
              <a:off x="1239837" y="6407150"/>
              <a:ext cx="3930650"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Pyrcz et al. </a:t>
              </a:r>
              <a:r>
                <a:rPr lang="en-US" altLang="en-US" sz="1400" b="1" dirty="0" smtClean="0">
                  <a:solidFill>
                    <a:schemeClr val="bg1"/>
                  </a:solidFill>
                </a:rPr>
                <a:t>(2006, </a:t>
              </a:r>
              <a:r>
                <a:rPr lang="en-US" altLang="en-US" sz="1400" b="1" i="1" dirty="0" smtClean="0">
                  <a:solidFill>
                    <a:schemeClr val="bg1"/>
                  </a:solidFill>
                </a:rPr>
                <a:t>GCSSEPM Spec. Pub</a:t>
              </a:r>
              <a:r>
                <a:rPr lang="en-US" altLang="en-US" sz="1400" b="1" dirty="0" smtClean="0">
                  <a:solidFill>
                    <a:schemeClr val="bg1"/>
                  </a:solidFill>
                </a:rPr>
                <a:t>.)</a:t>
              </a:r>
              <a:endParaRPr lang="en-US" altLang="en-US" sz="1400" b="1" dirty="0">
                <a:solidFill>
                  <a:schemeClr val="bg1"/>
                </a:solidFill>
              </a:endParaRPr>
            </a:p>
          </p:txBody>
        </p:sp>
      </p:grpSp>
      <p:sp>
        <p:nvSpPr>
          <p:cNvPr id="14" name="Text Box 3"/>
          <p:cNvSpPr txBox="1">
            <a:spLocks noChangeArrowheads="1"/>
          </p:cNvSpPr>
          <p:nvPr/>
        </p:nvSpPr>
        <p:spPr bwMode="auto">
          <a:xfrm>
            <a:off x="0" y="747713"/>
            <a:ext cx="9144000" cy="1809726"/>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9144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spcBef>
                <a:spcPct val="40000"/>
              </a:spcBef>
              <a:buFontTx/>
              <a:buChar char="•"/>
            </a:pPr>
            <a:r>
              <a:rPr lang="en-US" altLang="en-US" sz="1800" dirty="0" smtClean="0">
                <a:solidFill>
                  <a:schemeClr val="bg1"/>
                </a:solidFill>
              </a:rPr>
              <a:t>This approach can be transferred to a number of forward models.</a:t>
            </a:r>
          </a:p>
          <a:p>
            <a:pPr>
              <a:spcBef>
                <a:spcPct val="40000"/>
              </a:spcBef>
              <a:buFontTx/>
              <a:buChar char="•"/>
            </a:pPr>
            <a:r>
              <a:rPr lang="en-US" altLang="en-US" sz="1800" dirty="0" smtClean="0">
                <a:solidFill>
                  <a:schemeClr val="bg1"/>
                </a:solidFill>
              </a:rPr>
              <a:t>Allow us compare measurements from natural systems and physical experiments to model outputs:</a:t>
            </a:r>
          </a:p>
          <a:p>
            <a:pPr lvl="2">
              <a:spcBef>
                <a:spcPct val="40000"/>
              </a:spcBef>
              <a:buFont typeface="+mj-lt"/>
              <a:buAutoNum type="arabicPeriod"/>
            </a:pPr>
            <a:r>
              <a:rPr lang="en-US" altLang="en-US" sz="1800" dirty="0" smtClean="0">
                <a:solidFill>
                  <a:schemeClr val="bg1"/>
                </a:solidFill>
              </a:rPr>
              <a:t>Test of efficacy and uncertainty?</a:t>
            </a:r>
          </a:p>
          <a:p>
            <a:pPr lvl="2">
              <a:spcBef>
                <a:spcPct val="40000"/>
              </a:spcBef>
              <a:buFont typeface="+mj-lt"/>
              <a:buAutoNum type="arabicPeriod"/>
            </a:pPr>
            <a:r>
              <a:rPr lang="en-US" altLang="en-US" sz="1800" dirty="0" smtClean="0">
                <a:solidFill>
                  <a:schemeClr val="bg1"/>
                </a:solidFill>
              </a:rPr>
              <a:t>Provides insight.</a:t>
            </a:r>
          </a:p>
        </p:txBody>
      </p:sp>
      <p:grpSp>
        <p:nvGrpSpPr>
          <p:cNvPr id="15" name="Group 14"/>
          <p:cNvGrpSpPr/>
          <p:nvPr/>
        </p:nvGrpSpPr>
        <p:grpSpPr>
          <a:xfrm>
            <a:off x="3112746" y="2792413"/>
            <a:ext cx="5802653" cy="3957437"/>
            <a:chOff x="9437345" y="-1566387"/>
            <a:chExt cx="5802653" cy="3957437"/>
          </a:xfrm>
        </p:grpSpPr>
        <p:pic>
          <p:nvPicPr>
            <p:cNvPr id="16" name="Picture 5" descr="D:\Abstracts_publications\Abstracts\2014_CSDMS_Pyles\images\ngeo1620-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7345" y="-1566387"/>
              <a:ext cx="5802653" cy="36496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3"/>
            <p:cNvSpPr txBox="1">
              <a:spLocks noChangeArrowheads="1"/>
            </p:cNvSpPr>
            <p:nvPr/>
          </p:nvSpPr>
          <p:spPr bwMode="auto">
            <a:xfrm>
              <a:off x="9437345" y="2083273"/>
              <a:ext cx="5802653"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Edmonds</a:t>
              </a:r>
              <a:r>
                <a:rPr lang="en-US" altLang="en-US" sz="1400" b="1" dirty="0">
                  <a:solidFill>
                    <a:schemeClr val="bg1"/>
                  </a:solidFill>
                </a:rPr>
                <a:t> </a:t>
              </a:r>
              <a:r>
                <a:rPr lang="en-US" altLang="en-US" sz="1400" b="1" dirty="0" smtClean="0">
                  <a:solidFill>
                    <a:schemeClr val="bg1"/>
                  </a:solidFill>
                </a:rPr>
                <a:t>and Slingerland (2010, </a:t>
              </a:r>
              <a:r>
                <a:rPr lang="en-US" altLang="en-US" sz="1400" b="1" i="1" dirty="0" smtClean="0">
                  <a:solidFill>
                    <a:schemeClr val="bg1"/>
                  </a:solidFill>
                </a:rPr>
                <a:t>Nature Geosciences</a:t>
              </a:r>
              <a:endParaRPr lang="en-US" altLang="en-US" sz="1400" b="1" dirty="0">
                <a:solidFill>
                  <a:schemeClr val="bg1"/>
                </a:solidFill>
              </a:endParaRPr>
            </a:p>
          </p:txBody>
        </p:sp>
      </p:grpSp>
      <p:grpSp>
        <p:nvGrpSpPr>
          <p:cNvPr id="18" name="Group 17"/>
          <p:cNvGrpSpPr/>
          <p:nvPr/>
        </p:nvGrpSpPr>
        <p:grpSpPr>
          <a:xfrm>
            <a:off x="1846187" y="2792413"/>
            <a:ext cx="5854699" cy="3892228"/>
            <a:chOff x="2290687" y="3375100"/>
            <a:chExt cx="5854699" cy="3892228"/>
          </a:xfrm>
        </p:grpSpPr>
        <p:grpSp>
          <p:nvGrpSpPr>
            <p:cNvPr id="19" name="Group 18"/>
            <p:cNvGrpSpPr/>
            <p:nvPr/>
          </p:nvGrpSpPr>
          <p:grpSpPr>
            <a:xfrm>
              <a:off x="2290687" y="3375100"/>
              <a:ext cx="5854699" cy="3614737"/>
              <a:chOff x="9144000" y="2803327"/>
              <a:chExt cx="6184901" cy="3632200"/>
            </a:xfrm>
          </p:grpSpPr>
          <p:pic>
            <p:nvPicPr>
              <p:cNvPr id="21" name="Picture 3" descr="D:\Abstracts_publications\Abstracts\2014_CSDMS_Pyles\images\[Untitled]_16052014122722_001.tif"/>
              <p:cNvPicPr>
                <a:picLocks noChangeAspect="1" noChangeArrowheads="1"/>
              </p:cNvPicPr>
              <p:nvPr/>
            </p:nvPicPr>
            <p:blipFill rotWithShape="1">
              <a:blip r:embed="rId5">
                <a:extLst>
                  <a:ext uri="{28A0092B-C50C-407E-A947-70E740481C1C}">
                    <a14:useLocalDpi xmlns:a14="http://schemas.microsoft.com/office/drawing/2010/main" val="0"/>
                  </a:ext>
                </a:extLst>
              </a:blip>
              <a:srcRect l="19389" t="64227" r="14691" b="23833"/>
              <a:stretch/>
            </p:blipFill>
            <p:spPr bwMode="auto">
              <a:xfrm>
                <a:off x="9144000" y="5000427"/>
                <a:ext cx="6183144"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Abstracts_publications\Abstracts\2014_CSDMS_Pyles\images\[Untitled]_16052014122751_001.tif"/>
              <p:cNvPicPr>
                <a:picLocks noChangeAspect="1" noChangeArrowheads="1"/>
              </p:cNvPicPr>
              <p:nvPr/>
            </p:nvPicPr>
            <p:blipFill rotWithShape="1">
              <a:blip r:embed="rId6">
                <a:extLst>
                  <a:ext uri="{28A0092B-C50C-407E-A947-70E740481C1C}">
                    <a14:useLocalDpi xmlns:a14="http://schemas.microsoft.com/office/drawing/2010/main" val="0"/>
                  </a:ext>
                </a:extLst>
              </a:blip>
              <a:srcRect l="12065" t="60671" r="8667" b="18243"/>
              <a:stretch/>
            </p:blipFill>
            <p:spPr bwMode="auto">
              <a:xfrm>
                <a:off x="9144000" y="2803327"/>
                <a:ext cx="6184901" cy="21082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23"/>
            <p:cNvSpPr txBox="1">
              <a:spLocks noChangeArrowheads="1"/>
            </p:cNvSpPr>
            <p:nvPr/>
          </p:nvSpPr>
          <p:spPr bwMode="auto">
            <a:xfrm>
              <a:off x="2342733" y="6959551"/>
              <a:ext cx="5802653"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Overeem et al. (2005, </a:t>
              </a:r>
              <a:r>
                <a:rPr lang="en-US" altLang="en-US" sz="1400" b="1" i="1" dirty="0" smtClean="0">
                  <a:solidFill>
                    <a:schemeClr val="bg1"/>
                  </a:solidFill>
                </a:rPr>
                <a:t>SEPM Spec. Pub.)</a:t>
              </a:r>
              <a:endParaRPr lang="en-US" altLang="en-US" sz="1400" b="1" i="1" dirty="0">
                <a:solidFill>
                  <a:schemeClr val="bg1"/>
                </a:solidFill>
              </a:endParaRPr>
            </a:p>
          </p:txBody>
        </p:sp>
      </p:grpSp>
      <p:sp>
        <p:nvSpPr>
          <p:cNvPr id="23" name="Rectangle 2"/>
          <p:cNvSpPr txBox="1">
            <a:spLocks noChangeArrowheads="1"/>
          </p:cNvSpPr>
          <p:nvPr/>
        </p:nvSpPr>
        <p:spPr bwMode="auto">
          <a:xfrm>
            <a:off x="0" y="6350"/>
            <a:ext cx="81280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Water Depth and Gradient on Deltas</a:t>
            </a:r>
          </a:p>
        </p:txBody>
      </p:sp>
    </p:spTree>
    <p:extLst>
      <p:ext uri="{BB962C8B-B14F-4D97-AF65-F5344CB8AC3E}">
        <p14:creationId xmlns:p14="http://schemas.microsoft.com/office/powerpoint/2010/main" val="28353733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3"/>
          <p:cNvSpPr>
            <a:spLocks noChangeArrowheads="1"/>
          </p:cNvSpPr>
          <p:nvPr/>
        </p:nvSpPr>
        <p:spPr bwMode="auto">
          <a:xfrm>
            <a:off x="0" y="76200"/>
            <a:ext cx="84582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2200" b="1" dirty="0">
                <a:solidFill>
                  <a:srgbClr val="FFFF99"/>
                </a:solidFill>
                <a:latin typeface="Verdana" pitchFamily="34" charset="0"/>
              </a:rPr>
              <a:t>Conclusions</a:t>
            </a:r>
          </a:p>
        </p:txBody>
      </p:sp>
      <p:sp>
        <p:nvSpPr>
          <p:cNvPr id="5" name="Text Box 3"/>
          <p:cNvSpPr txBox="1">
            <a:spLocks noChangeArrowheads="1"/>
          </p:cNvSpPr>
          <p:nvPr/>
        </p:nvSpPr>
        <p:spPr bwMode="auto">
          <a:xfrm>
            <a:off x="3175" y="659007"/>
            <a:ext cx="9144000" cy="1698927"/>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9144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spcBef>
                <a:spcPct val="40000"/>
              </a:spcBef>
              <a:buFontTx/>
              <a:buChar char="•"/>
            </a:pPr>
            <a:r>
              <a:rPr lang="en-US" altLang="en-US" sz="1800" dirty="0" smtClean="0">
                <a:solidFill>
                  <a:schemeClr val="bg1"/>
                </a:solidFill>
              </a:rPr>
              <a:t>Common workflows can provide a means to relate results of numerical modeling to natural systems:  efficacy, natural variability.</a:t>
            </a:r>
          </a:p>
          <a:p>
            <a:pPr>
              <a:spcBef>
                <a:spcPct val="40000"/>
              </a:spcBef>
              <a:buFontTx/>
              <a:buChar char="•"/>
            </a:pPr>
            <a:r>
              <a:rPr lang="en-US" altLang="en-US" sz="1800" dirty="0" smtClean="0">
                <a:solidFill>
                  <a:schemeClr val="bg1"/>
                </a:solidFill>
              </a:rPr>
              <a:t>Coupled perspectives (outcrops, numerical models, ….) provide insight that can be used to develop new questions about sedimentary systems and their deposits.</a:t>
            </a:r>
          </a:p>
          <a:p>
            <a:pPr>
              <a:spcBef>
                <a:spcPct val="40000"/>
              </a:spcBef>
              <a:buFontTx/>
              <a:buChar char="•"/>
            </a:pPr>
            <a:r>
              <a:rPr lang="en-US" altLang="en-US" sz="1800" dirty="0" smtClean="0">
                <a:solidFill>
                  <a:schemeClr val="bg1"/>
                </a:solidFill>
              </a:rPr>
              <a:t>Let’s start (keep) talking!</a:t>
            </a:r>
          </a:p>
        </p:txBody>
      </p:sp>
      <p:pic>
        <p:nvPicPr>
          <p:cNvPr id="40962" name="Picture 2" descr="D:\Abstracts_publications\Abstracts\2014_CSDMS_Pyles\images\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418" y="2357935"/>
            <a:ext cx="7778639" cy="45127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0" y="76200"/>
            <a:ext cx="84582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2200" b="1" dirty="0">
                <a:solidFill>
                  <a:srgbClr val="FFFF99"/>
                </a:solidFill>
                <a:latin typeface="Verdana" pitchFamily="34" charset="0"/>
              </a:rPr>
              <a:t>Thank you</a:t>
            </a:r>
          </a:p>
        </p:txBody>
      </p:sp>
      <p:sp>
        <p:nvSpPr>
          <p:cNvPr id="40963" name="Line 37"/>
          <p:cNvSpPr>
            <a:spLocks noChangeShapeType="1"/>
          </p:cNvSpPr>
          <p:nvPr/>
        </p:nvSpPr>
        <p:spPr bwMode="auto">
          <a:xfrm flipH="1">
            <a:off x="6727825" y="3835400"/>
            <a:ext cx="561975" cy="2638425"/>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40964" name="Text Box 42"/>
          <p:cNvSpPr txBox="1">
            <a:spLocks noChangeArrowheads="1"/>
          </p:cNvSpPr>
          <p:nvPr/>
        </p:nvSpPr>
        <p:spPr bwMode="auto">
          <a:xfrm rot="-4814136">
            <a:off x="6539706" y="5345907"/>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25 m</a:t>
            </a:r>
          </a:p>
        </p:txBody>
      </p:sp>
      <p:sp>
        <p:nvSpPr>
          <p:cNvPr id="40965" name="Line 49"/>
          <p:cNvSpPr>
            <a:spLocks noChangeShapeType="1"/>
          </p:cNvSpPr>
          <p:nvPr/>
        </p:nvSpPr>
        <p:spPr bwMode="auto">
          <a:xfrm flipH="1">
            <a:off x="6727825" y="3835400"/>
            <a:ext cx="561975" cy="2638425"/>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40966" name="Text Box 52"/>
          <p:cNvSpPr txBox="1">
            <a:spLocks noChangeArrowheads="1"/>
          </p:cNvSpPr>
          <p:nvPr/>
        </p:nvSpPr>
        <p:spPr bwMode="auto">
          <a:xfrm rot="-4814136">
            <a:off x="6539706" y="5345907"/>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25 m</a:t>
            </a:r>
          </a:p>
        </p:txBody>
      </p:sp>
      <p:sp>
        <p:nvSpPr>
          <p:cNvPr id="40967" name="Rectangle 14"/>
          <p:cNvSpPr>
            <a:spLocks noChangeArrowheads="1"/>
          </p:cNvSpPr>
          <p:nvPr/>
        </p:nvSpPr>
        <p:spPr bwMode="auto">
          <a:xfrm>
            <a:off x="114300" y="731838"/>
            <a:ext cx="8961438" cy="6083300"/>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pic>
        <p:nvPicPr>
          <p:cNvPr id="40968" name="Picture 14" descr="103-0307_IMG"/>
          <p:cNvPicPr>
            <a:picLocks noChangeAspect="1" noChangeArrowheads="1"/>
          </p:cNvPicPr>
          <p:nvPr/>
        </p:nvPicPr>
        <p:blipFill>
          <a:blip r:embed="rId3">
            <a:extLst>
              <a:ext uri="{28A0092B-C50C-407E-A947-70E740481C1C}">
                <a14:useLocalDpi xmlns:a14="http://schemas.microsoft.com/office/drawing/2010/main" val="0"/>
              </a:ext>
            </a:extLst>
          </a:blip>
          <a:srcRect l="3156" t="14180" b="16560"/>
          <a:stretch>
            <a:fillRect/>
          </a:stretch>
        </p:blipFill>
        <p:spPr bwMode="auto">
          <a:xfrm>
            <a:off x="1946275" y="3957638"/>
            <a:ext cx="5546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9" name="Group 59"/>
          <p:cNvGrpSpPr>
            <a:grpSpLocks/>
          </p:cNvGrpSpPr>
          <p:nvPr/>
        </p:nvGrpSpPr>
        <p:grpSpPr bwMode="auto">
          <a:xfrm>
            <a:off x="150813" y="773113"/>
            <a:ext cx="8870950" cy="3148012"/>
            <a:chOff x="95" y="463"/>
            <a:chExt cx="5635" cy="1983"/>
          </a:xfrm>
        </p:grpSpPr>
        <p:pic>
          <p:nvPicPr>
            <p:cNvPr id="40976" name="Picture 60" descr="Loop-pyle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 y="465"/>
              <a:ext cx="2904" cy="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61" descr="Loop-pyles3"/>
            <p:cNvPicPr>
              <a:picLocks noChangeAspect="1" noChangeArrowheads="1"/>
            </p:cNvPicPr>
            <p:nvPr/>
          </p:nvPicPr>
          <p:blipFill>
            <a:blip r:embed="rId5">
              <a:extLst>
                <a:ext uri="{28A0092B-C50C-407E-A947-70E740481C1C}">
                  <a14:useLocalDpi xmlns:a14="http://schemas.microsoft.com/office/drawing/2010/main" val="0"/>
                </a:ext>
              </a:extLst>
            </a:blip>
            <a:srcRect l="6577" t="9824"/>
            <a:stretch>
              <a:fillRect/>
            </a:stretch>
          </p:blipFill>
          <p:spPr bwMode="auto">
            <a:xfrm>
              <a:off x="3007" y="463"/>
              <a:ext cx="2723"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70" name="Line 62"/>
          <p:cNvSpPr>
            <a:spLocks noChangeShapeType="1"/>
          </p:cNvSpPr>
          <p:nvPr/>
        </p:nvSpPr>
        <p:spPr bwMode="auto">
          <a:xfrm flipH="1">
            <a:off x="6880225" y="3987800"/>
            <a:ext cx="561975" cy="2638425"/>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40971" name="Line 63"/>
          <p:cNvSpPr>
            <a:spLocks noChangeShapeType="1"/>
          </p:cNvSpPr>
          <p:nvPr/>
        </p:nvSpPr>
        <p:spPr bwMode="auto">
          <a:xfrm>
            <a:off x="5870575" y="1270000"/>
            <a:ext cx="141288" cy="1311275"/>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40972" name="Line 64"/>
          <p:cNvSpPr>
            <a:spLocks noChangeShapeType="1"/>
          </p:cNvSpPr>
          <p:nvPr/>
        </p:nvSpPr>
        <p:spPr bwMode="auto">
          <a:xfrm flipH="1">
            <a:off x="1411288" y="1017588"/>
            <a:ext cx="84137" cy="2300287"/>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40973" name="Text Box 65"/>
          <p:cNvSpPr txBox="1">
            <a:spLocks noChangeArrowheads="1"/>
          </p:cNvSpPr>
          <p:nvPr/>
        </p:nvSpPr>
        <p:spPr bwMode="auto">
          <a:xfrm rot="-5400000">
            <a:off x="1037431" y="2037557"/>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40 m</a:t>
            </a:r>
          </a:p>
        </p:txBody>
      </p:sp>
      <p:sp>
        <p:nvSpPr>
          <p:cNvPr id="40974" name="Text Box 66"/>
          <p:cNvSpPr txBox="1">
            <a:spLocks noChangeArrowheads="1"/>
          </p:cNvSpPr>
          <p:nvPr/>
        </p:nvSpPr>
        <p:spPr bwMode="auto">
          <a:xfrm rot="5003650">
            <a:off x="5755481" y="1815307"/>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50 m</a:t>
            </a:r>
          </a:p>
        </p:txBody>
      </p:sp>
      <p:sp>
        <p:nvSpPr>
          <p:cNvPr id="40975" name="Text Box 67"/>
          <p:cNvSpPr txBox="1">
            <a:spLocks noChangeArrowheads="1"/>
          </p:cNvSpPr>
          <p:nvPr/>
        </p:nvSpPr>
        <p:spPr bwMode="auto">
          <a:xfrm rot="-4814136">
            <a:off x="6692106" y="5498307"/>
            <a:ext cx="58896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25 m</a:t>
            </a: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6350"/>
            <a:ext cx="7162800" cy="533400"/>
          </a:xfrm>
        </p:spPr>
        <p:txBody>
          <a:bodyPr/>
          <a:lstStyle/>
          <a:p>
            <a:r>
              <a:rPr lang="en-US" altLang="en-US" sz="2200" dirty="0" smtClean="0"/>
              <a:t>Context</a:t>
            </a:r>
          </a:p>
        </p:txBody>
      </p:sp>
      <p:sp>
        <p:nvSpPr>
          <p:cNvPr id="16387" name="Rectangle 14"/>
          <p:cNvSpPr>
            <a:spLocks noChangeArrowheads="1"/>
          </p:cNvSpPr>
          <p:nvPr/>
        </p:nvSpPr>
        <p:spPr bwMode="auto">
          <a:xfrm>
            <a:off x="114300" y="1016001"/>
            <a:ext cx="8961438" cy="5358675"/>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223" name="Text Box 3"/>
          <p:cNvSpPr txBox="1">
            <a:spLocks noChangeArrowheads="1"/>
          </p:cNvSpPr>
          <p:nvPr/>
        </p:nvSpPr>
        <p:spPr bwMode="auto">
          <a:xfrm>
            <a:off x="3175" y="728929"/>
            <a:ext cx="9144000" cy="269561"/>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9144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60000"/>
              </a:lnSpc>
              <a:spcBef>
                <a:spcPct val="40000"/>
              </a:spcBef>
              <a:buFontTx/>
              <a:buChar char="•"/>
            </a:pPr>
            <a:r>
              <a:rPr lang="en-US" altLang="en-US" sz="1800" dirty="0" smtClean="0">
                <a:solidFill>
                  <a:schemeClr val="bg1"/>
                </a:solidFill>
              </a:rPr>
              <a:t>There are numerous ways to address stratigraphic problems….</a:t>
            </a:r>
            <a:endParaRPr lang="en-US" altLang="en-US" sz="1800" dirty="0">
              <a:solidFill>
                <a:schemeClr val="bg1"/>
              </a:solidFill>
            </a:endParaRPr>
          </a:p>
        </p:txBody>
      </p:sp>
      <p:sp>
        <p:nvSpPr>
          <p:cNvPr id="10" name="Text Box 3"/>
          <p:cNvSpPr txBox="1">
            <a:spLocks noChangeArrowheads="1"/>
          </p:cNvSpPr>
          <p:nvPr/>
        </p:nvSpPr>
        <p:spPr bwMode="auto">
          <a:xfrm>
            <a:off x="3175" y="6374676"/>
            <a:ext cx="9144000" cy="369332"/>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9144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spcBef>
                <a:spcPts val="600"/>
              </a:spcBef>
              <a:buFontTx/>
              <a:buChar char="•"/>
            </a:pPr>
            <a:r>
              <a:rPr lang="en-US" altLang="en-US" sz="1800" i="1" dirty="0" smtClean="0">
                <a:solidFill>
                  <a:schemeClr val="bg1"/>
                </a:solidFill>
              </a:rPr>
              <a:t>The whole is different that the sum of its parts  </a:t>
            </a:r>
            <a:r>
              <a:rPr lang="en-US" altLang="en-US" sz="1800" dirty="0" smtClean="0">
                <a:solidFill>
                  <a:schemeClr val="bg1"/>
                </a:solidFill>
              </a:rPr>
              <a:t>(Aristotle, ~360 BC, </a:t>
            </a:r>
            <a:r>
              <a:rPr lang="en-US" altLang="en-US" sz="1800" i="1" dirty="0" smtClean="0">
                <a:solidFill>
                  <a:schemeClr val="bg1"/>
                </a:solidFill>
              </a:rPr>
              <a:t>Metaphysics</a:t>
            </a:r>
            <a:r>
              <a:rPr lang="en-US" altLang="en-US" sz="1800" dirty="0" smtClean="0">
                <a:solidFill>
                  <a:schemeClr val="bg1"/>
                </a:solidFill>
              </a:rPr>
              <a:t>)</a:t>
            </a:r>
            <a:endParaRPr lang="en-US" altLang="en-US" sz="1800" dirty="0">
              <a:solidFill>
                <a:schemeClr val="bg1"/>
              </a:solidFill>
            </a:endParaRPr>
          </a:p>
        </p:txBody>
      </p:sp>
      <p:grpSp>
        <p:nvGrpSpPr>
          <p:cNvPr id="5" name="Group 4"/>
          <p:cNvGrpSpPr/>
          <p:nvPr/>
        </p:nvGrpSpPr>
        <p:grpSpPr>
          <a:xfrm>
            <a:off x="3129823" y="1016000"/>
            <a:ext cx="3074767" cy="2228819"/>
            <a:chOff x="3129823" y="1016000"/>
            <a:chExt cx="3074767" cy="2228819"/>
          </a:xfrm>
        </p:grpSpPr>
        <p:sp>
          <p:nvSpPr>
            <p:cNvPr id="2" name="TextBox 1"/>
            <p:cNvSpPr txBox="1"/>
            <p:nvPr/>
          </p:nvSpPr>
          <p:spPr>
            <a:xfrm>
              <a:off x="3804315" y="1016000"/>
              <a:ext cx="1838966" cy="348813"/>
            </a:xfrm>
            <a:prstGeom prst="rect">
              <a:avLst/>
            </a:prstGeom>
            <a:noFill/>
          </p:spPr>
          <p:txBody>
            <a:bodyPr wrap="none" rtlCol="0">
              <a:spAutoFit/>
            </a:bodyPr>
            <a:lstStyle/>
            <a:p>
              <a:pPr algn="ctr">
                <a:lnSpc>
                  <a:spcPts val="2000"/>
                </a:lnSpc>
                <a:spcBef>
                  <a:spcPts val="0"/>
                </a:spcBef>
                <a:spcAft>
                  <a:spcPts val="0"/>
                </a:spcAft>
              </a:pPr>
              <a:r>
                <a:rPr lang="en-US" sz="1800" dirty="0" smtClean="0">
                  <a:solidFill>
                    <a:srgbClr val="FFFF00"/>
                  </a:solidFill>
                </a:rPr>
                <a:t>Outcrop Studies</a:t>
              </a:r>
              <a:endParaRPr lang="en-US" sz="1800" dirty="0">
                <a:solidFill>
                  <a:srgbClr val="FFFF00"/>
                </a:solidFill>
              </a:endParaRPr>
            </a:p>
          </p:txBody>
        </p:sp>
        <p:pic>
          <p:nvPicPr>
            <p:cNvPr id="11" name="Picture 14" descr="103-0307_IMG"/>
            <p:cNvPicPr>
              <a:picLocks noChangeAspect="1" noChangeArrowheads="1"/>
            </p:cNvPicPr>
            <p:nvPr/>
          </p:nvPicPr>
          <p:blipFill>
            <a:blip r:embed="rId3" cstate="print">
              <a:extLst>
                <a:ext uri="{28A0092B-C50C-407E-A947-70E740481C1C}">
                  <a14:useLocalDpi xmlns:a14="http://schemas.microsoft.com/office/drawing/2010/main" val="0"/>
                </a:ext>
              </a:extLst>
            </a:blip>
            <a:srcRect l="3156" t="14180" b="16560"/>
            <a:stretch>
              <a:fillRect/>
            </a:stretch>
          </p:blipFill>
          <p:spPr bwMode="auto">
            <a:xfrm>
              <a:off x="3129823" y="1364813"/>
              <a:ext cx="3074767" cy="188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2875997" y="3288242"/>
            <a:ext cx="3552576" cy="523220"/>
          </a:xfrm>
          <a:prstGeom prst="rect">
            <a:avLst/>
          </a:prstGeom>
          <a:noFill/>
        </p:spPr>
        <p:txBody>
          <a:bodyPr wrap="none" rtlCol="0">
            <a:spAutoFit/>
          </a:bodyPr>
          <a:lstStyle/>
          <a:p>
            <a:r>
              <a:rPr lang="en-US" sz="2800" i="1" dirty="0" smtClean="0">
                <a:solidFill>
                  <a:schemeClr val="accent6">
                    <a:lumMod val="20000"/>
                    <a:lumOff val="80000"/>
                  </a:schemeClr>
                </a:solidFill>
              </a:rPr>
              <a:t>Stratigrapher's World</a:t>
            </a:r>
            <a:endParaRPr lang="en-US" sz="2800" i="1" dirty="0">
              <a:solidFill>
                <a:schemeClr val="accent6">
                  <a:lumMod val="20000"/>
                  <a:lumOff val="80000"/>
                </a:schemeClr>
              </a:solidFill>
            </a:endParaRPr>
          </a:p>
        </p:txBody>
      </p:sp>
      <p:grpSp>
        <p:nvGrpSpPr>
          <p:cNvPr id="12" name="Group 11"/>
          <p:cNvGrpSpPr/>
          <p:nvPr/>
        </p:nvGrpSpPr>
        <p:grpSpPr>
          <a:xfrm>
            <a:off x="161417" y="1541152"/>
            <a:ext cx="2753729" cy="2270310"/>
            <a:chOff x="161417" y="1541152"/>
            <a:chExt cx="2753729" cy="2270310"/>
          </a:xfrm>
        </p:grpSpPr>
        <p:sp>
          <p:nvSpPr>
            <p:cNvPr id="6" name="TextBox 5"/>
            <p:cNvSpPr txBox="1"/>
            <p:nvPr/>
          </p:nvSpPr>
          <p:spPr>
            <a:xfrm>
              <a:off x="237617" y="1541152"/>
              <a:ext cx="2480166" cy="348813"/>
            </a:xfrm>
            <a:prstGeom prst="rect">
              <a:avLst/>
            </a:prstGeom>
            <a:noFill/>
          </p:spPr>
          <p:txBody>
            <a:bodyPr wrap="none" rtlCol="0">
              <a:spAutoFit/>
            </a:bodyPr>
            <a:lstStyle/>
            <a:p>
              <a:pPr algn="ctr">
                <a:lnSpc>
                  <a:spcPts val="2000"/>
                </a:lnSpc>
                <a:spcBef>
                  <a:spcPts val="0"/>
                </a:spcBef>
                <a:spcAft>
                  <a:spcPts val="0"/>
                </a:spcAft>
              </a:pPr>
              <a:r>
                <a:rPr lang="en-US" sz="1800" dirty="0" smtClean="0">
                  <a:solidFill>
                    <a:srgbClr val="FFFF00"/>
                  </a:solidFill>
                </a:rPr>
                <a:t>Numerical Simulations</a:t>
              </a:r>
              <a:endParaRPr lang="en-US" sz="1800" dirty="0">
                <a:solidFill>
                  <a:srgbClr val="FFFF00"/>
                </a:solidFill>
              </a:endParaRPr>
            </a:p>
          </p:txBody>
        </p:sp>
        <p:pic>
          <p:nvPicPr>
            <p:cNvPr id="18" name="Picture 4" descr="D:\Abstracts_publications\Abstracts\2014_CSDMS_Pyles\images\[Untitled]_16052014122751_001.tif"/>
            <p:cNvPicPr>
              <a:picLocks noChangeAspect="1" noChangeArrowheads="1"/>
            </p:cNvPicPr>
            <p:nvPr/>
          </p:nvPicPr>
          <p:blipFill rotWithShape="1">
            <a:blip r:embed="rId4">
              <a:extLst>
                <a:ext uri="{28A0092B-C50C-407E-A947-70E740481C1C}">
                  <a14:useLocalDpi xmlns:a14="http://schemas.microsoft.com/office/drawing/2010/main" val="0"/>
                </a:ext>
              </a:extLst>
            </a:blip>
            <a:srcRect l="53203" t="62424" r="12116" b="18243"/>
            <a:stretch/>
          </p:blipFill>
          <p:spPr bwMode="auto">
            <a:xfrm>
              <a:off x="161417" y="1851246"/>
              <a:ext cx="2753729" cy="16986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18"/>
            <p:cNvSpPr txBox="1">
              <a:spLocks noChangeArrowheads="1"/>
            </p:cNvSpPr>
            <p:nvPr/>
          </p:nvSpPr>
          <p:spPr bwMode="auto">
            <a:xfrm>
              <a:off x="495564" y="3503685"/>
              <a:ext cx="1975221" cy="307777"/>
            </a:xfrm>
            <a:prstGeom prst="rect">
              <a:avLst/>
            </a:prstGeom>
            <a:noFill/>
            <a:ln w="9525" algn="ctr">
              <a:noFill/>
              <a:miter lim="800000"/>
              <a:headEnd/>
              <a:tailEnd/>
            </a:ln>
            <a:effectLs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dirty="0" smtClean="0">
                  <a:solidFill>
                    <a:schemeClr val="bg1"/>
                  </a:solidFill>
                </a:rPr>
                <a:t>Overeem </a:t>
              </a:r>
              <a:r>
                <a:rPr lang="en-US" altLang="en-US" sz="1400" i="1" dirty="0" smtClean="0">
                  <a:solidFill>
                    <a:schemeClr val="bg1"/>
                  </a:solidFill>
                </a:rPr>
                <a:t>et al</a:t>
              </a:r>
              <a:r>
                <a:rPr lang="en-US" altLang="en-US" sz="1400" dirty="0" smtClean="0">
                  <a:solidFill>
                    <a:schemeClr val="bg1"/>
                  </a:solidFill>
                </a:rPr>
                <a:t>. (2005)</a:t>
              </a:r>
              <a:endParaRPr lang="en-US" altLang="en-US" sz="1400" dirty="0">
                <a:solidFill>
                  <a:schemeClr val="bg1"/>
                </a:solidFill>
              </a:endParaRPr>
            </a:p>
          </p:txBody>
        </p:sp>
      </p:grpSp>
      <p:grpSp>
        <p:nvGrpSpPr>
          <p:cNvPr id="13" name="Group 12"/>
          <p:cNvGrpSpPr/>
          <p:nvPr/>
        </p:nvGrpSpPr>
        <p:grpSpPr>
          <a:xfrm>
            <a:off x="977404" y="3811462"/>
            <a:ext cx="2997696" cy="2578126"/>
            <a:chOff x="977404" y="3811462"/>
            <a:chExt cx="2997696" cy="2578126"/>
          </a:xfrm>
        </p:grpSpPr>
        <p:sp>
          <p:nvSpPr>
            <p:cNvPr id="9" name="TextBox 8"/>
            <p:cNvSpPr txBox="1"/>
            <p:nvPr/>
          </p:nvSpPr>
          <p:spPr>
            <a:xfrm>
              <a:off x="1401500" y="3811462"/>
              <a:ext cx="2185214" cy="348813"/>
            </a:xfrm>
            <a:prstGeom prst="rect">
              <a:avLst/>
            </a:prstGeom>
            <a:noFill/>
          </p:spPr>
          <p:txBody>
            <a:bodyPr wrap="none" rtlCol="0">
              <a:spAutoFit/>
            </a:bodyPr>
            <a:lstStyle/>
            <a:p>
              <a:pPr algn="ctr">
                <a:lnSpc>
                  <a:spcPts val="2000"/>
                </a:lnSpc>
                <a:spcBef>
                  <a:spcPts val="0"/>
                </a:spcBef>
                <a:spcAft>
                  <a:spcPts val="0"/>
                </a:spcAft>
              </a:pPr>
              <a:r>
                <a:rPr lang="en-US" sz="1800" dirty="0" smtClean="0">
                  <a:solidFill>
                    <a:srgbClr val="FFFF00"/>
                  </a:solidFill>
                </a:rPr>
                <a:t>Subsurface Studies</a:t>
              </a:r>
              <a:endParaRPr lang="en-US" sz="1800" dirty="0">
                <a:solidFill>
                  <a:srgbClr val="FFFF00"/>
                </a:solidFill>
              </a:endParaRPr>
            </a:p>
          </p:txBody>
        </p:sp>
        <p:grpSp>
          <p:nvGrpSpPr>
            <p:cNvPr id="4" name="Group 3"/>
            <p:cNvGrpSpPr/>
            <p:nvPr/>
          </p:nvGrpSpPr>
          <p:grpSpPr>
            <a:xfrm>
              <a:off x="977404" y="4098662"/>
              <a:ext cx="2997696" cy="2086236"/>
              <a:chOff x="8460540" y="2562374"/>
              <a:chExt cx="4064000" cy="3163312"/>
            </a:xfrm>
          </p:grpSpPr>
          <p:sp>
            <p:nvSpPr>
              <p:cNvPr id="34" name="AutoShape 27"/>
              <p:cNvSpPr>
                <a:spLocks noChangeAspect="1" noChangeArrowheads="1" noTextEdit="1"/>
              </p:cNvSpPr>
              <p:nvPr/>
            </p:nvSpPr>
            <p:spPr bwMode="auto">
              <a:xfrm>
                <a:off x="8460540" y="2562374"/>
                <a:ext cx="4064000" cy="316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35"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6505" y="2568987"/>
                <a:ext cx="4046106" cy="31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29"/>
              <p:cNvSpPr>
                <a:spLocks/>
              </p:cNvSpPr>
              <p:nvPr/>
            </p:nvSpPr>
            <p:spPr bwMode="auto">
              <a:xfrm>
                <a:off x="9305550" y="3071590"/>
                <a:ext cx="2356086" cy="518034"/>
              </a:xfrm>
              <a:custGeom>
                <a:avLst/>
                <a:gdLst>
                  <a:gd name="T0" fmla="*/ 2147483647 w 374"/>
                  <a:gd name="T1" fmla="*/ 2147483647 h 74"/>
                  <a:gd name="T2" fmla="*/ 2147483647 w 374"/>
                  <a:gd name="T3" fmla="*/ 2147483647 h 74"/>
                  <a:gd name="T4" fmla="*/ 2147483647 w 374"/>
                  <a:gd name="T5" fmla="*/ 2147483647 h 74"/>
                  <a:gd name="T6" fmla="*/ 2147483647 w 374"/>
                  <a:gd name="T7" fmla="*/ 2147483647 h 74"/>
                  <a:gd name="T8" fmla="*/ 2147483647 w 374"/>
                  <a:gd name="T9" fmla="*/ 2147483647 h 74"/>
                  <a:gd name="T10" fmla="*/ 2147483647 w 374"/>
                  <a:gd name="T11" fmla="*/ 2147483647 h 74"/>
                  <a:gd name="T12" fmla="*/ 2147483647 w 374"/>
                  <a:gd name="T13" fmla="*/ 2147483647 h 74"/>
                  <a:gd name="T14" fmla="*/ 2147483647 w 374"/>
                  <a:gd name="T15" fmla="*/ 2147483647 h 74"/>
                  <a:gd name="T16" fmla="*/ 2147483647 w 374"/>
                  <a:gd name="T17" fmla="*/ 2147483647 h 74"/>
                  <a:gd name="T18" fmla="*/ 2147483647 w 374"/>
                  <a:gd name="T19" fmla="*/ 2147483647 h 74"/>
                  <a:gd name="T20" fmla="*/ 2147483647 w 374"/>
                  <a:gd name="T21" fmla="*/ 2147483647 h 74"/>
                  <a:gd name="T22" fmla="*/ 2147483647 w 374"/>
                  <a:gd name="T23" fmla="*/ 2147483647 h 74"/>
                  <a:gd name="T24" fmla="*/ 2147483647 w 374"/>
                  <a:gd name="T25" fmla="*/ 2147483647 h 74"/>
                  <a:gd name="T26" fmla="*/ 2147483647 w 374"/>
                  <a:gd name="T27" fmla="*/ 2147483647 h 74"/>
                  <a:gd name="T28" fmla="*/ 2147483647 w 374"/>
                  <a:gd name="T29" fmla="*/ 2147483647 h 74"/>
                  <a:gd name="T30" fmla="*/ 2147483647 w 374"/>
                  <a:gd name="T31" fmla="*/ 2147483647 h 74"/>
                  <a:gd name="T32" fmla="*/ 2147483647 w 374"/>
                  <a:gd name="T33" fmla="*/ 2147483647 h 74"/>
                  <a:gd name="T34" fmla="*/ 2147483647 w 374"/>
                  <a:gd name="T35" fmla="*/ 2147483647 h 74"/>
                  <a:gd name="T36" fmla="*/ 2147483647 w 374"/>
                  <a:gd name="T37" fmla="*/ 2147483647 h 74"/>
                  <a:gd name="T38" fmla="*/ 2147483647 w 374"/>
                  <a:gd name="T39" fmla="*/ 2147483647 h 74"/>
                  <a:gd name="T40" fmla="*/ 2147483647 w 374"/>
                  <a:gd name="T41" fmla="*/ 2147483647 h 74"/>
                  <a:gd name="T42" fmla="*/ 2147483647 w 374"/>
                  <a:gd name="T43" fmla="*/ 2147483647 h 74"/>
                  <a:gd name="T44" fmla="*/ 2147483647 w 374"/>
                  <a:gd name="T45" fmla="*/ 2147483647 h 74"/>
                  <a:gd name="T46" fmla="*/ 2147483647 w 374"/>
                  <a:gd name="T47" fmla="*/ 2147483647 h 74"/>
                  <a:gd name="T48" fmla="*/ 2147483647 w 374"/>
                  <a:gd name="T49" fmla="*/ 2147483647 h 74"/>
                  <a:gd name="T50" fmla="*/ 2147483647 w 374"/>
                  <a:gd name="T51" fmla="*/ 2147483647 h 74"/>
                  <a:gd name="T52" fmla="*/ 2147483647 w 374"/>
                  <a:gd name="T53" fmla="*/ 2028471542 h 74"/>
                  <a:gd name="T54" fmla="*/ 2147483647 w 374"/>
                  <a:gd name="T55" fmla="*/ 1082613564 h 74"/>
                  <a:gd name="T56" fmla="*/ 2147483647 w 374"/>
                  <a:gd name="T57" fmla="*/ 0 h 74"/>
                  <a:gd name="T58" fmla="*/ 2147483647 w 374"/>
                  <a:gd name="T59" fmla="*/ 2147483647 h 74"/>
                  <a:gd name="T60" fmla="*/ 1038044560 w 374"/>
                  <a:gd name="T61" fmla="*/ 2147483647 h 74"/>
                  <a:gd name="T62" fmla="*/ 2147483647 w 374"/>
                  <a:gd name="T63" fmla="*/ 2147483647 h 74"/>
                  <a:gd name="T64" fmla="*/ 2147483647 w 374"/>
                  <a:gd name="T65" fmla="*/ 2147483647 h 74"/>
                  <a:gd name="T66" fmla="*/ 2147483647 w 374"/>
                  <a:gd name="T67" fmla="*/ 2147483647 h 74"/>
                  <a:gd name="T68" fmla="*/ 2147483647 w 374"/>
                  <a:gd name="T69" fmla="*/ 2147483647 h 74"/>
                  <a:gd name="T70" fmla="*/ 2147483647 w 374"/>
                  <a:gd name="T71" fmla="*/ 2147483647 h 74"/>
                  <a:gd name="T72" fmla="*/ 2147483647 w 374"/>
                  <a:gd name="T73" fmla="*/ 2147483647 h 74"/>
                  <a:gd name="T74" fmla="*/ 2147483647 w 374"/>
                  <a:gd name="T75" fmla="*/ 2147483647 h 74"/>
                  <a:gd name="T76" fmla="*/ 2147483647 w 374"/>
                  <a:gd name="T77" fmla="*/ 2147483647 h 74"/>
                  <a:gd name="T78" fmla="*/ 2147483647 w 374"/>
                  <a:gd name="T79" fmla="*/ 2147483647 h 74"/>
                  <a:gd name="T80" fmla="*/ 2147483647 w 374"/>
                  <a:gd name="T81" fmla="*/ 2147483647 h 74"/>
                  <a:gd name="T82" fmla="*/ 2147483647 w 374"/>
                  <a:gd name="T83" fmla="*/ 2147483647 h 74"/>
                  <a:gd name="T84" fmla="*/ 2147483647 w 374"/>
                  <a:gd name="T85" fmla="*/ 2147483647 h 74"/>
                  <a:gd name="T86" fmla="*/ 2147483647 w 374"/>
                  <a:gd name="T87" fmla="*/ 2147483647 h 74"/>
                  <a:gd name="T88" fmla="*/ 2147483647 w 374"/>
                  <a:gd name="T89" fmla="*/ 2147483647 h 74"/>
                  <a:gd name="T90" fmla="*/ 2147483647 w 374"/>
                  <a:gd name="T91" fmla="*/ 2147483647 h 74"/>
                  <a:gd name="T92" fmla="*/ 2147483647 w 374"/>
                  <a:gd name="T93" fmla="*/ 2147483647 h 74"/>
                  <a:gd name="T94" fmla="*/ 2147483647 w 374"/>
                  <a:gd name="T95" fmla="*/ 2147483647 h 74"/>
                  <a:gd name="T96" fmla="*/ 2147483647 w 374"/>
                  <a:gd name="T97" fmla="*/ 2147483647 h 74"/>
                  <a:gd name="T98" fmla="*/ 2147483647 w 374"/>
                  <a:gd name="T99" fmla="*/ 2147483647 h 74"/>
                  <a:gd name="T100" fmla="*/ 2147483647 w 374"/>
                  <a:gd name="T101" fmla="*/ 2147483647 h 74"/>
                  <a:gd name="T102" fmla="*/ 2147483647 w 374"/>
                  <a:gd name="T103" fmla="*/ 2147483647 h 74"/>
                  <a:gd name="T104" fmla="*/ 2147483647 w 374"/>
                  <a:gd name="T105" fmla="*/ 2147483647 h 74"/>
                  <a:gd name="T106" fmla="*/ 2147483647 w 374"/>
                  <a:gd name="T107" fmla="*/ 2147483647 h 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4"/>
                  <a:gd name="T163" fmla="*/ 0 h 74"/>
                  <a:gd name="T164" fmla="*/ 374 w 374"/>
                  <a:gd name="T165" fmla="*/ 74 h 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4" h="74">
                    <a:moveTo>
                      <a:pt x="374" y="62"/>
                    </a:moveTo>
                    <a:lnTo>
                      <a:pt x="367" y="55"/>
                    </a:lnTo>
                    <a:lnTo>
                      <a:pt x="358" y="49"/>
                    </a:lnTo>
                    <a:lnTo>
                      <a:pt x="351" y="48"/>
                    </a:lnTo>
                    <a:lnTo>
                      <a:pt x="342" y="45"/>
                    </a:lnTo>
                    <a:lnTo>
                      <a:pt x="334" y="41"/>
                    </a:lnTo>
                    <a:lnTo>
                      <a:pt x="327" y="42"/>
                    </a:lnTo>
                    <a:lnTo>
                      <a:pt x="319" y="45"/>
                    </a:lnTo>
                    <a:lnTo>
                      <a:pt x="315" y="42"/>
                    </a:lnTo>
                    <a:lnTo>
                      <a:pt x="311" y="38"/>
                    </a:lnTo>
                    <a:lnTo>
                      <a:pt x="299" y="35"/>
                    </a:lnTo>
                    <a:lnTo>
                      <a:pt x="295" y="37"/>
                    </a:lnTo>
                    <a:lnTo>
                      <a:pt x="291" y="39"/>
                    </a:lnTo>
                    <a:lnTo>
                      <a:pt x="283" y="35"/>
                    </a:lnTo>
                    <a:lnTo>
                      <a:pt x="279" y="33"/>
                    </a:lnTo>
                    <a:lnTo>
                      <a:pt x="276" y="29"/>
                    </a:lnTo>
                    <a:lnTo>
                      <a:pt x="272" y="24"/>
                    </a:lnTo>
                    <a:lnTo>
                      <a:pt x="267" y="22"/>
                    </a:lnTo>
                    <a:lnTo>
                      <a:pt x="259" y="21"/>
                    </a:lnTo>
                    <a:lnTo>
                      <a:pt x="255" y="17"/>
                    </a:lnTo>
                    <a:lnTo>
                      <a:pt x="250" y="15"/>
                    </a:lnTo>
                    <a:lnTo>
                      <a:pt x="242" y="14"/>
                    </a:lnTo>
                    <a:lnTo>
                      <a:pt x="236" y="16"/>
                    </a:lnTo>
                    <a:lnTo>
                      <a:pt x="231" y="14"/>
                    </a:lnTo>
                    <a:lnTo>
                      <a:pt x="225" y="17"/>
                    </a:lnTo>
                    <a:lnTo>
                      <a:pt x="221" y="20"/>
                    </a:lnTo>
                    <a:lnTo>
                      <a:pt x="217" y="19"/>
                    </a:lnTo>
                    <a:lnTo>
                      <a:pt x="213" y="19"/>
                    </a:lnTo>
                    <a:lnTo>
                      <a:pt x="206" y="19"/>
                    </a:lnTo>
                    <a:cubicBezTo>
                      <a:pt x="202" y="21"/>
                      <a:pt x="197" y="25"/>
                      <a:pt x="197" y="25"/>
                    </a:cubicBezTo>
                    <a:lnTo>
                      <a:pt x="193" y="26"/>
                    </a:lnTo>
                    <a:lnTo>
                      <a:pt x="187" y="30"/>
                    </a:lnTo>
                    <a:lnTo>
                      <a:pt x="181" y="34"/>
                    </a:lnTo>
                    <a:lnTo>
                      <a:pt x="176" y="34"/>
                    </a:lnTo>
                    <a:lnTo>
                      <a:pt x="166" y="29"/>
                    </a:lnTo>
                    <a:lnTo>
                      <a:pt x="162" y="24"/>
                    </a:lnTo>
                    <a:lnTo>
                      <a:pt x="156" y="22"/>
                    </a:lnTo>
                    <a:lnTo>
                      <a:pt x="150" y="19"/>
                    </a:lnTo>
                    <a:lnTo>
                      <a:pt x="142" y="18"/>
                    </a:lnTo>
                    <a:lnTo>
                      <a:pt x="136" y="17"/>
                    </a:lnTo>
                    <a:lnTo>
                      <a:pt x="130" y="16"/>
                    </a:lnTo>
                    <a:lnTo>
                      <a:pt x="125" y="15"/>
                    </a:lnTo>
                    <a:lnTo>
                      <a:pt x="117" y="13"/>
                    </a:lnTo>
                    <a:lnTo>
                      <a:pt x="110" y="12"/>
                    </a:lnTo>
                    <a:lnTo>
                      <a:pt x="101" y="12"/>
                    </a:lnTo>
                    <a:lnTo>
                      <a:pt x="96" y="12"/>
                    </a:lnTo>
                    <a:lnTo>
                      <a:pt x="87" y="9"/>
                    </a:lnTo>
                    <a:lnTo>
                      <a:pt x="83" y="9"/>
                    </a:lnTo>
                    <a:lnTo>
                      <a:pt x="75" y="8"/>
                    </a:lnTo>
                    <a:lnTo>
                      <a:pt x="66" y="6"/>
                    </a:lnTo>
                    <a:lnTo>
                      <a:pt x="57" y="3"/>
                    </a:lnTo>
                    <a:lnTo>
                      <a:pt x="47" y="3"/>
                    </a:lnTo>
                    <a:lnTo>
                      <a:pt x="43" y="2"/>
                    </a:lnTo>
                    <a:lnTo>
                      <a:pt x="38" y="2"/>
                    </a:lnTo>
                    <a:lnTo>
                      <a:pt x="34" y="1"/>
                    </a:lnTo>
                    <a:lnTo>
                      <a:pt x="28" y="1"/>
                    </a:lnTo>
                    <a:cubicBezTo>
                      <a:pt x="24" y="0"/>
                      <a:pt x="21" y="0"/>
                      <a:pt x="21" y="0"/>
                    </a:cubicBezTo>
                    <a:lnTo>
                      <a:pt x="12" y="0"/>
                    </a:lnTo>
                    <a:lnTo>
                      <a:pt x="7" y="2"/>
                    </a:lnTo>
                    <a:lnTo>
                      <a:pt x="3" y="9"/>
                    </a:lnTo>
                    <a:lnTo>
                      <a:pt x="0" y="16"/>
                    </a:lnTo>
                    <a:lnTo>
                      <a:pt x="1" y="25"/>
                    </a:lnTo>
                    <a:lnTo>
                      <a:pt x="4" y="33"/>
                    </a:lnTo>
                    <a:lnTo>
                      <a:pt x="7" y="38"/>
                    </a:lnTo>
                    <a:lnTo>
                      <a:pt x="10" y="42"/>
                    </a:lnTo>
                    <a:lnTo>
                      <a:pt x="17" y="46"/>
                    </a:lnTo>
                    <a:lnTo>
                      <a:pt x="22" y="46"/>
                    </a:lnTo>
                    <a:lnTo>
                      <a:pt x="29" y="48"/>
                    </a:lnTo>
                    <a:lnTo>
                      <a:pt x="39" y="49"/>
                    </a:lnTo>
                    <a:lnTo>
                      <a:pt x="49" y="49"/>
                    </a:lnTo>
                    <a:lnTo>
                      <a:pt x="59" y="48"/>
                    </a:lnTo>
                    <a:lnTo>
                      <a:pt x="63" y="45"/>
                    </a:lnTo>
                    <a:lnTo>
                      <a:pt x="69" y="42"/>
                    </a:lnTo>
                    <a:lnTo>
                      <a:pt x="78" y="42"/>
                    </a:lnTo>
                    <a:lnTo>
                      <a:pt x="83" y="41"/>
                    </a:lnTo>
                    <a:lnTo>
                      <a:pt x="87" y="38"/>
                    </a:lnTo>
                    <a:lnTo>
                      <a:pt x="93" y="35"/>
                    </a:lnTo>
                    <a:lnTo>
                      <a:pt x="98" y="34"/>
                    </a:lnTo>
                    <a:lnTo>
                      <a:pt x="107" y="32"/>
                    </a:lnTo>
                    <a:lnTo>
                      <a:pt x="113" y="31"/>
                    </a:lnTo>
                    <a:lnTo>
                      <a:pt x="125" y="30"/>
                    </a:lnTo>
                    <a:lnTo>
                      <a:pt x="138" y="33"/>
                    </a:lnTo>
                    <a:lnTo>
                      <a:pt x="146" y="38"/>
                    </a:lnTo>
                    <a:lnTo>
                      <a:pt x="150" y="40"/>
                    </a:lnTo>
                    <a:lnTo>
                      <a:pt x="160" y="45"/>
                    </a:lnTo>
                    <a:lnTo>
                      <a:pt x="170" y="46"/>
                    </a:lnTo>
                    <a:lnTo>
                      <a:pt x="183" y="46"/>
                    </a:lnTo>
                    <a:lnTo>
                      <a:pt x="196" y="42"/>
                    </a:lnTo>
                    <a:lnTo>
                      <a:pt x="201" y="35"/>
                    </a:lnTo>
                    <a:lnTo>
                      <a:pt x="207" y="31"/>
                    </a:lnTo>
                    <a:lnTo>
                      <a:pt x="215" y="30"/>
                    </a:lnTo>
                    <a:lnTo>
                      <a:pt x="229" y="30"/>
                    </a:lnTo>
                    <a:lnTo>
                      <a:pt x="242" y="30"/>
                    </a:lnTo>
                    <a:lnTo>
                      <a:pt x="254" y="33"/>
                    </a:lnTo>
                    <a:lnTo>
                      <a:pt x="260" y="40"/>
                    </a:lnTo>
                    <a:lnTo>
                      <a:pt x="265" y="45"/>
                    </a:lnTo>
                    <a:lnTo>
                      <a:pt x="277" y="48"/>
                    </a:lnTo>
                    <a:lnTo>
                      <a:pt x="286" y="48"/>
                    </a:lnTo>
                    <a:lnTo>
                      <a:pt x="292" y="48"/>
                    </a:lnTo>
                    <a:lnTo>
                      <a:pt x="296" y="53"/>
                    </a:lnTo>
                    <a:cubicBezTo>
                      <a:pt x="300" y="53"/>
                      <a:pt x="307" y="53"/>
                      <a:pt x="307" y="53"/>
                    </a:cubicBezTo>
                    <a:lnTo>
                      <a:pt x="311" y="54"/>
                    </a:lnTo>
                    <a:lnTo>
                      <a:pt x="323" y="58"/>
                    </a:lnTo>
                    <a:cubicBezTo>
                      <a:pt x="327" y="55"/>
                      <a:pt x="331" y="55"/>
                      <a:pt x="331" y="55"/>
                    </a:cubicBezTo>
                    <a:lnTo>
                      <a:pt x="335" y="55"/>
                    </a:lnTo>
                    <a:lnTo>
                      <a:pt x="345" y="55"/>
                    </a:lnTo>
                    <a:lnTo>
                      <a:pt x="355" y="60"/>
                    </a:lnTo>
                    <a:lnTo>
                      <a:pt x="362" y="66"/>
                    </a:lnTo>
                    <a:lnTo>
                      <a:pt x="368" y="74"/>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7" name="Freeform 30"/>
              <p:cNvSpPr>
                <a:spLocks/>
              </p:cNvSpPr>
              <p:nvPr/>
            </p:nvSpPr>
            <p:spPr bwMode="auto">
              <a:xfrm>
                <a:off x="8536094" y="3441929"/>
                <a:ext cx="3018176" cy="923643"/>
              </a:xfrm>
              <a:custGeom>
                <a:avLst/>
                <a:gdLst>
                  <a:gd name="T0" fmla="*/ 2147483647 w 479"/>
                  <a:gd name="T1" fmla="*/ 2147483647 h 132"/>
                  <a:gd name="T2" fmla="*/ 2147483647 w 479"/>
                  <a:gd name="T3" fmla="*/ 2147483647 h 132"/>
                  <a:gd name="T4" fmla="*/ 2147483647 w 479"/>
                  <a:gd name="T5" fmla="*/ 2147483647 h 132"/>
                  <a:gd name="T6" fmla="*/ 2147483647 w 479"/>
                  <a:gd name="T7" fmla="*/ 2147483647 h 132"/>
                  <a:gd name="T8" fmla="*/ 2147483647 w 479"/>
                  <a:gd name="T9" fmla="*/ 2147483647 h 132"/>
                  <a:gd name="T10" fmla="*/ 2147483647 w 479"/>
                  <a:gd name="T11" fmla="*/ 2147483647 h 132"/>
                  <a:gd name="T12" fmla="*/ 2147483647 w 479"/>
                  <a:gd name="T13" fmla="*/ 2147483647 h 132"/>
                  <a:gd name="T14" fmla="*/ 2147483647 w 479"/>
                  <a:gd name="T15" fmla="*/ 2147483647 h 132"/>
                  <a:gd name="T16" fmla="*/ 2147483647 w 479"/>
                  <a:gd name="T17" fmla="*/ 2147483647 h 132"/>
                  <a:gd name="T18" fmla="*/ 2147483647 w 479"/>
                  <a:gd name="T19" fmla="*/ 2147483647 h 132"/>
                  <a:gd name="T20" fmla="*/ 2147483647 w 479"/>
                  <a:gd name="T21" fmla="*/ 2147483647 h 132"/>
                  <a:gd name="T22" fmla="*/ 2147483647 w 479"/>
                  <a:gd name="T23" fmla="*/ 2147483647 h 132"/>
                  <a:gd name="T24" fmla="*/ 2147483647 w 479"/>
                  <a:gd name="T25" fmla="*/ 2147483647 h 132"/>
                  <a:gd name="T26" fmla="*/ 2147483647 w 479"/>
                  <a:gd name="T27" fmla="*/ 2147483647 h 132"/>
                  <a:gd name="T28" fmla="*/ 2147483647 w 479"/>
                  <a:gd name="T29" fmla="*/ 2147483647 h 132"/>
                  <a:gd name="T30" fmla="*/ 2147483647 w 479"/>
                  <a:gd name="T31" fmla="*/ 2147483647 h 132"/>
                  <a:gd name="T32" fmla="*/ 2147483647 w 479"/>
                  <a:gd name="T33" fmla="*/ 1075672382 h 132"/>
                  <a:gd name="T34" fmla="*/ 2147483647 w 479"/>
                  <a:gd name="T35" fmla="*/ 0 h 132"/>
                  <a:gd name="T36" fmla="*/ 2147483647 w 479"/>
                  <a:gd name="T37" fmla="*/ 2147483647 h 132"/>
                  <a:gd name="T38" fmla="*/ 2147483647 w 479"/>
                  <a:gd name="T39" fmla="*/ 2147483647 h 132"/>
                  <a:gd name="T40" fmla="*/ 2147483647 w 479"/>
                  <a:gd name="T41" fmla="*/ 2147483647 h 132"/>
                  <a:gd name="T42" fmla="*/ 2147483647 w 479"/>
                  <a:gd name="T43" fmla="*/ 2147483647 h 132"/>
                  <a:gd name="T44" fmla="*/ 2147483647 w 479"/>
                  <a:gd name="T45" fmla="*/ 2147483647 h 132"/>
                  <a:gd name="T46" fmla="*/ 2147483647 w 479"/>
                  <a:gd name="T47" fmla="*/ 2147483647 h 132"/>
                  <a:gd name="T48" fmla="*/ 2147483647 w 479"/>
                  <a:gd name="T49" fmla="*/ 2147483647 h 132"/>
                  <a:gd name="T50" fmla="*/ 2147483647 w 479"/>
                  <a:gd name="T51" fmla="*/ 2147483647 h 132"/>
                  <a:gd name="T52" fmla="*/ 1040400784 w 479"/>
                  <a:gd name="T53" fmla="*/ 2147483647 h 132"/>
                  <a:gd name="T54" fmla="*/ 0 w 479"/>
                  <a:gd name="T55" fmla="*/ 2147483647 h 132"/>
                  <a:gd name="T56" fmla="*/ 2147483647 w 479"/>
                  <a:gd name="T57" fmla="*/ 2147483647 h 132"/>
                  <a:gd name="T58" fmla="*/ 2147483647 w 479"/>
                  <a:gd name="T59" fmla="*/ 2147483647 h 132"/>
                  <a:gd name="T60" fmla="*/ 2147483647 w 479"/>
                  <a:gd name="T61" fmla="*/ 2147483647 h 132"/>
                  <a:gd name="T62" fmla="*/ 2147483647 w 479"/>
                  <a:gd name="T63" fmla="*/ 2147483647 h 132"/>
                  <a:gd name="T64" fmla="*/ 2147483647 w 479"/>
                  <a:gd name="T65" fmla="*/ 2147483647 h 132"/>
                  <a:gd name="T66" fmla="*/ 2147483647 w 479"/>
                  <a:gd name="T67" fmla="*/ 2147483647 h 132"/>
                  <a:gd name="T68" fmla="*/ 2147483647 w 479"/>
                  <a:gd name="T69" fmla="*/ 2147483647 h 132"/>
                  <a:gd name="T70" fmla="*/ 2147483647 w 479"/>
                  <a:gd name="T71" fmla="*/ 2147483647 h 132"/>
                  <a:gd name="T72" fmla="*/ 2147483647 w 479"/>
                  <a:gd name="T73" fmla="*/ 2147483647 h 132"/>
                  <a:gd name="T74" fmla="*/ 2147483647 w 479"/>
                  <a:gd name="T75" fmla="*/ 2147483647 h 132"/>
                  <a:gd name="T76" fmla="*/ 2147483647 w 479"/>
                  <a:gd name="T77" fmla="*/ 2147483647 h 132"/>
                  <a:gd name="T78" fmla="*/ 2147483647 w 479"/>
                  <a:gd name="T79" fmla="*/ 2147483647 h 132"/>
                  <a:gd name="T80" fmla="*/ 2147483647 w 479"/>
                  <a:gd name="T81" fmla="*/ 2147483647 h 132"/>
                  <a:gd name="T82" fmla="*/ 2147483647 w 479"/>
                  <a:gd name="T83" fmla="*/ 2147483647 h 132"/>
                  <a:gd name="T84" fmla="*/ 2147483647 w 479"/>
                  <a:gd name="T85" fmla="*/ 2147483647 h 132"/>
                  <a:gd name="T86" fmla="*/ 2147483647 w 479"/>
                  <a:gd name="T87" fmla="*/ 2147483647 h 132"/>
                  <a:gd name="T88" fmla="*/ 2147483647 w 479"/>
                  <a:gd name="T89" fmla="*/ 2147483647 h 132"/>
                  <a:gd name="T90" fmla="*/ 2147483647 w 479"/>
                  <a:gd name="T91" fmla="*/ 2147483647 h 132"/>
                  <a:gd name="T92" fmla="*/ 2147483647 w 479"/>
                  <a:gd name="T93" fmla="*/ 2147483647 h 132"/>
                  <a:gd name="T94" fmla="*/ 2147483647 w 479"/>
                  <a:gd name="T95" fmla="*/ 2147483647 h 132"/>
                  <a:gd name="T96" fmla="*/ 2147483647 w 479"/>
                  <a:gd name="T97" fmla="*/ 2147483647 h 132"/>
                  <a:gd name="T98" fmla="*/ 2147483647 w 479"/>
                  <a:gd name="T99" fmla="*/ 2147483647 h 132"/>
                  <a:gd name="T100" fmla="*/ 2147483647 w 479"/>
                  <a:gd name="T101" fmla="*/ 2147483647 h 132"/>
                  <a:gd name="T102" fmla="*/ 2147483647 w 479"/>
                  <a:gd name="T103" fmla="*/ 2147483647 h 132"/>
                  <a:gd name="T104" fmla="*/ 2147483647 w 479"/>
                  <a:gd name="T105" fmla="*/ 2147483647 h 132"/>
                  <a:gd name="T106" fmla="*/ 2147483647 w 479"/>
                  <a:gd name="T107" fmla="*/ 2147483647 h 132"/>
                  <a:gd name="T108" fmla="*/ 2147483647 w 479"/>
                  <a:gd name="T109" fmla="*/ 2147483647 h 132"/>
                  <a:gd name="T110" fmla="*/ 2147483647 w 479"/>
                  <a:gd name="T111" fmla="*/ 2147483647 h 132"/>
                  <a:gd name="T112" fmla="*/ 2147483647 w 479"/>
                  <a:gd name="T113" fmla="*/ 2147483647 h 132"/>
                  <a:gd name="T114" fmla="*/ 2147483647 w 479"/>
                  <a:gd name="T115" fmla="*/ 2147483647 h 132"/>
                  <a:gd name="T116" fmla="*/ 2147483647 w 479"/>
                  <a:gd name="T117" fmla="*/ 2147483647 h 132"/>
                  <a:gd name="T118" fmla="*/ 2147483647 w 479"/>
                  <a:gd name="T119" fmla="*/ 2147483647 h 132"/>
                  <a:gd name="T120" fmla="*/ 2147483647 w 479"/>
                  <a:gd name="T121" fmla="*/ 2147483647 h 132"/>
                  <a:gd name="T122" fmla="*/ 2147483647 w 479"/>
                  <a:gd name="T123" fmla="*/ 2147483647 h 132"/>
                  <a:gd name="T124" fmla="*/ 2147483647 w 479"/>
                  <a:gd name="T125" fmla="*/ 2147483647 h 1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79"/>
                  <a:gd name="T190" fmla="*/ 0 h 132"/>
                  <a:gd name="T191" fmla="*/ 479 w 479"/>
                  <a:gd name="T192" fmla="*/ 132 h 1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79" h="132">
                    <a:moveTo>
                      <a:pt x="417" y="0"/>
                    </a:moveTo>
                    <a:lnTo>
                      <a:pt x="408" y="3"/>
                    </a:lnTo>
                    <a:lnTo>
                      <a:pt x="399" y="8"/>
                    </a:lnTo>
                    <a:lnTo>
                      <a:pt x="391" y="8"/>
                    </a:lnTo>
                    <a:cubicBezTo>
                      <a:pt x="391" y="8"/>
                      <a:pt x="380" y="9"/>
                      <a:pt x="376" y="10"/>
                    </a:cubicBezTo>
                    <a:cubicBezTo>
                      <a:pt x="372" y="11"/>
                      <a:pt x="358" y="12"/>
                      <a:pt x="358" y="12"/>
                    </a:cubicBezTo>
                    <a:lnTo>
                      <a:pt x="345" y="10"/>
                    </a:lnTo>
                    <a:lnTo>
                      <a:pt x="331" y="8"/>
                    </a:lnTo>
                    <a:lnTo>
                      <a:pt x="322" y="8"/>
                    </a:lnTo>
                    <a:lnTo>
                      <a:pt x="315" y="9"/>
                    </a:lnTo>
                    <a:lnTo>
                      <a:pt x="307" y="10"/>
                    </a:lnTo>
                    <a:lnTo>
                      <a:pt x="302" y="7"/>
                    </a:lnTo>
                    <a:lnTo>
                      <a:pt x="296" y="6"/>
                    </a:lnTo>
                    <a:lnTo>
                      <a:pt x="289" y="6"/>
                    </a:lnTo>
                    <a:lnTo>
                      <a:pt x="285" y="7"/>
                    </a:lnTo>
                    <a:lnTo>
                      <a:pt x="279" y="13"/>
                    </a:lnTo>
                    <a:lnTo>
                      <a:pt x="272" y="17"/>
                    </a:lnTo>
                    <a:lnTo>
                      <a:pt x="268" y="21"/>
                    </a:lnTo>
                    <a:lnTo>
                      <a:pt x="263" y="27"/>
                    </a:lnTo>
                    <a:lnTo>
                      <a:pt x="259" y="28"/>
                    </a:lnTo>
                    <a:lnTo>
                      <a:pt x="251" y="28"/>
                    </a:lnTo>
                    <a:lnTo>
                      <a:pt x="243" y="30"/>
                    </a:lnTo>
                    <a:lnTo>
                      <a:pt x="236" y="31"/>
                    </a:lnTo>
                    <a:lnTo>
                      <a:pt x="231" y="32"/>
                    </a:lnTo>
                    <a:lnTo>
                      <a:pt x="224" y="31"/>
                    </a:lnTo>
                    <a:lnTo>
                      <a:pt x="220" y="26"/>
                    </a:lnTo>
                    <a:lnTo>
                      <a:pt x="213" y="21"/>
                    </a:lnTo>
                    <a:lnTo>
                      <a:pt x="204" y="15"/>
                    </a:lnTo>
                    <a:lnTo>
                      <a:pt x="197" y="14"/>
                    </a:lnTo>
                    <a:lnTo>
                      <a:pt x="189" y="14"/>
                    </a:lnTo>
                    <a:lnTo>
                      <a:pt x="180" y="11"/>
                    </a:lnTo>
                    <a:lnTo>
                      <a:pt x="172" y="8"/>
                    </a:lnTo>
                    <a:lnTo>
                      <a:pt x="164" y="2"/>
                    </a:lnTo>
                    <a:lnTo>
                      <a:pt x="154" y="1"/>
                    </a:lnTo>
                    <a:lnTo>
                      <a:pt x="143" y="0"/>
                    </a:lnTo>
                    <a:cubicBezTo>
                      <a:pt x="139" y="0"/>
                      <a:pt x="133" y="0"/>
                      <a:pt x="133" y="0"/>
                    </a:cubicBezTo>
                    <a:lnTo>
                      <a:pt x="128" y="2"/>
                    </a:lnTo>
                    <a:lnTo>
                      <a:pt x="120" y="3"/>
                    </a:lnTo>
                    <a:lnTo>
                      <a:pt x="111" y="4"/>
                    </a:lnTo>
                    <a:lnTo>
                      <a:pt x="102" y="4"/>
                    </a:lnTo>
                    <a:lnTo>
                      <a:pt x="95" y="4"/>
                    </a:lnTo>
                    <a:lnTo>
                      <a:pt x="87" y="4"/>
                    </a:lnTo>
                    <a:lnTo>
                      <a:pt x="79" y="4"/>
                    </a:lnTo>
                    <a:lnTo>
                      <a:pt x="69" y="5"/>
                    </a:lnTo>
                    <a:lnTo>
                      <a:pt x="60" y="5"/>
                    </a:lnTo>
                    <a:lnTo>
                      <a:pt x="53" y="5"/>
                    </a:lnTo>
                    <a:lnTo>
                      <a:pt x="44" y="4"/>
                    </a:lnTo>
                    <a:lnTo>
                      <a:pt x="36" y="3"/>
                    </a:lnTo>
                    <a:lnTo>
                      <a:pt x="31" y="4"/>
                    </a:lnTo>
                    <a:lnTo>
                      <a:pt x="27" y="7"/>
                    </a:lnTo>
                    <a:lnTo>
                      <a:pt x="17" y="15"/>
                    </a:lnTo>
                    <a:lnTo>
                      <a:pt x="13" y="18"/>
                    </a:lnTo>
                    <a:lnTo>
                      <a:pt x="6" y="28"/>
                    </a:lnTo>
                    <a:lnTo>
                      <a:pt x="1" y="34"/>
                    </a:lnTo>
                    <a:lnTo>
                      <a:pt x="0" y="43"/>
                    </a:lnTo>
                    <a:lnTo>
                      <a:pt x="0" y="49"/>
                    </a:lnTo>
                    <a:lnTo>
                      <a:pt x="1" y="54"/>
                    </a:lnTo>
                    <a:lnTo>
                      <a:pt x="10" y="56"/>
                    </a:lnTo>
                    <a:lnTo>
                      <a:pt x="14" y="59"/>
                    </a:lnTo>
                    <a:lnTo>
                      <a:pt x="17" y="67"/>
                    </a:lnTo>
                    <a:cubicBezTo>
                      <a:pt x="21" y="68"/>
                      <a:pt x="24" y="67"/>
                      <a:pt x="24" y="67"/>
                    </a:cubicBezTo>
                    <a:lnTo>
                      <a:pt x="28" y="67"/>
                    </a:lnTo>
                    <a:lnTo>
                      <a:pt x="33" y="63"/>
                    </a:lnTo>
                    <a:lnTo>
                      <a:pt x="40" y="63"/>
                    </a:lnTo>
                    <a:lnTo>
                      <a:pt x="40" y="67"/>
                    </a:lnTo>
                    <a:lnTo>
                      <a:pt x="43" y="73"/>
                    </a:lnTo>
                    <a:lnTo>
                      <a:pt x="47" y="78"/>
                    </a:lnTo>
                    <a:lnTo>
                      <a:pt x="56" y="77"/>
                    </a:lnTo>
                    <a:lnTo>
                      <a:pt x="61" y="75"/>
                    </a:lnTo>
                    <a:cubicBezTo>
                      <a:pt x="62" y="80"/>
                      <a:pt x="62" y="86"/>
                      <a:pt x="62" y="86"/>
                    </a:cubicBezTo>
                    <a:lnTo>
                      <a:pt x="74" y="89"/>
                    </a:lnTo>
                    <a:lnTo>
                      <a:pt x="79" y="94"/>
                    </a:lnTo>
                    <a:lnTo>
                      <a:pt x="75" y="99"/>
                    </a:lnTo>
                    <a:lnTo>
                      <a:pt x="71" y="106"/>
                    </a:lnTo>
                    <a:lnTo>
                      <a:pt x="70" y="114"/>
                    </a:lnTo>
                    <a:lnTo>
                      <a:pt x="77" y="119"/>
                    </a:lnTo>
                    <a:lnTo>
                      <a:pt x="85" y="119"/>
                    </a:lnTo>
                    <a:lnTo>
                      <a:pt x="95" y="116"/>
                    </a:lnTo>
                    <a:lnTo>
                      <a:pt x="101" y="114"/>
                    </a:lnTo>
                    <a:lnTo>
                      <a:pt x="115" y="116"/>
                    </a:lnTo>
                    <a:lnTo>
                      <a:pt x="122" y="121"/>
                    </a:lnTo>
                    <a:lnTo>
                      <a:pt x="126" y="123"/>
                    </a:lnTo>
                    <a:lnTo>
                      <a:pt x="132" y="129"/>
                    </a:lnTo>
                    <a:lnTo>
                      <a:pt x="141" y="130"/>
                    </a:lnTo>
                    <a:lnTo>
                      <a:pt x="147" y="132"/>
                    </a:lnTo>
                    <a:lnTo>
                      <a:pt x="151" y="129"/>
                    </a:lnTo>
                    <a:lnTo>
                      <a:pt x="156" y="125"/>
                    </a:lnTo>
                    <a:lnTo>
                      <a:pt x="164" y="122"/>
                    </a:lnTo>
                    <a:lnTo>
                      <a:pt x="173" y="119"/>
                    </a:lnTo>
                    <a:lnTo>
                      <a:pt x="183" y="119"/>
                    </a:lnTo>
                    <a:lnTo>
                      <a:pt x="191" y="115"/>
                    </a:lnTo>
                    <a:lnTo>
                      <a:pt x="195" y="107"/>
                    </a:lnTo>
                    <a:lnTo>
                      <a:pt x="195" y="98"/>
                    </a:lnTo>
                    <a:lnTo>
                      <a:pt x="197" y="90"/>
                    </a:lnTo>
                    <a:lnTo>
                      <a:pt x="205" y="83"/>
                    </a:lnTo>
                    <a:lnTo>
                      <a:pt x="209" y="74"/>
                    </a:lnTo>
                    <a:lnTo>
                      <a:pt x="217" y="72"/>
                    </a:lnTo>
                    <a:lnTo>
                      <a:pt x="225" y="67"/>
                    </a:lnTo>
                    <a:lnTo>
                      <a:pt x="233" y="61"/>
                    </a:lnTo>
                    <a:lnTo>
                      <a:pt x="235" y="57"/>
                    </a:lnTo>
                    <a:lnTo>
                      <a:pt x="239" y="48"/>
                    </a:lnTo>
                    <a:lnTo>
                      <a:pt x="243" y="45"/>
                    </a:lnTo>
                    <a:lnTo>
                      <a:pt x="247" y="45"/>
                    </a:lnTo>
                    <a:lnTo>
                      <a:pt x="255" y="52"/>
                    </a:lnTo>
                    <a:lnTo>
                      <a:pt x="260" y="52"/>
                    </a:lnTo>
                    <a:lnTo>
                      <a:pt x="266" y="45"/>
                    </a:lnTo>
                    <a:lnTo>
                      <a:pt x="274" y="38"/>
                    </a:lnTo>
                    <a:lnTo>
                      <a:pt x="280" y="34"/>
                    </a:lnTo>
                    <a:lnTo>
                      <a:pt x="288" y="30"/>
                    </a:lnTo>
                    <a:lnTo>
                      <a:pt x="295" y="26"/>
                    </a:lnTo>
                    <a:lnTo>
                      <a:pt x="303" y="25"/>
                    </a:lnTo>
                    <a:lnTo>
                      <a:pt x="323" y="23"/>
                    </a:lnTo>
                    <a:lnTo>
                      <a:pt x="335" y="20"/>
                    </a:lnTo>
                    <a:lnTo>
                      <a:pt x="350" y="20"/>
                    </a:lnTo>
                    <a:lnTo>
                      <a:pt x="360" y="21"/>
                    </a:lnTo>
                    <a:lnTo>
                      <a:pt x="370" y="23"/>
                    </a:lnTo>
                    <a:lnTo>
                      <a:pt x="384" y="24"/>
                    </a:lnTo>
                    <a:lnTo>
                      <a:pt x="394" y="21"/>
                    </a:lnTo>
                    <a:lnTo>
                      <a:pt x="405" y="17"/>
                    </a:lnTo>
                    <a:lnTo>
                      <a:pt x="433" y="20"/>
                    </a:lnTo>
                    <a:lnTo>
                      <a:pt x="442" y="19"/>
                    </a:lnTo>
                    <a:lnTo>
                      <a:pt x="451" y="22"/>
                    </a:lnTo>
                    <a:lnTo>
                      <a:pt x="460" y="23"/>
                    </a:lnTo>
                    <a:lnTo>
                      <a:pt x="468" y="27"/>
                    </a:lnTo>
                    <a:lnTo>
                      <a:pt x="474" y="28"/>
                    </a:lnTo>
                    <a:lnTo>
                      <a:pt x="479" y="32"/>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8" name="Freeform 31"/>
              <p:cNvSpPr>
                <a:spLocks/>
              </p:cNvSpPr>
              <p:nvPr/>
            </p:nvSpPr>
            <p:spPr bwMode="auto">
              <a:xfrm>
                <a:off x="11673565" y="3470586"/>
                <a:ext cx="743609" cy="147695"/>
              </a:xfrm>
              <a:custGeom>
                <a:avLst/>
                <a:gdLst>
                  <a:gd name="T0" fmla="*/ 0 w 118"/>
                  <a:gd name="T1" fmla="*/ 2147483647 h 21"/>
                  <a:gd name="T2" fmla="*/ 2147483647 w 118"/>
                  <a:gd name="T3" fmla="*/ 0 h 21"/>
                  <a:gd name="T4" fmla="*/ 2147483647 w 118"/>
                  <a:gd name="T5" fmla="*/ 0 h 21"/>
                  <a:gd name="T6" fmla="*/ 2147483647 w 118"/>
                  <a:gd name="T7" fmla="*/ 2147483647 h 21"/>
                  <a:gd name="T8" fmla="*/ 2147483647 w 118"/>
                  <a:gd name="T9" fmla="*/ 2147483647 h 21"/>
                  <a:gd name="T10" fmla="*/ 2147483647 w 118"/>
                  <a:gd name="T11" fmla="*/ 2147483647 h 21"/>
                  <a:gd name="T12" fmla="*/ 2147483647 w 118"/>
                  <a:gd name="T13" fmla="*/ 2147483647 h 21"/>
                  <a:gd name="T14" fmla="*/ 2147483647 w 118"/>
                  <a:gd name="T15" fmla="*/ 2147483647 h 21"/>
                  <a:gd name="T16" fmla="*/ 2147483647 w 118"/>
                  <a:gd name="T17" fmla="*/ 2147483647 h 21"/>
                  <a:gd name="T18" fmla="*/ 2147483647 w 118"/>
                  <a:gd name="T19" fmla="*/ 2147483647 h 21"/>
                  <a:gd name="T20" fmla="*/ 2147483647 w 118"/>
                  <a:gd name="T21" fmla="*/ 2147483647 h 21"/>
                  <a:gd name="T22" fmla="*/ 2147483647 w 118"/>
                  <a:gd name="T23" fmla="*/ 2147483647 h 21"/>
                  <a:gd name="T24" fmla="*/ 2147483647 w 118"/>
                  <a:gd name="T25" fmla="*/ 2147483647 h 21"/>
                  <a:gd name="T26" fmla="*/ 2147483647 w 118"/>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
                  <a:gd name="T43" fmla="*/ 0 h 21"/>
                  <a:gd name="T44" fmla="*/ 118 w 11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 h="21">
                    <a:moveTo>
                      <a:pt x="0" y="4"/>
                    </a:moveTo>
                    <a:lnTo>
                      <a:pt x="11" y="0"/>
                    </a:lnTo>
                    <a:lnTo>
                      <a:pt x="17" y="0"/>
                    </a:lnTo>
                    <a:lnTo>
                      <a:pt x="25" y="5"/>
                    </a:lnTo>
                    <a:lnTo>
                      <a:pt x="29" y="10"/>
                    </a:lnTo>
                    <a:lnTo>
                      <a:pt x="37" y="11"/>
                    </a:lnTo>
                    <a:lnTo>
                      <a:pt x="45" y="11"/>
                    </a:lnTo>
                    <a:cubicBezTo>
                      <a:pt x="45" y="11"/>
                      <a:pt x="53" y="11"/>
                      <a:pt x="57" y="12"/>
                    </a:cubicBezTo>
                    <a:cubicBezTo>
                      <a:pt x="61" y="13"/>
                      <a:pt x="67" y="15"/>
                      <a:pt x="67" y="15"/>
                    </a:cubicBezTo>
                    <a:lnTo>
                      <a:pt x="78" y="18"/>
                    </a:lnTo>
                    <a:lnTo>
                      <a:pt x="88" y="19"/>
                    </a:lnTo>
                    <a:lnTo>
                      <a:pt x="102" y="20"/>
                    </a:lnTo>
                    <a:cubicBezTo>
                      <a:pt x="102" y="20"/>
                      <a:pt x="108" y="21"/>
                      <a:pt x="112" y="21"/>
                    </a:cubicBezTo>
                    <a:cubicBezTo>
                      <a:pt x="116" y="21"/>
                      <a:pt x="118" y="20"/>
                      <a:pt x="118" y="20"/>
                    </a:cubicBez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9" name="Freeform 32"/>
              <p:cNvSpPr>
                <a:spLocks/>
              </p:cNvSpPr>
              <p:nvPr/>
            </p:nvSpPr>
            <p:spPr bwMode="auto">
              <a:xfrm>
                <a:off x="11560235" y="3589624"/>
                <a:ext cx="214732" cy="90380"/>
              </a:xfrm>
              <a:custGeom>
                <a:avLst/>
                <a:gdLst>
                  <a:gd name="T0" fmla="*/ 0 w 34"/>
                  <a:gd name="T1" fmla="*/ 2147483647 h 13"/>
                  <a:gd name="T2" fmla="*/ 2147483647 w 34"/>
                  <a:gd name="T3" fmla="*/ 2147483647 h 13"/>
                  <a:gd name="T4" fmla="*/ 2147483647 w 34"/>
                  <a:gd name="T5" fmla="*/ 2147483647 h 13"/>
                  <a:gd name="T6" fmla="*/ 2147483647 w 34"/>
                  <a:gd name="T7" fmla="*/ 2147483647 h 13"/>
                  <a:gd name="T8" fmla="*/ 2147483647 w 34"/>
                  <a:gd name="T9" fmla="*/ 2147483647 h 13"/>
                  <a:gd name="T10" fmla="*/ 2147483647 w 34"/>
                  <a:gd name="T11" fmla="*/ 2147483647 h 13"/>
                  <a:gd name="T12" fmla="*/ 2147483647 w 34"/>
                  <a:gd name="T13" fmla="*/ 2147483647 h 13"/>
                  <a:gd name="T14" fmla="*/ 2147483647 w 34"/>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3"/>
                  <a:gd name="T26" fmla="*/ 34 w 3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3">
                    <a:moveTo>
                      <a:pt x="0" y="11"/>
                    </a:moveTo>
                    <a:lnTo>
                      <a:pt x="6" y="13"/>
                    </a:lnTo>
                    <a:lnTo>
                      <a:pt x="10" y="13"/>
                    </a:lnTo>
                    <a:lnTo>
                      <a:pt x="16" y="13"/>
                    </a:lnTo>
                    <a:lnTo>
                      <a:pt x="23" y="9"/>
                    </a:lnTo>
                    <a:lnTo>
                      <a:pt x="34" y="8"/>
                    </a:lnTo>
                    <a:lnTo>
                      <a:pt x="22" y="3"/>
                    </a:lnTo>
                    <a:lnTo>
                      <a:pt x="9"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 name="Freeform 33"/>
              <p:cNvSpPr>
                <a:spLocks/>
              </p:cNvSpPr>
              <p:nvPr/>
            </p:nvSpPr>
            <p:spPr bwMode="auto">
              <a:xfrm>
                <a:off x="9556070" y="3847538"/>
                <a:ext cx="2596665" cy="811219"/>
              </a:xfrm>
              <a:custGeom>
                <a:avLst/>
                <a:gdLst>
                  <a:gd name="T0" fmla="*/ 2147483647 w 412"/>
                  <a:gd name="T1" fmla="*/ 2147483647 h 116"/>
                  <a:gd name="T2" fmla="*/ 2147483647 w 412"/>
                  <a:gd name="T3" fmla="*/ 2147483647 h 116"/>
                  <a:gd name="T4" fmla="*/ 2147483647 w 412"/>
                  <a:gd name="T5" fmla="*/ 2147483647 h 116"/>
                  <a:gd name="T6" fmla="*/ 2147483647 w 412"/>
                  <a:gd name="T7" fmla="*/ 2147483647 h 116"/>
                  <a:gd name="T8" fmla="*/ 2147483647 w 412"/>
                  <a:gd name="T9" fmla="*/ 2147483647 h 116"/>
                  <a:gd name="T10" fmla="*/ 2147483647 w 412"/>
                  <a:gd name="T11" fmla="*/ 2147483647 h 116"/>
                  <a:gd name="T12" fmla="*/ 2147483647 w 412"/>
                  <a:gd name="T13" fmla="*/ 2147483647 h 116"/>
                  <a:gd name="T14" fmla="*/ 2147483647 w 412"/>
                  <a:gd name="T15" fmla="*/ 2147483647 h 116"/>
                  <a:gd name="T16" fmla="*/ 2147483647 w 412"/>
                  <a:gd name="T17" fmla="*/ 2147483647 h 116"/>
                  <a:gd name="T18" fmla="*/ 2147483647 w 412"/>
                  <a:gd name="T19" fmla="*/ 2147483647 h 116"/>
                  <a:gd name="T20" fmla="*/ 2147483647 w 412"/>
                  <a:gd name="T21" fmla="*/ 2147483647 h 116"/>
                  <a:gd name="T22" fmla="*/ 2147483647 w 412"/>
                  <a:gd name="T23" fmla="*/ 2147483647 h 116"/>
                  <a:gd name="T24" fmla="*/ 2147483647 w 412"/>
                  <a:gd name="T25" fmla="*/ 2147483647 h 116"/>
                  <a:gd name="T26" fmla="*/ 2147483647 w 412"/>
                  <a:gd name="T27" fmla="*/ 2147483647 h 116"/>
                  <a:gd name="T28" fmla="*/ 2147483647 w 412"/>
                  <a:gd name="T29" fmla="*/ 2147483647 h 116"/>
                  <a:gd name="T30" fmla="*/ 2147483647 w 412"/>
                  <a:gd name="T31" fmla="*/ 2147483647 h 116"/>
                  <a:gd name="T32" fmla="*/ 2147483647 w 412"/>
                  <a:gd name="T33" fmla="*/ 2147483647 h 116"/>
                  <a:gd name="T34" fmla="*/ 2147483647 w 412"/>
                  <a:gd name="T35" fmla="*/ 2147483647 h 116"/>
                  <a:gd name="T36" fmla="*/ 2147483647 w 412"/>
                  <a:gd name="T37" fmla="*/ 2147483647 h 116"/>
                  <a:gd name="T38" fmla="*/ 2147483647 w 412"/>
                  <a:gd name="T39" fmla="*/ 2147483647 h 116"/>
                  <a:gd name="T40" fmla="*/ 2147483647 w 412"/>
                  <a:gd name="T41" fmla="*/ 2147483647 h 116"/>
                  <a:gd name="T42" fmla="*/ 2147483647 w 412"/>
                  <a:gd name="T43" fmla="*/ 2147483647 h 116"/>
                  <a:gd name="T44" fmla="*/ 2147483647 w 412"/>
                  <a:gd name="T45" fmla="*/ 2147483647 h 116"/>
                  <a:gd name="T46" fmla="*/ 2147483647 w 412"/>
                  <a:gd name="T47" fmla="*/ 2147483647 h 116"/>
                  <a:gd name="T48" fmla="*/ 2147483647 w 412"/>
                  <a:gd name="T49" fmla="*/ 2147483647 h 116"/>
                  <a:gd name="T50" fmla="*/ 0 w 412"/>
                  <a:gd name="T51" fmla="*/ 2147483647 h 116"/>
                  <a:gd name="T52" fmla="*/ 2147483647 w 412"/>
                  <a:gd name="T53" fmla="*/ 2147483647 h 116"/>
                  <a:gd name="T54" fmla="*/ 2147483647 w 412"/>
                  <a:gd name="T55" fmla="*/ 2147483647 h 116"/>
                  <a:gd name="T56" fmla="*/ 2147483647 w 412"/>
                  <a:gd name="T57" fmla="*/ 2147483647 h 116"/>
                  <a:gd name="T58" fmla="*/ 2147483647 w 412"/>
                  <a:gd name="T59" fmla="*/ 2147483647 h 116"/>
                  <a:gd name="T60" fmla="*/ 2147483647 w 412"/>
                  <a:gd name="T61" fmla="*/ 2147483647 h 116"/>
                  <a:gd name="T62" fmla="*/ 2147483647 w 412"/>
                  <a:gd name="T63" fmla="*/ 2147483647 h 116"/>
                  <a:gd name="T64" fmla="*/ 2147483647 w 412"/>
                  <a:gd name="T65" fmla="*/ 2147483647 h 116"/>
                  <a:gd name="T66" fmla="*/ 2147483647 w 412"/>
                  <a:gd name="T67" fmla="*/ 2147483647 h 116"/>
                  <a:gd name="T68" fmla="*/ 2147483647 w 412"/>
                  <a:gd name="T69" fmla="*/ 2147483647 h 116"/>
                  <a:gd name="T70" fmla="*/ 2147483647 w 412"/>
                  <a:gd name="T71" fmla="*/ 2147483647 h 116"/>
                  <a:gd name="T72" fmla="*/ 2147483647 w 412"/>
                  <a:gd name="T73" fmla="*/ 2147483647 h 116"/>
                  <a:gd name="T74" fmla="*/ 2147483647 w 412"/>
                  <a:gd name="T75" fmla="*/ 2147483647 h 116"/>
                  <a:gd name="T76" fmla="*/ 2147483647 w 412"/>
                  <a:gd name="T77" fmla="*/ 2147483647 h 116"/>
                  <a:gd name="T78" fmla="*/ 2147483647 w 412"/>
                  <a:gd name="T79" fmla="*/ 2147483647 h 116"/>
                  <a:gd name="T80" fmla="*/ 2147483647 w 412"/>
                  <a:gd name="T81" fmla="*/ 2147483647 h 116"/>
                  <a:gd name="T82" fmla="*/ 2147483647 w 412"/>
                  <a:gd name="T83" fmla="*/ 2147483647 h 116"/>
                  <a:gd name="T84" fmla="*/ 2147483647 w 412"/>
                  <a:gd name="T85" fmla="*/ 2147483647 h 116"/>
                  <a:gd name="T86" fmla="*/ 2147483647 w 412"/>
                  <a:gd name="T87" fmla="*/ 2147483647 h 116"/>
                  <a:gd name="T88" fmla="*/ 2147483647 w 412"/>
                  <a:gd name="T89" fmla="*/ 2147483647 h 116"/>
                  <a:gd name="T90" fmla="*/ 2147483647 w 412"/>
                  <a:gd name="T91" fmla="*/ 2147483647 h 116"/>
                  <a:gd name="T92" fmla="*/ 2147483647 w 412"/>
                  <a:gd name="T93" fmla="*/ 2147483647 h 116"/>
                  <a:gd name="T94" fmla="*/ 2147483647 w 412"/>
                  <a:gd name="T95" fmla="*/ 2147483647 h 116"/>
                  <a:gd name="T96" fmla="*/ 2147483647 w 412"/>
                  <a:gd name="T97" fmla="*/ 1987898004 h 116"/>
                  <a:gd name="T98" fmla="*/ 2147483647 w 412"/>
                  <a:gd name="T99" fmla="*/ 0 h 1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2"/>
                  <a:gd name="T151" fmla="*/ 0 h 116"/>
                  <a:gd name="T152" fmla="*/ 412 w 412"/>
                  <a:gd name="T153" fmla="*/ 116 h 1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2" h="116">
                    <a:moveTo>
                      <a:pt x="412" y="10"/>
                    </a:moveTo>
                    <a:lnTo>
                      <a:pt x="403" y="12"/>
                    </a:lnTo>
                    <a:lnTo>
                      <a:pt x="397" y="14"/>
                    </a:lnTo>
                    <a:lnTo>
                      <a:pt x="385" y="15"/>
                    </a:lnTo>
                    <a:lnTo>
                      <a:pt x="372" y="19"/>
                    </a:lnTo>
                    <a:lnTo>
                      <a:pt x="366" y="22"/>
                    </a:lnTo>
                    <a:lnTo>
                      <a:pt x="359" y="26"/>
                    </a:lnTo>
                    <a:lnTo>
                      <a:pt x="353" y="31"/>
                    </a:lnTo>
                    <a:lnTo>
                      <a:pt x="346" y="39"/>
                    </a:lnTo>
                    <a:lnTo>
                      <a:pt x="340" y="47"/>
                    </a:lnTo>
                    <a:lnTo>
                      <a:pt x="334" y="55"/>
                    </a:lnTo>
                    <a:lnTo>
                      <a:pt x="324" y="61"/>
                    </a:lnTo>
                    <a:lnTo>
                      <a:pt x="314" y="66"/>
                    </a:lnTo>
                    <a:lnTo>
                      <a:pt x="305" y="67"/>
                    </a:lnTo>
                    <a:lnTo>
                      <a:pt x="296" y="72"/>
                    </a:lnTo>
                    <a:lnTo>
                      <a:pt x="285" y="75"/>
                    </a:lnTo>
                    <a:lnTo>
                      <a:pt x="262" y="79"/>
                    </a:lnTo>
                    <a:lnTo>
                      <a:pt x="247" y="80"/>
                    </a:lnTo>
                    <a:lnTo>
                      <a:pt x="228" y="75"/>
                    </a:lnTo>
                    <a:lnTo>
                      <a:pt x="227" y="69"/>
                    </a:lnTo>
                    <a:lnTo>
                      <a:pt x="220" y="70"/>
                    </a:lnTo>
                    <a:lnTo>
                      <a:pt x="213" y="67"/>
                    </a:lnTo>
                    <a:cubicBezTo>
                      <a:pt x="213" y="67"/>
                      <a:pt x="211" y="65"/>
                      <a:pt x="206" y="64"/>
                    </a:cubicBezTo>
                    <a:lnTo>
                      <a:pt x="197" y="64"/>
                    </a:lnTo>
                    <a:lnTo>
                      <a:pt x="188" y="68"/>
                    </a:lnTo>
                    <a:lnTo>
                      <a:pt x="173" y="74"/>
                    </a:lnTo>
                    <a:lnTo>
                      <a:pt x="161" y="83"/>
                    </a:lnTo>
                    <a:lnTo>
                      <a:pt x="148" y="90"/>
                    </a:lnTo>
                    <a:lnTo>
                      <a:pt x="139" y="90"/>
                    </a:lnTo>
                    <a:lnTo>
                      <a:pt x="133" y="95"/>
                    </a:lnTo>
                    <a:lnTo>
                      <a:pt x="126" y="94"/>
                    </a:lnTo>
                    <a:lnTo>
                      <a:pt x="117" y="100"/>
                    </a:lnTo>
                    <a:lnTo>
                      <a:pt x="112" y="105"/>
                    </a:lnTo>
                    <a:lnTo>
                      <a:pt x="108" y="106"/>
                    </a:lnTo>
                    <a:lnTo>
                      <a:pt x="100" y="100"/>
                    </a:lnTo>
                    <a:lnTo>
                      <a:pt x="96" y="96"/>
                    </a:lnTo>
                    <a:lnTo>
                      <a:pt x="89" y="100"/>
                    </a:lnTo>
                    <a:lnTo>
                      <a:pt x="86" y="105"/>
                    </a:lnTo>
                    <a:lnTo>
                      <a:pt x="83" y="109"/>
                    </a:lnTo>
                    <a:lnTo>
                      <a:pt x="76" y="112"/>
                    </a:lnTo>
                    <a:lnTo>
                      <a:pt x="70" y="105"/>
                    </a:lnTo>
                    <a:lnTo>
                      <a:pt x="66" y="104"/>
                    </a:lnTo>
                    <a:lnTo>
                      <a:pt x="59" y="105"/>
                    </a:lnTo>
                    <a:lnTo>
                      <a:pt x="53" y="105"/>
                    </a:lnTo>
                    <a:lnTo>
                      <a:pt x="48" y="105"/>
                    </a:lnTo>
                    <a:lnTo>
                      <a:pt x="39" y="108"/>
                    </a:lnTo>
                    <a:lnTo>
                      <a:pt x="28" y="113"/>
                    </a:lnTo>
                    <a:lnTo>
                      <a:pt x="22" y="116"/>
                    </a:lnTo>
                    <a:lnTo>
                      <a:pt x="16" y="115"/>
                    </a:lnTo>
                    <a:lnTo>
                      <a:pt x="12" y="110"/>
                    </a:lnTo>
                    <a:lnTo>
                      <a:pt x="4" y="103"/>
                    </a:lnTo>
                    <a:lnTo>
                      <a:pt x="0" y="99"/>
                    </a:lnTo>
                    <a:lnTo>
                      <a:pt x="4" y="93"/>
                    </a:lnTo>
                    <a:lnTo>
                      <a:pt x="7" y="87"/>
                    </a:lnTo>
                    <a:lnTo>
                      <a:pt x="11" y="82"/>
                    </a:lnTo>
                    <a:lnTo>
                      <a:pt x="18" y="81"/>
                    </a:lnTo>
                    <a:lnTo>
                      <a:pt x="23" y="79"/>
                    </a:lnTo>
                    <a:lnTo>
                      <a:pt x="25" y="74"/>
                    </a:lnTo>
                    <a:lnTo>
                      <a:pt x="31" y="69"/>
                    </a:lnTo>
                    <a:lnTo>
                      <a:pt x="35" y="66"/>
                    </a:lnTo>
                    <a:lnTo>
                      <a:pt x="43" y="66"/>
                    </a:lnTo>
                    <a:lnTo>
                      <a:pt x="51" y="62"/>
                    </a:lnTo>
                    <a:lnTo>
                      <a:pt x="54" y="54"/>
                    </a:lnTo>
                    <a:lnTo>
                      <a:pt x="63" y="39"/>
                    </a:lnTo>
                    <a:lnTo>
                      <a:pt x="74" y="29"/>
                    </a:lnTo>
                    <a:lnTo>
                      <a:pt x="91" y="29"/>
                    </a:lnTo>
                    <a:lnTo>
                      <a:pt x="108" y="31"/>
                    </a:lnTo>
                    <a:lnTo>
                      <a:pt x="126" y="32"/>
                    </a:lnTo>
                    <a:lnTo>
                      <a:pt x="134" y="32"/>
                    </a:lnTo>
                    <a:lnTo>
                      <a:pt x="141" y="28"/>
                    </a:lnTo>
                    <a:lnTo>
                      <a:pt x="146" y="26"/>
                    </a:lnTo>
                    <a:lnTo>
                      <a:pt x="154" y="22"/>
                    </a:lnTo>
                    <a:lnTo>
                      <a:pt x="160" y="21"/>
                    </a:lnTo>
                    <a:lnTo>
                      <a:pt x="169" y="18"/>
                    </a:lnTo>
                    <a:lnTo>
                      <a:pt x="173" y="11"/>
                    </a:lnTo>
                    <a:lnTo>
                      <a:pt x="185" y="9"/>
                    </a:lnTo>
                    <a:lnTo>
                      <a:pt x="188" y="15"/>
                    </a:lnTo>
                    <a:lnTo>
                      <a:pt x="195" y="23"/>
                    </a:lnTo>
                    <a:lnTo>
                      <a:pt x="199" y="29"/>
                    </a:lnTo>
                    <a:lnTo>
                      <a:pt x="205" y="37"/>
                    </a:lnTo>
                    <a:lnTo>
                      <a:pt x="211" y="41"/>
                    </a:lnTo>
                    <a:lnTo>
                      <a:pt x="219" y="49"/>
                    </a:lnTo>
                    <a:lnTo>
                      <a:pt x="228" y="58"/>
                    </a:lnTo>
                    <a:lnTo>
                      <a:pt x="236" y="61"/>
                    </a:lnTo>
                    <a:lnTo>
                      <a:pt x="242" y="57"/>
                    </a:lnTo>
                    <a:lnTo>
                      <a:pt x="248" y="56"/>
                    </a:lnTo>
                    <a:lnTo>
                      <a:pt x="268" y="59"/>
                    </a:lnTo>
                    <a:lnTo>
                      <a:pt x="280" y="55"/>
                    </a:lnTo>
                    <a:lnTo>
                      <a:pt x="293" y="53"/>
                    </a:lnTo>
                    <a:lnTo>
                      <a:pt x="306" y="48"/>
                    </a:lnTo>
                    <a:lnTo>
                      <a:pt x="316" y="43"/>
                    </a:lnTo>
                    <a:lnTo>
                      <a:pt x="325" y="36"/>
                    </a:lnTo>
                    <a:lnTo>
                      <a:pt x="334" y="29"/>
                    </a:lnTo>
                    <a:lnTo>
                      <a:pt x="339" y="22"/>
                    </a:lnTo>
                    <a:cubicBezTo>
                      <a:pt x="339" y="22"/>
                      <a:pt x="339" y="18"/>
                      <a:pt x="346" y="15"/>
                    </a:cubicBezTo>
                    <a:cubicBezTo>
                      <a:pt x="353" y="11"/>
                      <a:pt x="358" y="8"/>
                      <a:pt x="358" y="8"/>
                    </a:cubicBezTo>
                    <a:lnTo>
                      <a:pt x="370" y="4"/>
                    </a:lnTo>
                    <a:lnTo>
                      <a:pt x="385" y="2"/>
                    </a:lnTo>
                    <a:lnTo>
                      <a:pt x="402" y="0"/>
                    </a:lnTo>
                    <a:lnTo>
                      <a:pt x="407"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1" name="Freeform 34"/>
              <p:cNvSpPr>
                <a:spLocks/>
              </p:cNvSpPr>
              <p:nvPr/>
            </p:nvSpPr>
            <p:spPr bwMode="auto">
              <a:xfrm>
                <a:off x="11327608" y="3589624"/>
                <a:ext cx="705832" cy="138877"/>
              </a:xfrm>
              <a:custGeom>
                <a:avLst/>
                <a:gdLst>
                  <a:gd name="T0" fmla="*/ 2147483647 w 112"/>
                  <a:gd name="T1" fmla="*/ 2147483647 h 20"/>
                  <a:gd name="T2" fmla="*/ 2147483647 w 112"/>
                  <a:gd name="T3" fmla="*/ 2147483647 h 20"/>
                  <a:gd name="T4" fmla="*/ 2147483647 w 112"/>
                  <a:gd name="T5" fmla="*/ 2147483647 h 20"/>
                  <a:gd name="T6" fmla="*/ 2147483647 w 112"/>
                  <a:gd name="T7" fmla="*/ 2147483647 h 20"/>
                  <a:gd name="T8" fmla="*/ 2147483647 w 112"/>
                  <a:gd name="T9" fmla="*/ 2147483647 h 20"/>
                  <a:gd name="T10" fmla="*/ 2147483647 w 112"/>
                  <a:gd name="T11" fmla="*/ 2147483647 h 20"/>
                  <a:gd name="T12" fmla="*/ 2147483647 w 112"/>
                  <a:gd name="T13" fmla="*/ 2147483647 h 20"/>
                  <a:gd name="T14" fmla="*/ 2147483647 w 112"/>
                  <a:gd name="T15" fmla="*/ 2147483647 h 20"/>
                  <a:gd name="T16" fmla="*/ 2147483647 w 112"/>
                  <a:gd name="T17" fmla="*/ 1788457476 h 20"/>
                  <a:gd name="T18" fmla="*/ 0 w 112"/>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20"/>
                  <a:gd name="T32" fmla="*/ 112 w 11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20">
                    <a:moveTo>
                      <a:pt x="112" y="11"/>
                    </a:moveTo>
                    <a:lnTo>
                      <a:pt x="92" y="11"/>
                    </a:lnTo>
                    <a:cubicBezTo>
                      <a:pt x="92" y="11"/>
                      <a:pt x="84" y="12"/>
                      <a:pt x="79" y="12"/>
                    </a:cubicBezTo>
                    <a:cubicBezTo>
                      <a:pt x="74" y="12"/>
                      <a:pt x="68" y="13"/>
                      <a:pt x="68" y="13"/>
                    </a:cubicBezTo>
                    <a:lnTo>
                      <a:pt x="57" y="20"/>
                    </a:lnTo>
                    <a:lnTo>
                      <a:pt x="41" y="20"/>
                    </a:lnTo>
                    <a:lnTo>
                      <a:pt x="29" y="19"/>
                    </a:lnTo>
                    <a:lnTo>
                      <a:pt x="15" y="13"/>
                    </a:lnTo>
                    <a:lnTo>
                      <a:pt x="4" y="2"/>
                    </a:lnTo>
                    <a:lnTo>
                      <a:pt x="0"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2" name="Freeform 35"/>
              <p:cNvSpPr>
                <a:spLocks/>
              </p:cNvSpPr>
              <p:nvPr/>
            </p:nvSpPr>
            <p:spPr bwMode="auto">
              <a:xfrm>
                <a:off x="8492352" y="4204651"/>
                <a:ext cx="2596665" cy="1181558"/>
              </a:xfrm>
              <a:custGeom>
                <a:avLst/>
                <a:gdLst>
                  <a:gd name="T0" fmla="*/ 2147483647 w 412"/>
                  <a:gd name="T1" fmla="*/ 2147483647 h 169"/>
                  <a:gd name="T2" fmla="*/ 2147483647 w 412"/>
                  <a:gd name="T3" fmla="*/ 2147483647 h 169"/>
                  <a:gd name="T4" fmla="*/ 2147483647 w 412"/>
                  <a:gd name="T5" fmla="*/ 2147483647 h 169"/>
                  <a:gd name="T6" fmla="*/ 2147483647 w 412"/>
                  <a:gd name="T7" fmla="*/ 2147483647 h 169"/>
                  <a:gd name="T8" fmla="*/ 2147483647 w 412"/>
                  <a:gd name="T9" fmla="*/ 2147483647 h 169"/>
                  <a:gd name="T10" fmla="*/ 2147483647 w 412"/>
                  <a:gd name="T11" fmla="*/ 2147483647 h 169"/>
                  <a:gd name="T12" fmla="*/ 2147483647 w 412"/>
                  <a:gd name="T13" fmla="*/ 2147483647 h 169"/>
                  <a:gd name="T14" fmla="*/ 2147483647 w 412"/>
                  <a:gd name="T15" fmla="*/ 2147483647 h 169"/>
                  <a:gd name="T16" fmla="*/ 2147483647 w 412"/>
                  <a:gd name="T17" fmla="*/ 2147483647 h 169"/>
                  <a:gd name="T18" fmla="*/ 2147483647 w 412"/>
                  <a:gd name="T19" fmla="*/ 2147483647 h 169"/>
                  <a:gd name="T20" fmla="*/ 2147483647 w 412"/>
                  <a:gd name="T21" fmla="*/ 2147483647 h 169"/>
                  <a:gd name="T22" fmla="*/ 2147483647 w 412"/>
                  <a:gd name="T23" fmla="*/ 2147483647 h 169"/>
                  <a:gd name="T24" fmla="*/ 2147483647 w 412"/>
                  <a:gd name="T25" fmla="*/ 2147483647 h 169"/>
                  <a:gd name="T26" fmla="*/ 2147483647 w 412"/>
                  <a:gd name="T27" fmla="*/ 2147483647 h 169"/>
                  <a:gd name="T28" fmla="*/ 2147483647 w 412"/>
                  <a:gd name="T29" fmla="*/ 2147483647 h 169"/>
                  <a:gd name="T30" fmla="*/ 2147483647 w 412"/>
                  <a:gd name="T31" fmla="*/ 2147483647 h 169"/>
                  <a:gd name="T32" fmla="*/ 2147483647 w 412"/>
                  <a:gd name="T33" fmla="*/ 2147483647 h 169"/>
                  <a:gd name="T34" fmla="*/ 2147483647 w 412"/>
                  <a:gd name="T35" fmla="*/ 2147483647 h 169"/>
                  <a:gd name="T36" fmla="*/ 2147483647 w 412"/>
                  <a:gd name="T37" fmla="*/ 2147483647 h 169"/>
                  <a:gd name="T38" fmla="*/ 2147483647 w 412"/>
                  <a:gd name="T39" fmla="*/ 2147483647 h 169"/>
                  <a:gd name="T40" fmla="*/ 2147483647 w 412"/>
                  <a:gd name="T41" fmla="*/ 2147483647 h 169"/>
                  <a:gd name="T42" fmla="*/ 2147483647 w 412"/>
                  <a:gd name="T43" fmla="*/ 2147483647 h 169"/>
                  <a:gd name="T44" fmla="*/ 2147483647 w 412"/>
                  <a:gd name="T45" fmla="*/ 2147483647 h 169"/>
                  <a:gd name="T46" fmla="*/ 2147483647 w 412"/>
                  <a:gd name="T47" fmla="*/ 2147483647 h 169"/>
                  <a:gd name="T48" fmla="*/ 0 w 412"/>
                  <a:gd name="T49" fmla="*/ 2147483647 h 169"/>
                  <a:gd name="T50" fmla="*/ 2147483647 w 412"/>
                  <a:gd name="T51" fmla="*/ 2147483647 h 169"/>
                  <a:gd name="T52" fmla="*/ 2147483647 w 412"/>
                  <a:gd name="T53" fmla="*/ 2147483647 h 169"/>
                  <a:gd name="T54" fmla="*/ 2147483647 w 412"/>
                  <a:gd name="T55" fmla="*/ 2147483647 h 169"/>
                  <a:gd name="T56" fmla="*/ 2147483647 w 412"/>
                  <a:gd name="T57" fmla="*/ 2147483647 h 169"/>
                  <a:gd name="T58" fmla="*/ 2147483647 w 412"/>
                  <a:gd name="T59" fmla="*/ 2147483647 h 169"/>
                  <a:gd name="T60" fmla="*/ 2147483647 w 412"/>
                  <a:gd name="T61" fmla="*/ 2147483647 h 169"/>
                  <a:gd name="T62" fmla="*/ 2147483647 w 412"/>
                  <a:gd name="T63" fmla="*/ 2147483647 h 169"/>
                  <a:gd name="T64" fmla="*/ 2147483647 w 412"/>
                  <a:gd name="T65" fmla="*/ 2147483647 h 169"/>
                  <a:gd name="T66" fmla="*/ 2147483647 w 412"/>
                  <a:gd name="T67" fmla="*/ 2147483647 h 169"/>
                  <a:gd name="T68" fmla="*/ 2147483647 w 412"/>
                  <a:gd name="T69" fmla="*/ 2147483647 h 169"/>
                  <a:gd name="T70" fmla="*/ 2147483647 w 412"/>
                  <a:gd name="T71" fmla="*/ 2147483647 h 169"/>
                  <a:gd name="T72" fmla="*/ 2147483647 w 412"/>
                  <a:gd name="T73" fmla="*/ 2147483647 h 169"/>
                  <a:gd name="T74" fmla="*/ 2147483647 w 412"/>
                  <a:gd name="T75" fmla="*/ 2147483647 h 169"/>
                  <a:gd name="T76" fmla="*/ 2147483647 w 412"/>
                  <a:gd name="T77" fmla="*/ 2147483647 h 169"/>
                  <a:gd name="T78" fmla="*/ 2147483647 w 412"/>
                  <a:gd name="T79" fmla="*/ 2147483647 h 169"/>
                  <a:gd name="T80" fmla="*/ 2147483647 w 412"/>
                  <a:gd name="T81" fmla="*/ 2147483647 h 169"/>
                  <a:gd name="T82" fmla="*/ 2147483647 w 412"/>
                  <a:gd name="T83" fmla="*/ 2147483647 h 169"/>
                  <a:gd name="T84" fmla="*/ 2147483647 w 412"/>
                  <a:gd name="T85" fmla="*/ 2147483647 h 169"/>
                  <a:gd name="T86" fmla="*/ 2147483647 w 412"/>
                  <a:gd name="T87" fmla="*/ 2147483647 h 169"/>
                  <a:gd name="T88" fmla="*/ 2147483647 w 412"/>
                  <a:gd name="T89" fmla="*/ 2147483647 h 169"/>
                  <a:gd name="T90" fmla="*/ 2147483647 w 412"/>
                  <a:gd name="T91" fmla="*/ 2147483647 h 169"/>
                  <a:gd name="T92" fmla="*/ 2147483647 w 412"/>
                  <a:gd name="T93" fmla="*/ 2147483647 h 169"/>
                  <a:gd name="T94" fmla="*/ 2147483647 w 412"/>
                  <a:gd name="T95" fmla="*/ 2147483647 h 169"/>
                  <a:gd name="T96" fmla="*/ 2147483647 w 412"/>
                  <a:gd name="T97" fmla="*/ 2147483647 h 169"/>
                  <a:gd name="T98" fmla="*/ 2147483647 w 412"/>
                  <a:gd name="T99" fmla="*/ 2147483647 h 1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2"/>
                  <a:gd name="T151" fmla="*/ 0 h 169"/>
                  <a:gd name="T152" fmla="*/ 412 w 412"/>
                  <a:gd name="T153" fmla="*/ 169 h 1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2" h="169">
                    <a:moveTo>
                      <a:pt x="412" y="29"/>
                    </a:moveTo>
                    <a:lnTo>
                      <a:pt x="404" y="37"/>
                    </a:lnTo>
                    <a:lnTo>
                      <a:pt x="395" y="44"/>
                    </a:lnTo>
                    <a:lnTo>
                      <a:pt x="388" y="44"/>
                    </a:lnTo>
                    <a:lnTo>
                      <a:pt x="383" y="44"/>
                    </a:lnTo>
                    <a:lnTo>
                      <a:pt x="377" y="46"/>
                    </a:lnTo>
                    <a:lnTo>
                      <a:pt x="365" y="48"/>
                    </a:lnTo>
                    <a:lnTo>
                      <a:pt x="353" y="48"/>
                    </a:lnTo>
                    <a:lnTo>
                      <a:pt x="338" y="58"/>
                    </a:lnTo>
                    <a:lnTo>
                      <a:pt x="329" y="62"/>
                    </a:lnTo>
                    <a:lnTo>
                      <a:pt x="325" y="65"/>
                    </a:lnTo>
                    <a:lnTo>
                      <a:pt x="314" y="71"/>
                    </a:lnTo>
                    <a:lnTo>
                      <a:pt x="308" y="75"/>
                    </a:lnTo>
                    <a:lnTo>
                      <a:pt x="298" y="80"/>
                    </a:lnTo>
                    <a:lnTo>
                      <a:pt x="280" y="81"/>
                    </a:lnTo>
                    <a:lnTo>
                      <a:pt x="265" y="81"/>
                    </a:lnTo>
                    <a:lnTo>
                      <a:pt x="253" y="81"/>
                    </a:lnTo>
                    <a:lnTo>
                      <a:pt x="247" y="81"/>
                    </a:lnTo>
                    <a:lnTo>
                      <a:pt x="232" y="78"/>
                    </a:lnTo>
                    <a:lnTo>
                      <a:pt x="220" y="78"/>
                    </a:lnTo>
                    <a:lnTo>
                      <a:pt x="214" y="85"/>
                    </a:lnTo>
                    <a:lnTo>
                      <a:pt x="210" y="92"/>
                    </a:lnTo>
                    <a:lnTo>
                      <a:pt x="205" y="97"/>
                    </a:lnTo>
                    <a:cubicBezTo>
                      <a:pt x="203" y="101"/>
                      <a:pt x="200" y="103"/>
                      <a:pt x="200" y="103"/>
                    </a:cubicBezTo>
                    <a:lnTo>
                      <a:pt x="196" y="106"/>
                    </a:lnTo>
                    <a:lnTo>
                      <a:pt x="189" y="107"/>
                    </a:lnTo>
                    <a:lnTo>
                      <a:pt x="181" y="115"/>
                    </a:lnTo>
                    <a:lnTo>
                      <a:pt x="168" y="123"/>
                    </a:lnTo>
                    <a:cubicBezTo>
                      <a:pt x="168" y="123"/>
                      <a:pt x="166" y="121"/>
                      <a:pt x="162" y="126"/>
                    </a:cubicBezTo>
                    <a:cubicBezTo>
                      <a:pt x="158" y="130"/>
                      <a:pt x="151" y="139"/>
                      <a:pt x="151" y="139"/>
                    </a:cubicBezTo>
                    <a:lnTo>
                      <a:pt x="143" y="145"/>
                    </a:lnTo>
                    <a:lnTo>
                      <a:pt x="137" y="153"/>
                    </a:lnTo>
                    <a:lnTo>
                      <a:pt x="132" y="162"/>
                    </a:lnTo>
                    <a:lnTo>
                      <a:pt x="129" y="166"/>
                    </a:lnTo>
                    <a:lnTo>
                      <a:pt x="123" y="169"/>
                    </a:lnTo>
                    <a:lnTo>
                      <a:pt x="115" y="169"/>
                    </a:lnTo>
                    <a:lnTo>
                      <a:pt x="107" y="169"/>
                    </a:lnTo>
                    <a:lnTo>
                      <a:pt x="98" y="165"/>
                    </a:lnTo>
                    <a:lnTo>
                      <a:pt x="86" y="163"/>
                    </a:lnTo>
                    <a:lnTo>
                      <a:pt x="84" y="155"/>
                    </a:lnTo>
                    <a:lnTo>
                      <a:pt x="79" y="133"/>
                    </a:lnTo>
                    <a:lnTo>
                      <a:pt x="74" y="126"/>
                    </a:lnTo>
                    <a:lnTo>
                      <a:pt x="63" y="118"/>
                    </a:lnTo>
                    <a:lnTo>
                      <a:pt x="52" y="111"/>
                    </a:lnTo>
                    <a:lnTo>
                      <a:pt x="39" y="105"/>
                    </a:lnTo>
                    <a:cubicBezTo>
                      <a:pt x="35" y="107"/>
                      <a:pt x="37" y="107"/>
                      <a:pt x="31" y="109"/>
                    </a:cubicBezTo>
                    <a:cubicBezTo>
                      <a:pt x="26" y="112"/>
                      <a:pt x="23" y="112"/>
                      <a:pt x="23" y="112"/>
                    </a:cubicBezTo>
                    <a:lnTo>
                      <a:pt x="14" y="105"/>
                    </a:lnTo>
                    <a:lnTo>
                      <a:pt x="6" y="97"/>
                    </a:lnTo>
                    <a:lnTo>
                      <a:pt x="0" y="82"/>
                    </a:lnTo>
                    <a:lnTo>
                      <a:pt x="12" y="48"/>
                    </a:lnTo>
                    <a:lnTo>
                      <a:pt x="20" y="32"/>
                    </a:lnTo>
                    <a:lnTo>
                      <a:pt x="27" y="23"/>
                    </a:lnTo>
                    <a:lnTo>
                      <a:pt x="33" y="15"/>
                    </a:lnTo>
                    <a:lnTo>
                      <a:pt x="43" y="10"/>
                    </a:lnTo>
                    <a:lnTo>
                      <a:pt x="53" y="3"/>
                    </a:lnTo>
                    <a:cubicBezTo>
                      <a:pt x="53" y="3"/>
                      <a:pt x="54" y="0"/>
                      <a:pt x="58" y="2"/>
                    </a:cubicBezTo>
                    <a:cubicBezTo>
                      <a:pt x="62" y="3"/>
                      <a:pt x="80" y="12"/>
                      <a:pt x="80" y="12"/>
                    </a:cubicBezTo>
                    <a:lnTo>
                      <a:pt x="86" y="22"/>
                    </a:lnTo>
                    <a:lnTo>
                      <a:pt x="90" y="27"/>
                    </a:lnTo>
                    <a:lnTo>
                      <a:pt x="92" y="34"/>
                    </a:lnTo>
                    <a:lnTo>
                      <a:pt x="93" y="43"/>
                    </a:lnTo>
                    <a:cubicBezTo>
                      <a:pt x="93" y="43"/>
                      <a:pt x="94" y="47"/>
                      <a:pt x="94" y="53"/>
                    </a:cubicBezTo>
                    <a:cubicBezTo>
                      <a:pt x="94" y="59"/>
                      <a:pt x="94" y="57"/>
                      <a:pt x="94" y="62"/>
                    </a:cubicBezTo>
                    <a:cubicBezTo>
                      <a:pt x="95" y="68"/>
                      <a:pt x="97" y="75"/>
                      <a:pt x="97" y="75"/>
                    </a:cubicBezTo>
                    <a:lnTo>
                      <a:pt x="101" y="84"/>
                    </a:lnTo>
                    <a:lnTo>
                      <a:pt x="108" y="81"/>
                    </a:lnTo>
                    <a:lnTo>
                      <a:pt x="112" y="71"/>
                    </a:lnTo>
                    <a:lnTo>
                      <a:pt x="110" y="59"/>
                    </a:lnTo>
                    <a:lnTo>
                      <a:pt x="109" y="48"/>
                    </a:lnTo>
                    <a:lnTo>
                      <a:pt x="121" y="42"/>
                    </a:lnTo>
                    <a:cubicBezTo>
                      <a:pt x="121" y="42"/>
                      <a:pt x="133" y="31"/>
                      <a:pt x="134" y="46"/>
                    </a:cubicBezTo>
                    <a:cubicBezTo>
                      <a:pt x="135" y="61"/>
                      <a:pt x="135" y="68"/>
                      <a:pt x="135" y="68"/>
                    </a:cubicBezTo>
                    <a:cubicBezTo>
                      <a:pt x="135" y="68"/>
                      <a:pt x="137" y="69"/>
                      <a:pt x="137" y="74"/>
                    </a:cubicBezTo>
                    <a:cubicBezTo>
                      <a:pt x="138" y="78"/>
                      <a:pt x="141" y="88"/>
                      <a:pt x="141" y="88"/>
                    </a:cubicBezTo>
                    <a:cubicBezTo>
                      <a:pt x="141" y="88"/>
                      <a:pt x="145" y="88"/>
                      <a:pt x="145" y="95"/>
                    </a:cubicBezTo>
                    <a:cubicBezTo>
                      <a:pt x="145" y="102"/>
                      <a:pt x="145" y="104"/>
                      <a:pt x="145" y="104"/>
                    </a:cubicBezTo>
                    <a:lnTo>
                      <a:pt x="153" y="107"/>
                    </a:lnTo>
                    <a:lnTo>
                      <a:pt x="157" y="107"/>
                    </a:lnTo>
                    <a:lnTo>
                      <a:pt x="165" y="103"/>
                    </a:lnTo>
                    <a:lnTo>
                      <a:pt x="170" y="97"/>
                    </a:lnTo>
                    <a:lnTo>
                      <a:pt x="184" y="93"/>
                    </a:lnTo>
                    <a:lnTo>
                      <a:pt x="191" y="87"/>
                    </a:lnTo>
                    <a:lnTo>
                      <a:pt x="207" y="80"/>
                    </a:lnTo>
                    <a:lnTo>
                      <a:pt x="221" y="72"/>
                    </a:lnTo>
                    <a:lnTo>
                      <a:pt x="229" y="72"/>
                    </a:lnTo>
                    <a:lnTo>
                      <a:pt x="239" y="72"/>
                    </a:lnTo>
                    <a:lnTo>
                      <a:pt x="259" y="71"/>
                    </a:lnTo>
                    <a:lnTo>
                      <a:pt x="272" y="70"/>
                    </a:lnTo>
                    <a:lnTo>
                      <a:pt x="289" y="67"/>
                    </a:lnTo>
                    <a:lnTo>
                      <a:pt x="299" y="62"/>
                    </a:lnTo>
                    <a:lnTo>
                      <a:pt x="312" y="54"/>
                    </a:lnTo>
                    <a:lnTo>
                      <a:pt x="318" y="49"/>
                    </a:lnTo>
                    <a:lnTo>
                      <a:pt x="325" y="45"/>
                    </a:lnTo>
                    <a:lnTo>
                      <a:pt x="338" y="41"/>
                    </a:lnTo>
                    <a:lnTo>
                      <a:pt x="350" y="37"/>
                    </a:lnTo>
                    <a:lnTo>
                      <a:pt x="359" y="36"/>
                    </a:lnTo>
                    <a:cubicBezTo>
                      <a:pt x="359" y="36"/>
                      <a:pt x="366" y="35"/>
                      <a:pt x="371" y="35"/>
                    </a:cubicBezTo>
                    <a:cubicBezTo>
                      <a:pt x="376" y="35"/>
                      <a:pt x="381" y="34"/>
                      <a:pt x="381" y="34"/>
                    </a:cubicBezTo>
                    <a:lnTo>
                      <a:pt x="399" y="27"/>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5" name="Rectangle 38"/>
              <p:cNvSpPr>
                <a:spLocks noChangeArrowheads="1"/>
              </p:cNvSpPr>
              <p:nvPr/>
            </p:nvSpPr>
            <p:spPr bwMode="auto">
              <a:xfrm>
                <a:off x="10922004" y="4735911"/>
                <a:ext cx="377769" cy="10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Channel-</a:t>
                </a:r>
                <a:endParaRPr lang="en-US" altLang="en-US" dirty="0"/>
              </a:p>
            </p:txBody>
          </p:sp>
          <p:sp>
            <p:nvSpPr>
              <p:cNvPr id="46" name="Rectangle 39"/>
              <p:cNvSpPr>
                <a:spLocks noChangeArrowheads="1"/>
              </p:cNvSpPr>
              <p:nvPr/>
            </p:nvSpPr>
            <p:spPr bwMode="auto">
              <a:xfrm>
                <a:off x="10993581" y="4839518"/>
                <a:ext cx="210755" cy="10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Lobe</a:t>
                </a:r>
                <a:endParaRPr lang="en-US" altLang="en-US" dirty="0"/>
              </a:p>
            </p:txBody>
          </p:sp>
          <p:sp>
            <p:nvSpPr>
              <p:cNvPr id="47" name="Rectangle 40"/>
              <p:cNvSpPr>
                <a:spLocks noChangeArrowheads="1"/>
              </p:cNvSpPr>
              <p:nvPr/>
            </p:nvSpPr>
            <p:spPr bwMode="auto">
              <a:xfrm>
                <a:off x="10900133" y="4945329"/>
                <a:ext cx="431452" cy="10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Transition</a:t>
                </a:r>
                <a:endParaRPr lang="en-US" altLang="en-US" dirty="0"/>
              </a:p>
            </p:txBody>
          </p:sp>
          <p:sp>
            <p:nvSpPr>
              <p:cNvPr id="48" name="Rectangle 41"/>
              <p:cNvSpPr>
                <a:spLocks noChangeArrowheads="1"/>
              </p:cNvSpPr>
              <p:nvPr/>
            </p:nvSpPr>
            <p:spPr bwMode="auto">
              <a:xfrm>
                <a:off x="10993581" y="5048936"/>
                <a:ext cx="210755" cy="10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Zone</a:t>
                </a:r>
                <a:endParaRPr lang="en-US" altLang="en-US" dirty="0"/>
              </a:p>
            </p:txBody>
          </p:sp>
          <p:sp>
            <p:nvSpPr>
              <p:cNvPr id="51" name="Rectangle 44"/>
              <p:cNvSpPr>
                <a:spLocks noChangeArrowheads="1"/>
              </p:cNvSpPr>
              <p:nvPr/>
            </p:nvSpPr>
            <p:spPr bwMode="auto">
              <a:xfrm>
                <a:off x="12007593" y="3911466"/>
                <a:ext cx="322098" cy="19840"/>
              </a:xfrm>
              <a:prstGeom prst="rect">
                <a:avLst/>
              </a:prstGeom>
              <a:solidFill>
                <a:srgbClr val="2421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52" name="Freeform 45"/>
              <p:cNvSpPr>
                <a:spLocks/>
              </p:cNvSpPr>
              <p:nvPr/>
            </p:nvSpPr>
            <p:spPr bwMode="auto">
              <a:xfrm>
                <a:off x="11932039" y="3869582"/>
                <a:ext cx="83507" cy="96994"/>
              </a:xfrm>
              <a:custGeom>
                <a:avLst/>
                <a:gdLst>
                  <a:gd name="T0" fmla="*/ 42 w 42"/>
                  <a:gd name="T1" fmla="*/ 44 h 44"/>
                  <a:gd name="T2" fmla="*/ 0 w 42"/>
                  <a:gd name="T3" fmla="*/ 22 h 44"/>
                  <a:gd name="T4" fmla="*/ 42 w 42"/>
                  <a:gd name="T5" fmla="*/ 0 h 44"/>
                  <a:gd name="T6" fmla="*/ 42 w 42"/>
                  <a:gd name="T7" fmla="*/ 44 h 44"/>
                  <a:gd name="T8" fmla="*/ 0 60000 65536"/>
                  <a:gd name="T9" fmla="*/ 0 60000 65536"/>
                  <a:gd name="T10" fmla="*/ 0 60000 65536"/>
                  <a:gd name="T11" fmla="*/ 0 60000 65536"/>
                  <a:gd name="T12" fmla="*/ 0 w 42"/>
                  <a:gd name="T13" fmla="*/ 0 h 44"/>
                  <a:gd name="T14" fmla="*/ 42 w 42"/>
                  <a:gd name="T15" fmla="*/ 44 h 44"/>
                </a:gdLst>
                <a:ahLst/>
                <a:cxnLst>
                  <a:cxn ang="T8">
                    <a:pos x="T0" y="T1"/>
                  </a:cxn>
                  <a:cxn ang="T9">
                    <a:pos x="T2" y="T3"/>
                  </a:cxn>
                  <a:cxn ang="T10">
                    <a:pos x="T4" y="T5"/>
                  </a:cxn>
                  <a:cxn ang="T11">
                    <a:pos x="T6" y="T7"/>
                  </a:cxn>
                </a:cxnLst>
                <a:rect l="T12" t="T13" r="T14" b="T15"/>
                <a:pathLst>
                  <a:path w="42" h="44">
                    <a:moveTo>
                      <a:pt x="42" y="44"/>
                    </a:moveTo>
                    <a:lnTo>
                      <a:pt x="0" y="22"/>
                    </a:lnTo>
                    <a:lnTo>
                      <a:pt x="42" y="0"/>
                    </a:lnTo>
                    <a:lnTo>
                      <a:pt x="42" y="44"/>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3" name="Rectangle 46"/>
              <p:cNvSpPr>
                <a:spLocks noChangeArrowheads="1"/>
              </p:cNvSpPr>
              <p:nvPr/>
            </p:nvSpPr>
            <p:spPr bwMode="auto">
              <a:xfrm>
                <a:off x="11993675" y="3532309"/>
                <a:ext cx="413558" cy="10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sediment </a:t>
                </a:r>
                <a:endParaRPr lang="en-US" altLang="en-US" dirty="0"/>
              </a:p>
            </p:txBody>
          </p:sp>
          <p:sp>
            <p:nvSpPr>
              <p:cNvPr id="54" name="Rectangle 47"/>
              <p:cNvSpPr>
                <a:spLocks noChangeArrowheads="1"/>
              </p:cNvSpPr>
              <p:nvPr/>
            </p:nvSpPr>
            <p:spPr bwMode="auto">
              <a:xfrm>
                <a:off x="11985722" y="3635916"/>
                <a:ext cx="391687" cy="10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transport</a:t>
                </a:r>
                <a:endParaRPr lang="en-US" altLang="en-US" dirty="0"/>
              </a:p>
            </p:txBody>
          </p:sp>
          <p:sp>
            <p:nvSpPr>
              <p:cNvPr id="55" name="Rectangle 48"/>
              <p:cNvSpPr>
                <a:spLocks noChangeArrowheads="1"/>
              </p:cNvSpPr>
              <p:nvPr/>
            </p:nvSpPr>
            <p:spPr bwMode="auto">
              <a:xfrm>
                <a:off x="11995663" y="3743932"/>
                <a:ext cx="375781" cy="10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direction</a:t>
                </a:r>
                <a:endParaRPr lang="en-US" altLang="en-US" dirty="0"/>
              </a:p>
            </p:txBody>
          </p:sp>
          <p:sp>
            <p:nvSpPr>
              <p:cNvPr id="59" name="Line 52"/>
              <p:cNvSpPr>
                <a:spLocks noChangeShapeType="1"/>
              </p:cNvSpPr>
              <p:nvPr/>
            </p:nvSpPr>
            <p:spPr bwMode="auto">
              <a:xfrm flipH="1" flipV="1">
                <a:off x="9166372" y="2919487"/>
                <a:ext cx="717761" cy="279959"/>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5" name="Rectangle 58"/>
              <p:cNvSpPr>
                <a:spLocks noChangeArrowheads="1"/>
              </p:cNvSpPr>
              <p:nvPr/>
            </p:nvSpPr>
            <p:spPr bwMode="auto">
              <a:xfrm>
                <a:off x="9675366" y="5154747"/>
                <a:ext cx="568642" cy="12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800" b="1" dirty="0">
                    <a:solidFill>
                      <a:srgbClr val="24211D"/>
                    </a:solidFill>
                  </a:rPr>
                  <a:t>       Slumps</a:t>
                </a:r>
                <a:endParaRPr lang="en-US" altLang="en-US" dirty="0"/>
              </a:p>
            </p:txBody>
          </p:sp>
        </p:grpSp>
        <p:sp>
          <p:nvSpPr>
            <p:cNvPr id="44" name="Text Box 118"/>
            <p:cNvSpPr txBox="1">
              <a:spLocks noChangeArrowheads="1"/>
            </p:cNvSpPr>
            <p:nvPr/>
          </p:nvSpPr>
          <p:spPr bwMode="auto">
            <a:xfrm>
              <a:off x="1473008" y="6081811"/>
              <a:ext cx="2130711" cy="307777"/>
            </a:xfrm>
            <a:prstGeom prst="rect">
              <a:avLst/>
            </a:prstGeom>
            <a:noFill/>
            <a:ln w="9525" algn="ctr">
              <a:noFill/>
              <a:miter lim="800000"/>
              <a:headEnd/>
              <a:tailEnd/>
            </a:ln>
            <a:effectLs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dirty="0" smtClean="0">
                  <a:solidFill>
                    <a:schemeClr val="bg1"/>
                  </a:solidFill>
                </a:rPr>
                <a:t>Beaubouef </a:t>
              </a:r>
              <a:r>
                <a:rPr lang="en-US" altLang="en-US" sz="1400" i="1" dirty="0" smtClean="0">
                  <a:solidFill>
                    <a:schemeClr val="bg1"/>
                  </a:solidFill>
                </a:rPr>
                <a:t>et a</a:t>
              </a:r>
              <a:r>
                <a:rPr lang="en-US" altLang="en-US" sz="1400" dirty="0" smtClean="0">
                  <a:solidFill>
                    <a:schemeClr val="bg1"/>
                  </a:solidFill>
                </a:rPr>
                <a:t>l. (2003)</a:t>
              </a:r>
              <a:endParaRPr lang="en-US" altLang="en-US" sz="1400" dirty="0">
                <a:solidFill>
                  <a:schemeClr val="bg1"/>
                </a:solidFill>
              </a:endParaRPr>
            </a:p>
          </p:txBody>
        </p:sp>
      </p:grpSp>
      <p:grpSp>
        <p:nvGrpSpPr>
          <p:cNvPr id="16" name="Group 15"/>
          <p:cNvGrpSpPr/>
          <p:nvPr/>
        </p:nvGrpSpPr>
        <p:grpSpPr>
          <a:xfrm>
            <a:off x="5276836" y="4098662"/>
            <a:ext cx="3551835" cy="2176626"/>
            <a:chOff x="5276836" y="4098662"/>
            <a:chExt cx="3551835" cy="2176626"/>
          </a:xfrm>
        </p:grpSpPr>
        <p:sp>
          <p:nvSpPr>
            <p:cNvPr id="8" name="TextBox 7"/>
            <p:cNvSpPr txBox="1"/>
            <p:nvPr/>
          </p:nvSpPr>
          <p:spPr>
            <a:xfrm>
              <a:off x="5276836" y="4098662"/>
              <a:ext cx="3551835" cy="348813"/>
            </a:xfrm>
            <a:prstGeom prst="rect">
              <a:avLst/>
            </a:prstGeom>
            <a:noFill/>
          </p:spPr>
          <p:txBody>
            <a:bodyPr wrap="square" rtlCol="0">
              <a:spAutoFit/>
            </a:bodyPr>
            <a:lstStyle/>
            <a:p>
              <a:pPr algn="ctr">
                <a:lnSpc>
                  <a:spcPts val="2000"/>
                </a:lnSpc>
                <a:spcBef>
                  <a:spcPts val="0"/>
                </a:spcBef>
                <a:spcAft>
                  <a:spcPts val="0"/>
                </a:spcAft>
              </a:pPr>
              <a:r>
                <a:rPr lang="en-US" sz="1800" dirty="0" smtClean="0">
                  <a:solidFill>
                    <a:srgbClr val="FFFF00"/>
                  </a:solidFill>
                </a:rPr>
                <a:t>Land- and Seascape Studies</a:t>
              </a:r>
              <a:endParaRPr lang="en-US" sz="1800" dirty="0">
                <a:solidFill>
                  <a:srgbClr val="FFFF00"/>
                </a:solidFill>
              </a:endParaRPr>
            </a:p>
          </p:txBody>
        </p:sp>
        <p:pic>
          <p:nvPicPr>
            <p:cNvPr id="43010" name="Picture 2" descr="E:\Consulting_projects\Deltas-to-turbidites\2011_Repsol\pictures\IMG_392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322" b="33189"/>
            <a:stretch/>
          </p:blipFill>
          <p:spPr bwMode="auto">
            <a:xfrm>
              <a:off x="5477489" y="4400906"/>
              <a:ext cx="3248512" cy="18743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6405397" y="1715361"/>
            <a:ext cx="2632242" cy="2346292"/>
            <a:chOff x="6405397" y="1715361"/>
            <a:chExt cx="2632242" cy="2346292"/>
          </a:xfrm>
        </p:grpSpPr>
        <p:sp>
          <p:nvSpPr>
            <p:cNvPr id="7" name="TextBox 6"/>
            <p:cNvSpPr txBox="1"/>
            <p:nvPr/>
          </p:nvSpPr>
          <p:spPr>
            <a:xfrm>
              <a:off x="6501773" y="1715361"/>
              <a:ext cx="2390398" cy="348813"/>
            </a:xfrm>
            <a:prstGeom prst="rect">
              <a:avLst/>
            </a:prstGeom>
            <a:noFill/>
          </p:spPr>
          <p:txBody>
            <a:bodyPr wrap="none" rtlCol="0">
              <a:spAutoFit/>
            </a:bodyPr>
            <a:lstStyle/>
            <a:p>
              <a:pPr algn="ctr">
                <a:lnSpc>
                  <a:spcPts val="2000"/>
                </a:lnSpc>
                <a:spcBef>
                  <a:spcPts val="0"/>
                </a:spcBef>
                <a:spcAft>
                  <a:spcPts val="0"/>
                </a:spcAft>
              </a:pPr>
              <a:r>
                <a:rPr lang="en-US" sz="1800" dirty="0" smtClean="0">
                  <a:solidFill>
                    <a:srgbClr val="FFFF00"/>
                  </a:solidFill>
                </a:rPr>
                <a:t>Physical Experiments</a:t>
              </a:r>
              <a:endParaRPr lang="en-US" sz="1800" dirty="0">
                <a:solidFill>
                  <a:srgbClr val="FFFF00"/>
                </a:solidFill>
              </a:endParaRPr>
            </a:p>
          </p:txBody>
        </p:sp>
        <p:pic>
          <p:nvPicPr>
            <p:cNvPr id="43012"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11000" contrast="6000"/>
                      </a14:imgEffect>
                    </a14:imgLayer>
                  </a14:imgProps>
                </a:ext>
                <a:ext uri="{28A0092B-C50C-407E-A947-70E740481C1C}">
                  <a14:useLocalDpi xmlns:a14="http://schemas.microsoft.com/office/drawing/2010/main" val="0"/>
                </a:ext>
              </a:extLst>
            </a:blip>
            <a:srcRect l="28007" t="3198" r="27663" b="9240"/>
            <a:stretch/>
          </p:blipFill>
          <p:spPr bwMode="auto">
            <a:xfrm rot="16200000">
              <a:off x="6833473" y="1612554"/>
              <a:ext cx="1776089" cy="2632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 Box 118"/>
            <p:cNvSpPr txBox="1">
              <a:spLocks noChangeArrowheads="1"/>
            </p:cNvSpPr>
            <p:nvPr/>
          </p:nvSpPr>
          <p:spPr bwMode="auto">
            <a:xfrm>
              <a:off x="6565272" y="3753876"/>
              <a:ext cx="2312493" cy="307777"/>
            </a:xfrm>
            <a:prstGeom prst="rect">
              <a:avLst/>
            </a:prstGeom>
            <a:noFill/>
            <a:ln w="9525" algn="ctr">
              <a:noFill/>
              <a:miter lim="800000"/>
              <a:headEnd/>
              <a:tailEnd/>
            </a:ln>
            <a:effectLs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dirty="0" smtClean="0">
                  <a:solidFill>
                    <a:schemeClr val="bg1"/>
                  </a:solidFill>
                </a:rPr>
                <a:t>Tulane Delta Tank (Straub)</a:t>
              </a:r>
              <a:endParaRPr lang="en-US" altLang="en-US" sz="1400" dirty="0">
                <a:solidFill>
                  <a:schemeClr val="bg1"/>
                </a:solidFill>
              </a:endParaRPr>
            </a:p>
          </p:txBody>
        </p:sp>
      </p:grpSp>
    </p:spTree>
    <p:extLst>
      <p:ext uri="{BB962C8B-B14F-4D97-AF65-F5344CB8AC3E}">
        <p14:creationId xmlns:p14="http://schemas.microsoft.com/office/powerpoint/2010/main" val="28483456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6350"/>
            <a:ext cx="7162800" cy="533400"/>
          </a:xfrm>
        </p:spPr>
        <p:txBody>
          <a:bodyPr/>
          <a:lstStyle/>
          <a:p>
            <a:r>
              <a:rPr lang="en-US" altLang="en-US" sz="2200" dirty="0" smtClean="0"/>
              <a:t>Context</a:t>
            </a:r>
          </a:p>
        </p:txBody>
      </p:sp>
      <p:sp>
        <p:nvSpPr>
          <p:cNvPr id="16387" name="Rectangle 14"/>
          <p:cNvSpPr>
            <a:spLocks noChangeArrowheads="1"/>
          </p:cNvSpPr>
          <p:nvPr/>
        </p:nvSpPr>
        <p:spPr bwMode="auto">
          <a:xfrm>
            <a:off x="114300" y="2717799"/>
            <a:ext cx="8961438" cy="4046539"/>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223" name="Text Box 3"/>
          <p:cNvSpPr txBox="1">
            <a:spLocks noChangeArrowheads="1"/>
          </p:cNvSpPr>
          <p:nvPr/>
        </p:nvSpPr>
        <p:spPr bwMode="auto">
          <a:xfrm>
            <a:off x="3175" y="665429"/>
            <a:ext cx="9144000" cy="2142125"/>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9144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spcBef>
                <a:spcPct val="40000"/>
              </a:spcBef>
              <a:buFontTx/>
              <a:buChar char="•"/>
            </a:pPr>
            <a:r>
              <a:rPr lang="en-US" altLang="en-US" sz="1800" dirty="0" smtClean="0">
                <a:solidFill>
                  <a:schemeClr val="bg1"/>
                </a:solidFill>
              </a:rPr>
              <a:t>Recent technological advances in data collection techniques have yielded opportunities to better quantify stratigraphic stacking patterns and spatial distributions of deposits from outcrops of ancient sediment transport systems (e.g. lidar studies, photogrammetry, 3D models).</a:t>
            </a:r>
          </a:p>
          <a:p>
            <a:pPr>
              <a:lnSpc>
                <a:spcPct val="60000"/>
              </a:lnSpc>
              <a:spcBef>
                <a:spcPct val="40000"/>
              </a:spcBef>
              <a:buFontTx/>
              <a:buChar char="•"/>
            </a:pPr>
            <a:endParaRPr lang="en-US" altLang="en-US" sz="1800" dirty="0">
              <a:solidFill>
                <a:schemeClr val="bg1"/>
              </a:solidFill>
            </a:endParaRPr>
          </a:p>
          <a:p>
            <a:pPr>
              <a:spcBef>
                <a:spcPct val="40000"/>
              </a:spcBef>
              <a:buFontTx/>
              <a:buChar char="•"/>
            </a:pPr>
            <a:endParaRPr lang="en-US" altLang="en-US" sz="1800" dirty="0" smtClean="0">
              <a:solidFill>
                <a:schemeClr val="bg1"/>
              </a:solidFill>
            </a:endParaRPr>
          </a:p>
          <a:p>
            <a:pPr>
              <a:lnSpc>
                <a:spcPct val="60000"/>
              </a:lnSpc>
              <a:spcBef>
                <a:spcPct val="40000"/>
              </a:spcBef>
              <a:buFontTx/>
              <a:buChar char="•"/>
            </a:pPr>
            <a:endParaRPr lang="en-US" altLang="en-US" sz="1800" dirty="0">
              <a:solidFill>
                <a:schemeClr val="bg1"/>
              </a:solidFill>
            </a:endParaRPr>
          </a:p>
        </p:txBody>
      </p:sp>
      <p:grpSp>
        <p:nvGrpSpPr>
          <p:cNvPr id="6" name="Group 5"/>
          <p:cNvGrpSpPr/>
          <p:nvPr/>
        </p:nvGrpSpPr>
        <p:grpSpPr>
          <a:xfrm>
            <a:off x="462052" y="2832099"/>
            <a:ext cx="8448675" cy="3835301"/>
            <a:chOff x="370681" y="2871054"/>
            <a:chExt cx="8448675" cy="3835301"/>
          </a:xfrm>
        </p:grpSpPr>
        <p:sp>
          <p:nvSpPr>
            <p:cNvPr id="3" name="TextBox 2"/>
            <p:cNvSpPr txBox="1"/>
            <p:nvPr/>
          </p:nvSpPr>
          <p:spPr>
            <a:xfrm>
              <a:off x="5433219" y="6398578"/>
              <a:ext cx="2840842" cy="307777"/>
            </a:xfrm>
            <a:prstGeom prst="rect">
              <a:avLst/>
            </a:prstGeom>
            <a:noFill/>
          </p:spPr>
          <p:txBody>
            <a:bodyPr wrap="none" rtlCol="0">
              <a:spAutoFit/>
            </a:bodyPr>
            <a:lstStyle/>
            <a:p>
              <a:r>
                <a:rPr lang="en-US" sz="1400" dirty="0" smtClean="0">
                  <a:solidFill>
                    <a:schemeClr val="bg1"/>
                  </a:solidFill>
                </a:rPr>
                <a:t>Pyles </a:t>
              </a:r>
              <a:r>
                <a:rPr lang="en-US" sz="1400" i="1" dirty="0" smtClean="0">
                  <a:solidFill>
                    <a:schemeClr val="bg1"/>
                  </a:solidFill>
                </a:rPr>
                <a:t>et al</a:t>
              </a:r>
              <a:r>
                <a:rPr lang="en-US" sz="1400" dirty="0" smtClean="0">
                  <a:solidFill>
                    <a:schemeClr val="bg1"/>
                  </a:solidFill>
                </a:rPr>
                <a:t>. (in press, </a:t>
              </a:r>
              <a:r>
                <a:rPr lang="en-US" sz="1400" i="1" dirty="0" smtClean="0">
                  <a:solidFill>
                    <a:schemeClr val="bg1"/>
                  </a:solidFill>
                </a:rPr>
                <a:t>Geosphere</a:t>
              </a:r>
              <a:r>
                <a:rPr lang="en-US" sz="1400" dirty="0" smtClean="0">
                  <a:solidFill>
                    <a:schemeClr val="bg1"/>
                  </a:solidFill>
                </a:rPr>
                <a:t>)</a:t>
              </a:r>
              <a:endParaRPr lang="en-US" sz="1400" dirty="0">
                <a:solidFill>
                  <a:schemeClr val="bg1"/>
                </a:solidFill>
              </a:endParaRPr>
            </a:p>
          </p:txBody>
        </p:sp>
        <p:pic>
          <p:nvPicPr>
            <p:cNvPr id="40964" name="Picture 4" descr="D:\Abstracts_publications\Abstracts\2014_CSDMS_Pyles\images\Picture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81" y="2871054"/>
              <a:ext cx="8448675" cy="36814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 name="Group 210"/>
          <p:cNvGrpSpPr/>
          <p:nvPr/>
        </p:nvGrpSpPr>
        <p:grpSpPr>
          <a:xfrm>
            <a:off x="991573" y="2832099"/>
            <a:ext cx="6983234" cy="3835301"/>
            <a:chOff x="1264009" y="-2850356"/>
            <a:chExt cx="7562131" cy="4153241"/>
          </a:xfrm>
        </p:grpSpPr>
        <p:sp>
          <p:nvSpPr>
            <p:cNvPr id="212" name="TextBox 211"/>
            <p:cNvSpPr txBox="1"/>
            <p:nvPr/>
          </p:nvSpPr>
          <p:spPr>
            <a:xfrm>
              <a:off x="2413359" y="995108"/>
              <a:ext cx="4195379" cy="307777"/>
            </a:xfrm>
            <a:prstGeom prst="rect">
              <a:avLst/>
            </a:prstGeom>
            <a:noFill/>
          </p:spPr>
          <p:txBody>
            <a:bodyPr wrap="none" rtlCol="0">
              <a:spAutoFit/>
            </a:bodyPr>
            <a:lstStyle/>
            <a:p>
              <a:r>
                <a:rPr lang="en-US" sz="1400" dirty="0">
                  <a:solidFill>
                    <a:schemeClr val="bg1"/>
                  </a:solidFill>
                </a:rPr>
                <a:t>http://en.wikipedia.org/wiki/Digital_outcrop_models</a:t>
              </a:r>
            </a:p>
          </p:txBody>
        </p:sp>
        <p:pic>
          <p:nvPicPr>
            <p:cNvPr id="213" name="Picture 3" descr="D:\Abstracts_publications\Abstracts\2014_CSDMS_Pyles\images\GeologicalInterpretationDO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009" y="-2850356"/>
              <a:ext cx="7562131" cy="38973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55229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1"/>
                                        </p:tgtEl>
                                        <p:attrNameLst>
                                          <p:attrName>style.visibility</p:attrName>
                                        </p:attrNameLst>
                                      </p:cBhvr>
                                      <p:to>
                                        <p:strVal val="visible"/>
                                      </p:to>
                                    </p:set>
                                    <p:anim calcmode="lin" valueType="num">
                                      <p:cBhvr additive="base">
                                        <p:cTn id="13" dur="500" fill="hold"/>
                                        <p:tgtEl>
                                          <p:spTgt spid="211"/>
                                        </p:tgtEl>
                                        <p:attrNameLst>
                                          <p:attrName>ppt_x</p:attrName>
                                        </p:attrNameLst>
                                      </p:cBhvr>
                                      <p:tavLst>
                                        <p:tav tm="0">
                                          <p:val>
                                            <p:strVal val="#ppt_x"/>
                                          </p:val>
                                        </p:tav>
                                        <p:tav tm="100000">
                                          <p:val>
                                            <p:strVal val="#ppt_x"/>
                                          </p:val>
                                        </p:tav>
                                      </p:tavLst>
                                    </p:anim>
                                    <p:anim calcmode="lin" valueType="num">
                                      <p:cBhvr additive="base">
                                        <p:cTn id="14"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6350"/>
            <a:ext cx="7162800" cy="533400"/>
          </a:xfrm>
        </p:spPr>
        <p:txBody>
          <a:bodyPr/>
          <a:lstStyle/>
          <a:p>
            <a:r>
              <a:rPr lang="en-US" altLang="en-US" sz="2200" dirty="0" smtClean="0"/>
              <a:t>Example:  Compensational Stacking</a:t>
            </a:r>
          </a:p>
        </p:txBody>
      </p:sp>
      <p:sp>
        <p:nvSpPr>
          <p:cNvPr id="16387" name="Rectangle 14"/>
          <p:cNvSpPr>
            <a:spLocks noChangeArrowheads="1"/>
          </p:cNvSpPr>
          <p:nvPr/>
        </p:nvSpPr>
        <p:spPr bwMode="auto">
          <a:xfrm>
            <a:off x="114300" y="2329657"/>
            <a:ext cx="8961438" cy="4447381"/>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nvGrpSpPr>
          <p:cNvPr id="16389" name="Group 585"/>
          <p:cNvGrpSpPr>
            <a:grpSpLocks/>
          </p:cNvGrpSpPr>
          <p:nvPr/>
        </p:nvGrpSpPr>
        <p:grpSpPr bwMode="auto">
          <a:xfrm>
            <a:off x="1620838" y="2517775"/>
            <a:ext cx="7421562" cy="4227513"/>
            <a:chOff x="1021" y="1586"/>
            <a:chExt cx="4675" cy="2663"/>
          </a:xfrm>
        </p:grpSpPr>
        <p:sp>
          <p:nvSpPr>
            <p:cNvPr id="16474" name="Freeform 8"/>
            <p:cNvSpPr>
              <a:spLocks/>
            </p:cNvSpPr>
            <p:nvPr/>
          </p:nvSpPr>
          <p:spPr bwMode="auto">
            <a:xfrm>
              <a:off x="1023" y="3702"/>
              <a:ext cx="1027" cy="528"/>
            </a:xfrm>
            <a:custGeom>
              <a:avLst/>
              <a:gdLst>
                <a:gd name="T0" fmla="*/ 1742854170 w 1140"/>
                <a:gd name="T1" fmla="*/ 0 h 550"/>
                <a:gd name="T2" fmla="*/ 0 w 1140"/>
                <a:gd name="T3" fmla="*/ 1979120929 h 550"/>
                <a:gd name="T4" fmla="*/ 1742854170 w 1140"/>
                <a:gd name="T5" fmla="*/ 1979120929 h 550"/>
                <a:gd name="T6" fmla="*/ 1742854170 w 1140"/>
                <a:gd name="T7" fmla="*/ 1979120929 h 550"/>
                <a:gd name="T8" fmla="*/ 1742854170 w 1140"/>
                <a:gd name="T9" fmla="*/ 0 h 550"/>
                <a:gd name="T10" fmla="*/ 0 60000 65536"/>
                <a:gd name="T11" fmla="*/ 0 60000 65536"/>
                <a:gd name="T12" fmla="*/ 0 60000 65536"/>
                <a:gd name="T13" fmla="*/ 0 60000 65536"/>
                <a:gd name="T14" fmla="*/ 0 60000 65536"/>
                <a:gd name="T15" fmla="*/ 0 w 1140"/>
                <a:gd name="T16" fmla="*/ 0 h 550"/>
                <a:gd name="T17" fmla="*/ 1140 w 1140"/>
                <a:gd name="T18" fmla="*/ 550 h 550"/>
              </a:gdLst>
              <a:ahLst/>
              <a:cxnLst>
                <a:cxn ang="T10">
                  <a:pos x="T0" y="T1"/>
                </a:cxn>
                <a:cxn ang="T11">
                  <a:pos x="T2" y="T3"/>
                </a:cxn>
                <a:cxn ang="T12">
                  <a:pos x="T4" y="T5"/>
                </a:cxn>
                <a:cxn ang="T13">
                  <a:pos x="T6" y="T7"/>
                </a:cxn>
                <a:cxn ang="T14">
                  <a:pos x="T8" y="T9"/>
                </a:cxn>
              </a:cxnLst>
              <a:rect l="T15" t="T16" r="T17" b="T18"/>
              <a:pathLst>
                <a:path w="1140" h="550">
                  <a:moveTo>
                    <a:pt x="2" y="0"/>
                  </a:moveTo>
                  <a:lnTo>
                    <a:pt x="0" y="202"/>
                  </a:lnTo>
                  <a:lnTo>
                    <a:pt x="1140" y="550"/>
                  </a:lnTo>
                  <a:lnTo>
                    <a:pt x="1140" y="298"/>
                  </a:lnTo>
                  <a:cubicBezTo>
                    <a:pt x="950" y="206"/>
                    <a:pt x="2" y="0"/>
                    <a:pt x="2" y="0"/>
                  </a:cubicBezTo>
                  <a:close/>
                </a:path>
              </a:pathLst>
            </a:custGeom>
            <a:solidFill>
              <a:srgbClr val="C0C0C0"/>
            </a:solidFill>
            <a:ln w="9525">
              <a:solidFill>
                <a:schemeClr val="tx1"/>
              </a:solidFill>
              <a:round/>
              <a:headEnd/>
              <a:tailEnd/>
            </a:ln>
          </p:spPr>
          <p:txBody>
            <a:bodyPr/>
            <a:lstStyle/>
            <a:p>
              <a:endParaRPr lang="en-US" dirty="0"/>
            </a:p>
          </p:txBody>
        </p:sp>
        <p:sp>
          <p:nvSpPr>
            <p:cNvPr id="16475" name="Freeform 9"/>
            <p:cNvSpPr>
              <a:spLocks/>
            </p:cNvSpPr>
            <p:nvPr/>
          </p:nvSpPr>
          <p:spPr bwMode="auto">
            <a:xfrm>
              <a:off x="1023" y="1961"/>
              <a:ext cx="3803" cy="2027"/>
            </a:xfrm>
            <a:custGeom>
              <a:avLst/>
              <a:gdLst>
                <a:gd name="T0" fmla="*/ 1744871566 w 4219"/>
                <a:gd name="T1" fmla="*/ 1985620051 h 2108"/>
                <a:gd name="T2" fmla="*/ 1744871566 w 4219"/>
                <a:gd name="T3" fmla="*/ 1985620051 h 2108"/>
                <a:gd name="T4" fmla="*/ 1744871566 w 4219"/>
                <a:gd name="T5" fmla="*/ 1985620051 h 2108"/>
                <a:gd name="T6" fmla="*/ 1744871566 w 4219"/>
                <a:gd name="T7" fmla="*/ 1985620051 h 2108"/>
                <a:gd name="T8" fmla="*/ 0 w 4219"/>
                <a:gd name="T9" fmla="*/ 1985620051 h 2108"/>
                <a:gd name="T10" fmla="*/ 1744871566 w 4219"/>
                <a:gd name="T11" fmla="*/ 1985620051 h 2108"/>
                <a:gd name="T12" fmla="*/ 1744871566 w 4219"/>
                <a:gd name="T13" fmla="*/ 1985620051 h 2108"/>
                <a:gd name="T14" fmla="*/ 1744871566 w 4219"/>
                <a:gd name="T15" fmla="*/ 1985620051 h 2108"/>
                <a:gd name="T16" fmla="*/ 1744871566 w 4219"/>
                <a:gd name="T17" fmla="*/ 1985620051 h 2108"/>
                <a:gd name="T18" fmla="*/ 1744871566 w 4219"/>
                <a:gd name="T19" fmla="*/ 1985620051 h 2108"/>
                <a:gd name="T20" fmla="*/ 1744871566 w 4219"/>
                <a:gd name="T21" fmla="*/ 1985620051 h 2108"/>
                <a:gd name="T22" fmla="*/ 1744871566 w 4219"/>
                <a:gd name="T23" fmla="*/ 1985620051 h 2108"/>
                <a:gd name="T24" fmla="*/ 1744871566 w 4219"/>
                <a:gd name="T25" fmla="*/ 1985620051 h 2108"/>
                <a:gd name="T26" fmla="*/ 1744871566 w 4219"/>
                <a:gd name="T27" fmla="*/ 1985620051 h 2108"/>
                <a:gd name="T28" fmla="*/ 1744871566 w 4219"/>
                <a:gd name="T29" fmla="*/ 1985620051 h 2108"/>
                <a:gd name="T30" fmla="*/ 1744871566 w 4219"/>
                <a:gd name="T31" fmla="*/ 1985620051 h 2108"/>
                <a:gd name="T32" fmla="*/ 1744871566 w 4219"/>
                <a:gd name="T33" fmla="*/ 0 h 2108"/>
                <a:gd name="T34" fmla="*/ 1744871566 w 4219"/>
                <a:gd name="T35" fmla="*/ 1985620051 h 2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19"/>
                <a:gd name="T55" fmla="*/ 0 h 2108"/>
                <a:gd name="T56" fmla="*/ 4219 w 4219"/>
                <a:gd name="T57" fmla="*/ 2108 h 2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19" h="2108">
                  <a:moveTo>
                    <a:pt x="4144" y="82"/>
                  </a:moveTo>
                  <a:cubicBezTo>
                    <a:pt x="4219" y="197"/>
                    <a:pt x="3729" y="502"/>
                    <a:pt x="3540" y="691"/>
                  </a:cubicBezTo>
                  <a:cubicBezTo>
                    <a:pt x="3351" y="880"/>
                    <a:pt x="3416" y="983"/>
                    <a:pt x="3012" y="1219"/>
                  </a:cubicBezTo>
                  <a:cubicBezTo>
                    <a:pt x="2608" y="1455"/>
                    <a:pt x="1616" y="2009"/>
                    <a:pt x="1114" y="2108"/>
                  </a:cubicBezTo>
                  <a:lnTo>
                    <a:pt x="0" y="1811"/>
                  </a:lnTo>
                  <a:lnTo>
                    <a:pt x="446" y="1605"/>
                  </a:lnTo>
                  <a:cubicBezTo>
                    <a:pt x="619" y="1533"/>
                    <a:pt x="912" y="1435"/>
                    <a:pt x="1036" y="1381"/>
                  </a:cubicBezTo>
                  <a:cubicBezTo>
                    <a:pt x="1160" y="1327"/>
                    <a:pt x="1146" y="1309"/>
                    <a:pt x="1188" y="1281"/>
                  </a:cubicBezTo>
                  <a:cubicBezTo>
                    <a:pt x="1230" y="1253"/>
                    <a:pt x="1229" y="1236"/>
                    <a:pt x="1288" y="1214"/>
                  </a:cubicBezTo>
                  <a:cubicBezTo>
                    <a:pt x="1347" y="1192"/>
                    <a:pt x="1422" y="1195"/>
                    <a:pt x="1541" y="1148"/>
                  </a:cubicBezTo>
                  <a:cubicBezTo>
                    <a:pt x="1660" y="1101"/>
                    <a:pt x="1881" y="1009"/>
                    <a:pt x="2004" y="931"/>
                  </a:cubicBezTo>
                  <a:cubicBezTo>
                    <a:pt x="2127" y="853"/>
                    <a:pt x="2210" y="735"/>
                    <a:pt x="2283" y="681"/>
                  </a:cubicBezTo>
                  <a:cubicBezTo>
                    <a:pt x="2356" y="627"/>
                    <a:pt x="2373" y="651"/>
                    <a:pt x="2440" y="605"/>
                  </a:cubicBezTo>
                  <a:cubicBezTo>
                    <a:pt x="2507" y="559"/>
                    <a:pt x="2598" y="483"/>
                    <a:pt x="2683" y="405"/>
                  </a:cubicBezTo>
                  <a:cubicBezTo>
                    <a:pt x="2768" y="327"/>
                    <a:pt x="2895" y="193"/>
                    <a:pt x="2950" y="138"/>
                  </a:cubicBezTo>
                  <a:cubicBezTo>
                    <a:pt x="3005" y="83"/>
                    <a:pt x="2989" y="95"/>
                    <a:pt x="3012" y="72"/>
                  </a:cubicBezTo>
                  <a:lnTo>
                    <a:pt x="3090" y="0"/>
                  </a:lnTo>
                  <a:lnTo>
                    <a:pt x="4144" y="82"/>
                  </a:lnTo>
                  <a:close/>
                </a:path>
              </a:pathLst>
            </a:custGeom>
            <a:solidFill>
              <a:srgbClr val="EAEAEA"/>
            </a:solidFill>
            <a:ln w="9525">
              <a:solidFill>
                <a:schemeClr val="tx1"/>
              </a:solidFill>
              <a:round/>
              <a:headEnd/>
              <a:tailEnd/>
            </a:ln>
          </p:spPr>
          <p:txBody>
            <a:bodyPr/>
            <a:lstStyle/>
            <a:p>
              <a:endParaRPr lang="en-US" dirty="0"/>
            </a:p>
          </p:txBody>
        </p:sp>
        <p:sp>
          <p:nvSpPr>
            <p:cNvPr id="16476" name="Line 10"/>
            <p:cNvSpPr>
              <a:spLocks noChangeShapeType="1"/>
            </p:cNvSpPr>
            <p:nvPr/>
          </p:nvSpPr>
          <p:spPr bwMode="auto">
            <a:xfrm>
              <a:off x="2995" y="2699"/>
              <a:ext cx="995" cy="139"/>
            </a:xfrm>
            <a:prstGeom prst="line">
              <a:avLst/>
            </a:prstGeom>
            <a:noFill/>
            <a:ln w="9525">
              <a:solidFill>
                <a:srgbClr val="B2B2B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77" name="Freeform 11"/>
            <p:cNvSpPr>
              <a:spLocks/>
            </p:cNvSpPr>
            <p:nvPr/>
          </p:nvSpPr>
          <p:spPr bwMode="auto">
            <a:xfrm>
              <a:off x="3213" y="2549"/>
              <a:ext cx="973" cy="103"/>
            </a:xfrm>
            <a:custGeom>
              <a:avLst/>
              <a:gdLst>
                <a:gd name="T0" fmla="*/ 0 w 1080"/>
                <a:gd name="T1" fmla="*/ 0 h 106"/>
                <a:gd name="T2" fmla="*/ 1743042735 w 1080"/>
                <a:gd name="T3" fmla="*/ 2027648096 h 106"/>
                <a:gd name="T4" fmla="*/ 0 60000 65536"/>
                <a:gd name="T5" fmla="*/ 0 60000 65536"/>
                <a:gd name="T6" fmla="*/ 0 w 1080"/>
                <a:gd name="T7" fmla="*/ 0 h 106"/>
                <a:gd name="T8" fmla="*/ 1080 w 1080"/>
                <a:gd name="T9" fmla="*/ 106 h 106"/>
              </a:gdLst>
              <a:ahLst/>
              <a:cxnLst>
                <a:cxn ang="T4">
                  <a:pos x="T0" y="T1"/>
                </a:cxn>
                <a:cxn ang="T5">
                  <a:pos x="T2" y="T3"/>
                </a:cxn>
              </a:cxnLst>
              <a:rect l="T6" t="T7" r="T8" b="T9"/>
              <a:pathLst>
                <a:path w="1080" h="106">
                  <a:moveTo>
                    <a:pt x="0" y="0"/>
                  </a:moveTo>
                  <a:lnTo>
                    <a:pt x="1080" y="106"/>
                  </a:ln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78" name="Freeform 12"/>
            <p:cNvSpPr>
              <a:spLocks/>
            </p:cNvSpPr>
            <p:nvPr/>
          </p:nvSpPr>
          <p:spPr bwMode="auto">
            <a:xfrm>
              <a:off x="3417" y="2376"/>
              <a:ext cx="957" cy="91"/>
            </a:xfrm>
            <a:custGeom>
              <a:avLst/>
              <a:gdLst>
                <a:gd name="T0" fmla="*/ 0 w 1062"/>
                <a:gd name="T1" fmla="*/ 0 h 94"/>
                <a:gd name="T2" fmla="*/ 1743832259 w 1062"/>
                <a:gd name="T3" fmla="*/ 2012597565 h 94"/>
                <a:gd name="T4" fmla="*/ 0 60000 65536"/>
                <a:gd name="T5" fmla="*/ 0 60000 65536"/>
                <a:gd name="T6" fmla="*/ 0 w 1062"/>
                <a:gd name="T7" fmla="*/ 0 h 94"/>
                <a:gd name="T8" fmla="*/ 1062 w 1062"/>
                <a:gd name="T9" fmla="*/ 94 h 94"/>
              </a:gdLst>
              <a:ahLst/>
              <a:cxnLst>
                <a:cxn ang="T4">
                  <a:pos x="T0" y="T1"/>
                </a:cxn>
                <a:cxn ang="T5">
                  <a:pos x="T2" y="T3"/>
                </a:cxn>
              </a:cxnLst>
              <a:rect l="T6" t="T7" r="T8" b="T9"/>
              <a:pathLst>
                <a:path w="1062" h="94">
                  <a:moveTo>
                    <a:pt x="0" y="0"/>
                  </a:moveTo>
                  <a:lnTo>
                    <a:pt x="1062" y="94"/>
                  </a:ln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79" name="Freeform 13"/>
            <p:cNvSpPr>
              <a:spLocks/>
            </p:cNvSpPr>
            <p:nvPr/>
          </p:nvSpPr>
          <p:spPr bwMode="auto">
            <a:xfrm>
              <a:off x="3514" y="2284"/>
              <a:ext cx="970" cy="88"/>
            </a:xfrm>
            <a:custGeom>
              <a:avLst/>
              <a:gdLst>
                <a:gd name="T0" fmla="*/ 0 w 1076"/>
                <a:gd name="T1" fmla="*/ 0 h 92"/>
                <a:gd name="T2" fmla="*/ 1745214414 w 1076"/>
                <a:gd name="T3" fmla="*/ 1964805454 h 92"/>
                <a:gd name="T4" fmla="*/ 0 60000 65536"/>
                <a:gd name="T5" fmla="*/ 0 60000 65536"/>
                <a:gd name="T6" fmla="*/ 0 w 1076"/>
                <a:gd name="T7" fmla="*/ 0 h 92"/>
                <a:gd name="T8" fmla="*/ 1076 w 1076"/>
                <a:gd name="T9" fmla="*/ 92 h 92"/>
              </a:gdLst>
              <a:ahLst/>
              <a:cxnLst>
                <a:cxn ang="T4">
                  <a:pos x="T0" y="T1"/>
                </a:cxn>
                <a:cxn ang="T5">
                  <a:pos x="T2" y="T3"/>
                </a:cxn>
              </a:cxnLst>
              <a:rect l="T6" t="T7" r="T8" b="T9"/>
              <a:pathLst>
                <a:path w="1076" h="92">
                  <a:moveTo>
                    <a:pt x="0" y="0"/>
                  </a:moveTo>
                  <a:lnTo>
                    <a:pt x="1076" y="92"/>
                  </a:ln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0" name="Freeform 14"/>
            <p:cNvSpPr>
              <a:spLocks/>
            </p:cNvSpPr>
            <p:nvPr/>
          </p:nvSpPr>
          <p:spPr bwMode="auto">
            <a:xfrm>
              <a:off x="3601" y="2192"/>
              <a:ext cx="978" cy="92"/>
            </a:xfrm>
            <a:custGeom>
              <a:avLst/>
              <a:gdLst>
                <a:gd name="T0" fmla="*/ 0 w 1086"/>
                <a:gd name="T1" fmla="*/ 0 h 96"/>
                <a:gd name="T2" fmla="*/ 1741598028 w 1086"/>
                <a:gd name="T3" fmla="*/ 1972254947 h 96"/>
                <a:gd name="T4" fmla="*/ 0 60000 65536"/>
                <a:gd name="T5" fmla="*/ 0 60000 65536"/>
                <a:gd name="T6" fmla="*/ 0 w 1086"/>
                <a:gd name="T7" fmla="*/ 0 h 96"/>
                <a:gd name="T8" fmla="*/ 1086 w 1086"/>
                <a:gd name="T9" fmla="*/ 96 h 96"/>
              </a:gdLst>
              <a:ahLst/>
              <a:cxnLst>
                <a:cxn ang="T4">
                  <a:pos x="T0" y="T1"/>
                </a:cxn>
                <a:cxn ang="T5">
                  <a:pos x="T2" y="T3"/>
                </a:cxn>
              </a:cxnLst>
              <a:rect l="T6" t="T7" r="T8" b="T9"/>
              <a:pathLst>
                <a:path w="1086" h="96">
                  <a:moveTo>
                    <a:pt x="0" y="0"/>
                  </a:moveTo>
                  <a:lnTo>
                    <a:pt x="1086" y="96"/>
                  </a:ln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1" name="Freeform 15"/>
            <p:cNvSpPr>
              <a:spLocks/>
            </p:cNvSpPr>
            <p:nvPr/>
          </p:nvSpPr>
          <p:spPr bwMode="auto">
            <a:xfrm>
              <a:off x="2786" y="2882"/>
              <a:ext cx="977" cy="184"/>
            </a:xfrm>
            <a:custGeom>
              <a:avLst/>
              <a:gdLst>
                <a:gd name="T0" fmla="*/ 0 w 1084"/>
                <a:gd name="T1" fmla="*/ 0 h 192"/>
                <a:gd name="T2" fmla="*/ 1744457641 w 1084"/>
                <a:gd name="T3" fmla="*/ 1972254947 h 192"/>
                <a:gd name="T4" fmla="*/ 0 60000 65536"/>
                <a:gd name="T5" fmla="*/ 0 60000 65536"/>
                <a:gd name="T6" fmla="*/ 0 w 1084"/>
                <a:gd name="T7" fmla="*/ 0 h 192"/>
                <a:gd name="T8" fmla="*/ 1084 w 1084"/>
                <a:gd name="T9" fmla="*/ 192 h 192"/>
              </a:gdLst>
              <a:ahLst/>
              <a:cxnLst>
                <a:cxn ang="T4">
                  <a:pos x="T0" y="T1"/>
                </a:cxn>
                <a:cxn ang="T5">
                  <a:pos x="T2" y="T3"/>
                </a:cxn>
              </a:cxnLst>
              <a:rect l="T6" t="T7" r="T8" b="T9"/>
              <a:pathLst>
                <a:path w="1084" h="192">
                  <a:moveTo>
                    <a:pt x="0" y="0"/>
                  </a:moveTo>
                  <a:lnTo>
                    <a:pt x="1084" y="192"/>
                  </a:ln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2" name="Freeform 16"/>
            <p:cNvSpPr>
              <a:spLocks/>
            </p:cNvSpPr>
            <p:nvPr/>
          </p:nvSpPr>
          <p:spPr bwMode="auto">
            <a:xfrm>
              <a:off x="2291" y="3103"/>
              <a:ext cx="1093" cy="243"/>
            </a:xfrm>
            <a:custGeom>
              <a:avLst/>
              <a:gdLst>
                <a:gd name="T0" fmla="*/ 0 w 1212"/>
                <a:gd name="T1" fmla="*/ 0 h 252"/>
                <a:gd name="T2" fmla="*/ 1746485361 w 1212"/>
                <a:gd name="T3" fmla="*/ 1996831095 h 252"/>
                <a:gd name="T4" fmla="*/ 0 60000 65536"/>
                <a:gd name="T5" fmla="*/ 0 60000 65536"/>
                <a:gd name="T6" fmla="*/ 0 w 1212"/>
                <a:gd name="T7" fmla="*/ 0 h 252"/>
                <a:gd name="T8" fmla="*/ 1212 w 1212"/>
                <a:gd name="T9" fmla="*/ 252 h 252"/>
              </a:gdLst>
              <a:ahLst/>
              <a:cxnLst>
                <a:cxn ang="T4">
                  <a:pos x="T0" y="T1"/>
                </a:cxn>
                <a:cxn ang="T5">
                  <a:pos x="T2" y="T3"/>
                </a:cxn>
              </a:cxnLst>
              <a:rect l="T6" t="T7" r="T8" b="T9"/>
              <a:pathLst>
                <a:path w="1212" h="252">
                  <a:moveTo>
                    <a:pt x="0" y="0"/>
                  </a:moveTo>
                  <a:lnTo>
                    <a:pt x="1212" y="252"/>
                  </a:ln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3" name="Freeform 17"/>
            <p:cNvSpPr>
              <a:spLocks/>
            </p:cNvSpPr>
            <p:nvPr/>
          </p:nvSpPr>
          <p:spPr bwMode="auto">
            <a:xfrm>
              <a:off x="2034" y="3248"/>
              <a:ext cx="1004" cy="283"/>
            </a:xfrm>
            <a:custGeom>
              <a:avLst/>
              <a:gdLst>
                <a:gd name="T0" fmla="*/ 0 w 1114"/>
                <a:gd name="T1" fmla="*/ 0 h 294"/>
                <a:gd name="T2" fmla="*/ 1744323008 w 1114"/>
                <a:gd name="T3" fmla="*/ 1989793810 h 294"/>
                <a:gd name="T4" fmla="*/ 0 60000 65536"/>
                <a:gd name="T5" fmla="*/ 0 60000 65536"/>
                <a:gd name="T6" fmla="*/ 0 w 1114"/>
                <a:gd name="T7" fmla="*/ 0 h 294"/>
                <a:gd name="T8" fmla="*/ 1114 w 1114"/>
                <a:gd name="T9" fmla="*/ 294 h 294"/>
              </a:gdLst>
              <a:ahLst/>
              <a:cxnLst>
                <a:cxn ang="T4">
                  <a:pos x="T0" y="T1"/>
                </a:cxn>
                <a:cxn ang="T5">
                  <a:pos x="T2" y="T3"/>
                </a:cxn>
              </a:cxnLst>
              <a:rect l="T6" t="T7" r="T8" b="T9"/>
              <a:pathLst>
                <a:path w="1114" h="294">
                  <a:moveTo>
                    <a:pt x="0" y="0"/>
                  </a:moveTo>
                  <a:lnTo>
                    <a:pt x="1114" y="294"/>
                  </a:ln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4" name="Freeform 18"/>
            <p:cNvSpPr>
              <a:spLocks/>
            </p:cNvSpPr>
            <p:nvPr/>
          </p:nvSpPr>
          <p:spPr bwMode="auto">
            <a:xfrm>
              <a:off x="1477" y="3484"/>
              <a:ext cx="973" cy="336"/>
            </a:xfrm>
            <a:custGeom>
              <a:avLst/>
              <a:gdLst>
                <a:gd name="T0" fmla="*/ 0 w 1080"/>
                <a:gd name="T1" fmla="*/ 0 h 350"/>
                <a:gd name="T2" fmla="*/ 1743042735 w 1080"/>
                <a:gd name="T3" fmla="*/ 1979120929 h 350"/>
                <a:gd name="T4" fmla="*/ 0 60000 65536"/>
                <a:gd name="T5" fmla="*/ 0 60000 65536"/>
                <a:gd name="T6" fmla="*/ 0 w 1080"/>
                <a:gd name="T7" fmla="*/ 0 h 350"/>
                <a:gd name="T8" fmla="*/ 1080 w 1080"/>
                <a:gd name="T9" fmla="*/ 350 h 350"/>
              </a:gdLst>
              <a:ahLst/>
              <a:cxnLst>
                <a:cxn ang="T4">
                  <a:pos x="T0" y="T1"/>
                </a:cxn>
                <a:cxn ang="T5">
                  <a:pos x="T2" y="T3"/>
                </a:cxn>
              </a:cxnLst>
              <a:rect l="T6" t="T7" r="T8" b="T9"/>
              <a:pathLst>
                <a:path w="1080" h="350">
                  <a:moveTo>
                    <a:pt x="0" y="0"/>
                  </a:moveTo>
                  <a:lnTo>
                    <a:pt x="1080" y="350"/>
                  </a:ln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5" name="Line 19"/>
            <p:cNvSpPr>
              <a:spLocks noChangeShapeType="1"/>
            </p:cNvSpPr>
            <p:nvPr/>
          </p:nvSpPr>
          <p:spPr bwMode="auto">
            <a:xfrm>
              <a:off x="3687" y="2099"/>
              <a:ext cx="952" cy="93"/>
            </a:xfrm>
            <a:prstGeom prst="line">
              <a:avLst/>
            </a:prstGeom>
            <a:noFill/>
            <a:ln w="9525">
              <a:solidFill>
                <a:srgbClr val="B2B2B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86" name="Freeform 20"/>
            <p:cNvSpPr>
              <a:spLocks/>
            </p:cNvSpPr>
            <p:nvPr/>
          </p:nvSpPr>
          <p:spPr bwMode="auto">
            <a:xfrm>
              <a:off x="3750" y="2016"/>
              <a:ext cx="957" cy="83"/>
            </a:xfrm>
            <a:custGeom>
              <a:avLst/>
              <a:gdLst>
                <a:gd name="T0" fmla="*/ 0 w 1062"/>
                <a:gd name="T1" fmla="*/ 0 h 86"/>
                <a:gd name="T2" fmla="*/ 1743832259 w 1062"/>
                <a:gd name="T3" fmla="*/ 2000272424 h 86"/>
                <a:gd name="T4" fmla="*/ 0 60000 65536"/>
                <a:gd name="T5" fmla="*/ 0 60000 65536"/>
                <a:gd name="T6" fmla="*/ 0 w 1062"/>
                <a:gd name="T7" fmla="*/ 0 h 86"/>
                <a:gd name="T8" fmla="*/ 1062 w 1062"/>
                <a:gd name="T9" fmla="*/ 86 h 86"/>
              </a:gdLst>
              <a:ahLst/>
              <a:cxnLst>
                <a:cxn ang="T4">
                  <a:pos x="T0" y="T1"/>
                </a:cxn>
                <a:cxn ang="T5">
                  <a:pos x="T2" y="T3"/>
                </a:cxn>
              </a:cxnLst>
              <a:rect l="T6" t="T7" r="T8" b="T9"/>
              <a:pathLst>
                <a:path w="1062" h="86">
                  <a:moveTo>
                    <a:pt x="0" y="0"/>
                  </a:moveTo>
                  <a:lnTo>
                    <a:pt x="1062" y="86"/>
                  </a:ln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7" name="Freeform 21"/>
            <p:cNvSpPr>
              <a:spLocks/>
            </p:cNvSpPr>
            <p:nvPr/>
          </p:nvSpPr>
          <p:spPr bwMode="auto">
            <a:xfrm>
              <a:off x="2046" y="3453"/>
              <a:ext cx="836" cy="354"/>
            </a:xfrm>
            <a:custGeom>
              <a:avLst/>
              <a:gdLst>
                <a:gd name="T0" fmla="*/ 1742795652 w 928"/>
                <a:gd name="T1" fmla="*/ 1987196219 h 368"/>
                <a:gd name="T2" fmla="*/ 1742795652 w 928"/>
                <a:gd name="T3" fmla="*/ 1987196219 h 368"/>
                <a:gd name="T4" fmla="*/ 1742795652 w 928"/>
                <a:gd name="T5" fmla="*/ 1987196219 h 368"/>
                <a:gd name="T6" fmla="*/ 1742795652 w 928"/>
                <a:gd name="T7" fmla="*/ 1987196219 h 368"/>
                <a:gd name="T8" fmla="*/ 1742795652 w 928"/>
                <a:gd name="T9" fmla="*/ 1987196219 h 368"/>
                <a:gd name="T10" fmla="*/ 1742795652 w 928"/>
                <a:gd name="T11" fmla="*/ 1987196219 h 368"/>
                <a:gd name="T12" fmla="*/ 1742795652 w 928"/>
                <a:gd name="T13" fmla="*/ 1987196219 h 368"/>
                <a:gd name="T14" fmla="*/ 1742795652 w 928"/>
                <a:gd name="T15" fmla="*/ 1987196219 h 368"/>
                <a:gd name="T16" fmla="*/ 1742795652 w 928"/>
                <a:gd name="T17" fmla="*/ 1987196219 h 368"/>
                <a:gd name="T18" fmla="*/ 1742795652 w 928"/>
                <a:gd name="T19" fmla="*/ 1987196219 h 368"/>
                <a:gd name="T20" fmla="*/ 1742795652 w 928"/>
                <a:gd name="T21" fmla="*/ 1987196219 h 368"/>
                <a:gd name="T22" fmla="*/ 1742795652 w 928"/>
                <a:gd name="T23" fmla="*/ 1987196219 h 368"/>
                <a:gd name="T24" fmla="*/ 1742795652 w 928"/>
                <a:gd name="T25" fmla="*/ 1987196219 h 368"/>
                <a:gd name="T26" fmla="*/ 1742795652 w 928"/>
                <a:gd name="T27" fmla="*/ 1987196219 h 368"/>
                <a:gd name="T28" fmla="*/ 1742795652 w 928"/>
                <a:gd name="T29" fmla="*/ 1987196219 h 368"/>
                <a:gd name="T30" fmla="*/ 1742795652 w 928"/>
                <a:gd name="T31" fmla="*/ 1987196219 h 3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8"/>
                <a:gd name="T49" fmla="*/ 0 h 368"/>
                <a:gd name="T50" fmla="*/ 928 w 928"/>
                <a:gd name="T51" fmla="*/ 368 h 3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8" h="368">
                  <a:moveTo>
                    <a:pt x="501" y="366"/>
                  </a:moveTo>
                  <a:cubicBezTo>
                    <a:pt x="461" y="364"/>
                    <a:pt x="415" y="322"/>
                    <a:pt x="368" y="305"/>
                  </a:cubicBezTo>
                  <a:cubicBezTo>
                    <a:pt x="321" y="288"/>
                    <a:pt x="277" y="288"/>
                    <a:pt x="221" y="263"/>
                  </a:cubicBezTo>
                  <a:cubicBezTo>
                    <a:pt x="165" y="238"/>
                    <a:pt x="62" y="183"/>
                    <a:pt x="31" y="152"/>
                  </a:cubicBezTo>
                  <a:cubicBezTo>
                    <a:pt x="0" y="121"/>
                    <a:pt x="20" y="100"/>
                    <a:pt x="35" y="76"/>
                  </a:cubicBezTo>
                  <a:cubicBezTo>
                    <a:pt x="50" y="52"/>
                    <a:pt x="99" y="20"/>
                    <a:pt x="119" y="10"/>
                  </a:cubicBezTo>
                  <a:cubicBezTo>
                    <a:pt x="139" y="0"/>
                    <a:pt x="128" y="12"/>
                    <a:pt x="155" y="16"/>
                  </a:cubicBezTo>
                  <a:cubicBezTo>
                    <a:pt x="182" y="20"/>
                    <a:pt x="222" y="26"/>
                    <a:pt x="281" y="36"/>
                  </a:cubicBezTo>
                  <a:cubicBezTo>
                    <a:pt x="340" y="46"/>
                    <a:pt x="439" y="57"/>
                    <a:pt x="509" y="74"/>
                  </a:cubicBezTo>
                  <a:cubicBezTo>
                    <a:pt x="579" y="91"/>
                    <a:pt x="634" y="120"/>
                    <a:pt x="699" y="138"/>
                  </a:cubicBezTo>
                  <a:cubicBezTo>
                    <a:pt x="764" y="156"/>
                    <a:pt x="870" y="169"/>
                    <a:pt x="899" y="180"/>
                  </a:cubicBezTo>
                  <a:cubicBezTo>
                    <a:pt x="928" y="191"/>
                    <a:pt x="895" y="197"/>
                    <a:pt x="875" y="204"/>
                  </a:cubicBezTo>
                  <a:cubicBezTo>
                    <a:pt x="855" y="211"/>
                    <a:pt x="810" y="210"/>
                    <a:pt x="779" y="222"/>
                  </a:cubicBezTo>
                  <a:cubicBezTo>
                    <a:pt x="748" y="234"/>
                    <a:pt x="717" y="262"/>
                    <a:pt x="689" y="278"/>
                  </a:cubicBezTo>
                  <a:cubicBezTo>
                    <a:pt x="661" y="294"/>
                    <a:pt x="640" y="303"/>
                    <a:pt x="609" y="318"/>
                  </a:cubicBezTo>
                  <a:cubicBezTo>
                    <a:pt x="578" y="333"/>
                    <a:pt x="541" y="368"/>
                    <a:pt x="501" y="366"/>
                  </a:cubicBezTo>
                  <a:close/>
                </a:path>
              </a:pathLst>
            </a:custGeom>
            <a:gradFill rotWithShape="1">
              <a:gsLst>
                <a:gs pos="0">
                  <a:srgbClr val="EAEAEA"/>
                </a:gs>
                <a:gs pos="100000">
                  <a:srgbClr val="B2B2B2"/>
                </a:gs>
              </a:gsLst>
              <a:lin ang="5400000" scaled="1"/>
            </a:gradFill>
            <a:ln w="6350">
              <a:solidFill>
                <a:srgbClr val="B2B2B2"/>
              </a:solidFill>
              <a:round/>
              <a:headEnd/>
              <a:tailEnd/>
            </a:ln>
          </p:spPr>
          <p:txBody>
            <a:bodyPr/>
            <a:lstStyle/>
            <a:p>
              <a:endParaRPr lang="en-US" dirty="0"/>
            </a:p>
          </p:txBody>
        </p:sp>
        <p:sp>
          <p:nvSpPr>
            <p:cNvPr id="16488" name="Freeform 22"/>
            <p:cNvSpPr>
              <a:spLocks/>
            </p:cNvSpPr>
            <p:nvPr/>
          </p:nvSpPr>
          <p:spPr bwMode="auto">
            <a:xfrm>
              <a:off x="3799" y="1599"/>
              <a:ext cx="1777" cy="448"/>
            </a:xfrm>
            <a:custGeom>
              <a:avLst/>
              <a:gdLst>
                <a:gd name="T0" fmla="*/ 1743776818 w 1972"/>
                <a:gd name="T1" fmla="*/ 0 h 466"/>
                <a:gd name="T2" fmla="*/ 0 w 1972"/>
                <a:gd name="T3" fmla="*/ 1984787701 h 466"/>
                <a:gd name="T4" fmla="*/ 1743776818 w 1972"/>
                <a:gd name="T5" fmla="*/ 1984787701 h 466"/>
                <a:gd name="T6" fmla="*/ 1743776818 w 1972"/>
                <a:gd name="T7" fmla="*/ 1984787701 h 466"/>
                <a:gd name="T8" fmla="*/ 1743776818 w 1972"/>
                <a:gd name="T9" fmla="*/ 1984787701 h 466"/>
                <a:gd name="T10" fmla="*/ 1743776818 w 1972"/>
                <a:gd name="T11" fmla="*/ 0 h 466"/>
                <a:gd name="T12" fmla="*/ 0 60000 65536"/>
                <a:gd name="T13" fmla="*/ 0 60000 65536"/>
                <a:gd name="T14" fmla="*/ 0 60000 65536"/>
                <a:gd name="T15" fmla="*/ 0 60000 65536"/>
                <a:gd name="T16" fmla="*/ 0 60000 65536"/>
                <a:gd name="T17" fmla="*/ 0 60000 65536"/>
                <a:gd name="T18" fmla="*/ 0 w 1972"/>
                <a:gd name="T19" fmla="*/ 0 h 466"/>
                <a:gd name="T20" fmla="*/ 1972 w 1972"/>
                <a:gd name="T21" fmla="*/ 466 h 466"/>
              </a:gdLst>
              <a:ahLst/>
              <a:cxnLst>
                <a:cxn ang="T12">
                  <a:pos x="T0" y="T1"/>
                </a:cxn>
                <a:cxn ang="T13">
                  <a:pos x="T2" y="T3"/>
                </a:cxn>
                <a:cxn ang="T14">
                  <a:pos x="T4" y="T5"/>
                </a:cxn>
                <a:cxn ang="T15">
                  <a:pos x="T6" y="T7"/>
                </a:cxn>
                <a:cxn ang="T16">
                  <a:pos x="T8" y="T9"/>
                </a:cxn>
                <a:cxn ang="T17">
                  <a:pos x="T10" y="T11"/>
                </a:cxn>
              </a:cxnLst>
              <a:rect l="T18" t="T19" r="T20" b="T21"/>
              <a:pathLst>
                <a:path w="1972" h="466">
                  <a:moveTo>
                    <a:pt x="1172" y="0"/>
                  </a:moveTo>
                  <a:lnTo>
                    <a:pt x="0" y="380"/>
                  </a:lnTo>
                  <a:lnTo>
                    <a:pt x="1064" y="460"/>
                  </a:lnTo>
                  <a:lnTo>
                    <a:pt x="1078" y="466"/>
                  </a:lnTo>
                  <a:lnTo>
                    <a:pt x="1972" y="52"/>
                  </a:lnTo>
                  <a:lnTo>
                    <a:pt x="1172" y="0"/>
                  </a:lnTo>
                  <a:close/>
                </a:path>
              </a:pathLst>
            </a:custGeom>
            <a:solidFill>
              <a:srgbClr val="FFFFCC"/>
            </a:solidFill>
            <a:ln w="9525">
              <a:solidFill>
                <a:schemeClr val="tx1"/>
              </a:solidFill>
              <a:round/>
              <a:headEnd/>
              <a:tailEnd/>
            </a:ln>
          </p:spPr>
          <p:txBody>
            <a:bodyPr/>
            <a:lstStyle/>
            <a:p>
              <a:endParaRPr lang="en-US" dirty="0"/>
            </a:p>
          </p:txBody>
        </p:sp>
        <p:sp>
          <p:nvSpPr>
            <p:cNvPr id="16489" name="Freeform 23"/>
            <p:cNvSpPr>
              <a:spLocks/>
            </p:cNvSpPr>
            <p:nvPr/>
          </p:nvSpPr>
          <p:spPr bwMode="auto">
            <a:xfrm>
              <a:off x="1957" y="1618"/>
              <a:ext cx="3203" cy="2120"/>
            </a:xfrm>
            <a:custGeom>
              <a:avLst/>
              <a:gdLst>
                <a:gd name="T0" fmla="*/ 1744250659 w 3554"/>
                <a:gd name="T1" fmla="*/ 1986910967 h 2204"/>
                <a:gd name="T2" fmla="*/ 1744250659 w 3554"/>
                <a:gd name="T3" fmla="*/ 1986910967 h 2204"/>
                <a:gd name="T4" fmla="*/ 1744250659 w 3554"/>
                <a:gd name="T5" fmla="*/ 1986910967 h 2204"/>
                <a:gd name="T6" fmla="*/ 1744250659 w 3554"/>
                <a:gd name="T7" fmla="*/ 1986910967 h 2204"/>
                <a:gd name="T8" fmla="*/ 1744250659 w 3554"/>
                <a:gd name="T9" fmla="*/ 1986910967 h 2204"/>
                <a:gd name="T10" fmla="*/ 1744250659 w 3554"/>
                <a:gd name="T11" fmla="*/ 1986910967 h 2204"/>
                <a:gd name="T12" fmla="*/ 1744250659 w 3554"/>
                <a:gd name="T13" fmla="*/ 1986910967 h 2204"/>
                <a:gd name="T14" fmla="*/ 1744250659 w 3554"/>
                <a:gd name="T15" fmla="*/ 1986910967 h 2204"/>
                <a:gd name="T16" fmla="*/ 1744250659 w 3554"/>
                <a:gd name="T17" fmla="*/ 1986910967 h 2204"/>
                <a:gd name="T18" fmla="*/ 1744250659 w 3554"/>
                <a:gd name="T19" fmla="*/ 1986910967 h 2204"/>
                <a:gd name="T20" fmla="*/ 1744250659 w 3554"/>
                <a:gd name="T21" fmla="*/ 1986910967 h 2204"/>
                <a:gd name="T22" fmla="*/ 1744250659 w 3554"/>
                <a:gd name="T23" fmla="*/ 1986910967 h 2204"/>
                <a:gd name="T24" fmla="*/ 1744250659 w 3554"/>
                <a:gd name="T25" fmla="*/ 1986910967 h 2204"/>
                <a:gd name="T26" fmla="*/ 1744250659 w 3554"/>
                <a:gd name="T27" fmla="*/ 1986910967 h 2204"/>
                <a:gd name="T28" fmla="*/ 1744250659 w 3554"/>
                <a:gd name="T29" fmla="*/ 1986910967 h 2204"/>
                <a:gd name="T30" fmla="*/ 1744250659 w 3554"/>
                <a:gd name="T31" fmla="*/ 1986910967 h 2204"/>
                <a:gd name="T32" fmla="*/ 1744250659 w 3554"/>
                <a:gd name="T33" fmla="*/ 1986910967 h 2204"/>
                <a:gd name="T34" fmla="*/ 1744250659 w 3554"/>
                <a:gd name="T35" fmla="*/ 1986910967 h 2204"/>
                <a:gd name="T36" fmla="*/ 1744250659 w 3554"/>
                <a:gd name="T37" fmla="*/ 1986910967 h 2204"/>
                <a:gd name="T38" fmla="*/ 1744250659 w 3554"/>
                <a:gd name="T39" fmla="*/ 1986910967 h 2204"/>
                <a:gd name="T40" fmla="*/ 1744250659 w 3554"/>
                <a:gd name="T41" fmla="*/ 1986910967 h 2204"/>
                <a:gd name="T42" fmla="*/ 1744250659 w 3554"/>
                <a:gd name="T43" fmla="*/ 1986910967 h 2204"/>
                <a:gd name="T44" fmla="*/ 1744250659 w 3554"/>
                <a:gd name="T45" fmla="*/ 1986910967 h 2204"/>
                <a:gd name="T46" fmla="*/ 1744250659 w 3554"/>
                <a:gd name="T47" fmla="*/ 1986910967 h 2204"/>
                <a:gd name="T48" fmla="*/ 1744250659 w 3554"/>
                <a:gd name="T49" fmla="*/ 1986910967 h 2204"/>
                <a:gd name="T50" fmla="*/ 1744250659 w 3554"/>
                <a:gd name="T51" fmla="*/ 1986910967 h 2204"/>
                <a:gd name="T52" fmla="*/ 1744250659 w 3554"/>
                <a:gd name="T53" fmla="*/ 1986910967 h 2204"/>
                <a:gd name="T54" fmla="*/ 1744250659 w 3554"/>
                <a:gd name="T55" fmla="*/ 1986910967 h 2204"/>
                <a:gd name="T56" fmla="*/ 1744250659 w 3554"/>
                <a:gd name="T57" fmla="*/ 1986910967 h 2204"/>
                <a:gd name="T58" fmla="*/ 1744250659 w 3554"/>
                <a:gd name="T59" fmla="*/ 1986910967 h 2204"/>
                <a:gd name="T60" fmla="*/ 1744250659 w 3554"/>
                <a:gd name="T61" fmla="*/ 1986910967 h 2204"/>
                <a:gd name="T62" fmla="*/ 1744250659 w 3554"/>
                <a:gd name="T63" fmla="*/ 1986910967 h 2204"/>
                <a:gd name="T64" fmla="*/ 1744250659 w 3554"/>
                <a:gd name="T65" fmla="*/ 1986910967 h 2204"/>
                <a:gd name="T66" fmla="*/ 1744250659 w 3554"/>
                <a:gd name="T67" fmla="*/ 1986910967 h 22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54"/>
                <a:gd name="T103" fmla="*/ 0 h 2204"/>
                <a:gd name="T104" fmla="*/ 3554 w 3554"/>
                <a:gd name="T105" fmla="*/ 2204 h 22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54" h="2204">
                  <a:moveTo>
                    <a:pt x="3498" y="0"/>
                  </a:moveTo>
                  <a:cubicBezTo>
                    <a:pt x="3479" y="19"/>
                    <a:pt x="3435" y="88"/>
                    <a:pt x="3384" y="112"/>
                  </a:cubicBezTo>
                  <a:cubicBezTo>
                    <a:pt x="3333" y="136"/>
                    <a:pt x="3256" y="134"/>
                    <a:pt x="3192" y="144"/>
                  </a:cubicBezTo>
                  <a:cubicBezTo>
                    <a:pt x="3128" y="154"/>
                    <a:pt x="3046" y="150"/>
                    <a:pt x="3000" y="172"/>
                  </a:cubicBezTo>
                  <a:cubicBezTo>
                    <a:pt x="2954" y="194"/>
                    <a:pt x="2951" y="259"/>
                    <a:pt x="2916" y="278"/>
                  </a:cubicBezTo>
                  <a:cubicBezTo>
                    <a:pt x="2881" y="297"/>
                    <a:pt x="2846" y="270"/>
                    <a:pt x="2788" y="288"/>
                  </a:cubicBezTo>
                  <a:cubicBezTo>
                    <a:pt x="2730" y="306"/>
                    <a:pt x="2612" y="358"/>
                    <a:pt x="2570" y="386"/>
                  </a:cubicBezTo>
                  <a:cubicBezTo>
                    <a:pt x="2528" y="414"/>
                    <a:pt x="2550" y="425"/>
                    <a:pt x="2538" y="458"/>
                  </a:cubicBezTo>
                  <a:cubicBezTo>
                    <a:pt x="2526" y="491"/>
                    <a:pt x="2524" y="556"/>
                    <a:pt x="2498" y="584"/>
                  </a:cubicBezTo>
                  <a:cubicBezTo>
                    <a:pt x="2472" y="612"/>
                    <a:pt x="2409" y="590"/>
                    <a:pt x="2382" y="626"/>
                  </a:cubicBezTo>
                  <a:cubicBezTo>
                    <a:pt x="2355" y="662"/>
                    <a:pt x="2355" y="768"/>
                    <a:pt x="2336" y="800"/>
                  </a:cubicBezTo>
                  <a:cubicBezTo>
                    <a:pt x="2317" y="832"/>
                    <a:pt x="2285" y="809"/>
                    <a:pt x="2268" y="820"/>
                  </a:cubicBezTo>
                  <a:cubicBezTo>
                    <a:pt x="2251" y="831"/>
                    <a:pt x="2268" y="840"/>
                    <a:pt x="2235" y="865"/>
                  </a:cubicBezTo>
                  <a:cubicBezTo>
                    <a:pt x="2202" y="890"/>
                    <a:pt x="2108" y="947"/>
                    <a:pt x="2072" y="972"/>
                  </a:cubicBezTo>
                  <a:cubicBezTo>
                    <a:pt x="2036" y="997"/>
                    <a:pt x="2033" y="1008"/>
                    <a:pt x="2016" y="1018"/>
                  </a:cubicBezTo>
                  <a:cubicBezTo>
                    <a:pt x="1999" y="1028"/>
                    <a:pt x="1989" y="1023"/>
                    <a:pt x="1972" y="1032"/>
                  </a:cubicBezTo>
                  <a:cubicBezTo>
                    <a:pt x="1955" y="1041"/>
                    <a:pt x="1938" y="1058"/>
                    <a:pt x="1916" y="1072"/>
                  </a:cubicBezTo>
                  <a:cubicBezTo>
                    <a:pt x="1894" y="1086"/>
                    <a:pt x="1856" y="1097"/>
                    <a:pt x="1836" y="1118"/>
                  </a:cubicBezTo>
                  <a:cubicBezTo>
                    <a:pt x="1816" y="1139"/>
                    <a:pt x="1806" y="1183"/>
                    <a:pt x="1794" y="1200"/>
                  </a:cubicBezTo>
                  <a:cubicBezTo>
                    <a:pt x="1782" y="1217"/>
                    <a:pt x="1778" y="1202"/>
                    <a:pt x="1764" y="1220"/>
                  </a:cubicBezTo>
                  <a:cubicBezTo>
                    <a:pt x="1750" y="1238"/>
                    <a:pt x="1734" y="1276"/>
                    <a:pt x="1708" y="1308"/>
                  </a:cubicBezTo>
                  <a:cubicBezTo>
                    <a:pt x="1682" y="1340"/>
                    <a:pt x="1653" y="1374"/>
                    <a:pt x="1606" y="1412"/>
                  </a:cubicBezTo>
                  <a:cubicBezTo>
                    <a:pt x="1559" y="1450"/>
                    <a:pt x="1486" y="1517"/>
                    <a:pt x="1425" y="1538"/>
                  </a:cubicBezTo>
                  <a:cubicBezTo>
                    <a:pt x="1364" y="1559"/>
                    <a:pt x="1297" y="1514"/>
                    <a:pt x="1239" y="1541"/>
                  </a:cubicBezTo>
                  <a:cubicBezTo>
                    <a:pt x="1181" y="1568"/>
                    <a:pt x="1121" y="1650"/>
                    <a:pt x="1078" y="1700"/>
                  </a:cubicBezTo>
                  <a:cubicBezTo>
                    <a:pt x="1035" y="1750"/>
                    <a:pt x="1006" y="1810"/>
                    <a:pt x="982" y="1844"/>
                  </a:cubicBezTo>
                  <a:cubicBezTo>
                    <a:pt x="958" y="1878"/>
                    <a:pt x="964" y="1898"/>
                    <a:pt x="933" y="1904"/>
                  </a:cubicBezTo>
                  <a:cubicBezTo>
                    <a:pt x="902" y="1910"/>
                    <a:pt x="835" y="1882"/>
                    <a:pt x="795" y="1880"/>
                  </a:cubicBezTo>
                  <a:cubicBezTo>
                    <a:pt x="755" y="1878"/>
                    <a:pt x="736" y="1904"/>
                    <a:pt x="694" y="1892"/>
                  </a:cubicBezTo>
                  <a:cubicBezTo>
                    <a:pt x="652" y="1880"/>
                    <a:pt x="586" y="1818"/>
                    <a:pt x="543" y="1808"/>
                  </a:cubicBezTo>
                  <a:cubicBezTo>
                    <a:pt x="500" y="1798"/>
                    <a:pt x="470" y="1831"/>
                    <a:pt x="433" y="1832"/>
                  </a:cubicBezTo>
                  <a:cubicBezTo>
                    <a:pt x="396" y="1833"/>
                    <a:pt x="357" y="1811"/>
                    <a:pt x="319" y="1813"/>
                  </a:cubicBezTo>
                  <a:cubicBezTo>
                    <a:pt x="281" y="1815"/>
                    <a:pt x="254" y="1821"/>
                    <a:pt x="205" y="1842"/>
                  </a:cubicBezTo>
                  <a:cubicBezTo>
                    <a:pt x="156" y="1863"/>
                    <a:pt x="44" y="1908"/>
                    <a:pt x="22" y="1940"/>
                  </a:cubicBezTo>
                  <a:cubicBezTo>
                    <a:pt x="0" y="1972"/>
                    <a:pt x="70" y="1996"/>
                    <a:pt x="70" y="2036"/>
                  </a:cubicBezTo>
                  <a:cubicBezTo>
                    <a:pt x="70" y="2076"/>
                    <a:pt x="14" y="2156"/>
                    <a:pt x="22" y="2180"/>
                  </a:cubicBezTo>
                  <a:cubicBezTo>
                    <a:pt x="30" y="2204"/>
                    <a:pt x="102" y="2204"/>
                    <a:pt x="118" y="2180"/>
                  </a:cubicBezTo>
                  <a:cubicBezTo>
                    <a:pt x="134" y="2156"/>
                    <a:pt x="97" y="2081"/>
                    <a:pt x="118" y="2036"/>
                  </a:cubicBezTo>
                  <a:cubicBezTo>
                    <a:pt x="139" y="1991"/>
                    <a:pt x="195" y="1924"/>
                    <a:pt x="243" y="1908"/>
                  </a:cubicBezTo>
                  <a:cubicBezTo>
                    <a:pt x="291" y="1892"/>
                    <a:pt x="355" y="1943"/>
                    <a:pt x="406" y="1940"/>
                  </a:cubicBezTo>
                  <a:cubicBezTo>
                    <a:pt x="457" y="1937"/>
                    <a:pt x="478" y="1884"/>
                    <a:pt x="550" y="1892"/>
                  </a:cubicBezTo>
                  <a:cubicBezTo>
                    <a:pt x="622" y="1900"/>
                    <a:pt x="782" y="1964"/>
                    <a:pt x="838" y="1988"/>
                  </a:cubicBezTo>
                  <a:cubicBezTo>
                    <a:pt x="894" y="2012"/>
                    <a:pt x="857" y="2032"/>
                    <a:pt x="888" y="2039"/>
                  </a:cubicBezTo>
                  <a:cubicBezTo>
                    <a:pt x="919" y="2046"/>
                    <a:pt x="939" y="2075"/>
                    <a:pt x="1023" y="2030"/>
                  </a:cubicBezTo>
                  <a:cubicBezTo>
                    <a:pt x="1107" y="1985"/>
                    <a:pt x="1316" y="1828"/>
                    <a:pt x="1392" y="1769"/>
                  </a:cubicBezTo>
                  <a:cubicBezTo>
                    <a:pt x="1468" y="1710"/>
                    <a:pt x="1429" y="1727"/>
                    <a:pt x="1476" y="1679"/>
                  </a:cubicBezTo>
                  <a:cubicBezTo>
                    <a:pt x="1523" y="1631"/>
                    <a:pt x="1629" y="1521"/>
                    <a:pt x="1676" y="1480"/>
                  </a:cubicBezTo>
                  <a:cubicBezTo>
                    <a:pt x="1723" y="1439"/>
                    <a:pt x="1737" y="1449"/>
                    <a:pt x="1760" y="1432"/>
                  </a:cubicBezTo>
                  <a:cubicBezTo>
                    <a:pt x="1783" y="1415"/>
                    <a:pt x="1798" y="1397"/>
                    <a:pt x="1812" y="1380"/>
                  </a:cubicBezTo>
                  <a:cubicBezTo>
                    <a:pt x="1826" y="1363"/>
                    <a:pt x="1832" y="1340"/>
                    <a:pt x="1846" y="1328"/>
                  </a:cubicBezTo>
                  <a:cubicBezTo>
                    <a:pt x="1860" y="1316"/>
                    <a:pt x="1881" y="1327"/>
                    <a:pt x="1895" y="1310"/>
                  </a:cubicBezTo>
                  <a:cubicBezTo>
                    <a:pt x="1909" y="1293"/>
                    <a:pt x="1919" y="1243"/>
                    <a:pt x="1932" y="1226"/>
                  </a:cubicBezTo>
                  <a:cubicBezTo>
                    <a:pt x="1945" y="1209"/>
                    <a:pt x="1961" y="1214"/>
                    <a:pt x="1972" y="1206"/>
                  </a:cubicBezTo>
                  <a:cubicBezTo>
                    <a:pt x="1983" y="1198"/>
                    <a:pt x="1990" y="1191"/>
                    <a:pt x="2000" y="1178"/>
                  </a:cubicBezTo>
                  <a:cubicBezTo>
                    <a:pt x="2010" y="1165"/>
                    <a:pt x="2017" y="1141"/>
                    <a:pt x="2032" y="1130"/>
                  </a:cubicBezTo>
                  <a:cubicBezTo>
                    <a:pt x="2047" y="1119"/>
                    <a:pt x="2059" y="1130"/>
                    <a:pt x="2088" y="1112"/>
                  </a:cubicBezTo>
                  <a:cubicBezTo>
                    <a:pt x="2117" y="1094"/>
                    <a:pt x="2175" y="1055"/>
                    <a:pt x="2204" y="1022"/>
                  </a:cubicBezTo>
                  <a:cubicBezTo>
                    <a:pt x="2233" y="989"/>
                    <a:pt x="2244" y="937"/>
                    <a:pt x="2262" y="910"/>
                  </a:cubicBezTo>
                  <a:cubicBezTo>
                    <a:pt x="2280" y="883"/>
                    <a:pt x="2290" y="873"/>
                    <a:pt x="2312" y="859"/>
                  </a:cubicBezTo>
                  <a:cubicBezTo>
                    <a:pt x="2334" y="845"/>
                    <a:pt x="2376" y="860"/>
                    <a:pt x="2397" y="824"/>
                  </a:cubicBezTo>
                  <a:cubicBezTo>
                    <a:pt x="2418" y="788"/>
                    <a:pt x="2408" y="683"/>
                    <a:pt x="2436" y="643"/>
                  </a:cubicBezTo>
                  <a:cubicBezTo>
                    <a:pt x="2464" y="603"/>
                    <a:pt x="2538" y="622"/>
                    <a:pt x="2567" y="586"/>
                  </a:cubicBezTo>
                  <a:cubicBezTo>
                    <a:pt x="2596" y="550"/>
                    <a:pt x="2586" y="466"/>
                    <a:pt x="2610" y="428"/>
                  </a:cubicBezTo>
                  <a:cubicBezTo>
                    <a:pt x="2634" y="390"/>
                    <a:pt x="2654" y="375"/>
                    <a:pt x="2710" y="356"/>
                  </a:cubicBezTo>
                  <a:cubicBezTo>
                    <a:pt x="2766" y="337"/>
                    <a:pt x="2893" y="343"/>
                    <a:pt x="2948" y="316"/>
                  </a:cubicBezTo>
                  <a:cubicBezTo>
                    <a:pt x="3003" y="289"/>
                    <a:pt x="2994" y="219"/>
                    <a:pt x="3042" y="196"/>
                  </a:cubicBezTo>
                  <a:cubicBezTo>
                    <a:pt x="3090" y="173"/>
                    <a:pt x="3170" y="191"/>
                    <a:pt x="3234" y="180"/>
                  </a:cubicBezTo>
                  <a:cubicBezTo>
                    <a:pt x="3298" y="169"/>
                    <a:pt x="3373" y="159"/>
                    <a:pt x="3426" y="130"/>
                  </a:cubicBezTo>
                  <a:cubicBezTo>
                    <a:pt x="3479" y="101"/>
                    <a:pt x="3527" y="30"/>
                    <a:pt x="3554" y="4"/>
                  </a:cubicBezTo>
                </a:path>
              </a:pathLst>
            </a:custGeom>
            <a:solidFill>
              <a:srgbClr val="C0C0C0"/>
            </a:solidFill>
            <a:ln w="9525">
              <a:solidFill>
                <a:schemeClr val="tx1"/>
              </a:solidFill>
              <a:round/>
              <a:headEnd/>
              <a:tailEnd/>
            </a:ln>
          </p:spPr>
          <p:txBody>
            <a:bodyPr/>
            <a:lstStyle/>
            <a:p>
              <a:endParaRPr lang="en-US" dirty="0"/>
            </a:p>
          </p:txBody>
        </p:sp>
        <p:sp>
          <p:nvSpPr>
            <p:cNvPr id="16490" name="Freeform 24"/>
            <p:cNvSpPr>
              <a:spLocks/>
            </p:cNvSpPr>
            <p:nvPr/>
          </p:nvSpPr>
          <p:spPr bwMode="auto">
            <a:xfrm>
              <a:off x="2665" y="2991"/>
              <a:ext cx="603" cy="238"/>
            </a:xfrm>
            <a:custGeom>
              <a:avLst/>
              <a:gdLst>
                <a:gd name="T0" fmla="*/ 1744665825 w 669"/>
                <a:gd name="T1" fmla="*/ 1977791098 h 248"/>
                <a:gd name="T2" fmla="*/ 1744665825 w 669"/>
                <a:gd name="T3" fmla="*/ 1977791098 h 248"/>
                <a:gd name="T4" fmla="*/ 1744665825 w 669"/>
                <a:gd name="T5" fmla="*/ 1977791098 h 248"/>
                <a:gd name="T6" fmla="*/ 1744665825 w 669"/>
                <a:gd name="T7" fmla="*/ 1977791098 h 248"/>
                <a:gd name="T8" fmla="*/ 1744665825 w 669"/>
                <a:gd name="T9" fmla="*/ 1977791098 h 248"/>
                <a:gd name="T10" fmla="*/ 1744665825 w 669"/>
                <a:gd name="T11" fmla="*/ 1977791098 h 248"/>
                <a:gd name="T12" fmla="*/ 1744665825 w 669"/>
                <a:gd name="T13" fmla="*/ 1977791098 h 248"/>
                <a:gd name="T14" fmla="*/ 1744665825 w 669"/>
                <a:gd name="T15" fmla="*/ 1977791098 h 248"/>
                <a:gd name="T16" fmla="*/ 1744665825 w 669"/>
                <a:gd name="T17" fmla="*/ 1977791098 h 248"/>
                <a:gd name="T18" fmla="*/ 1744665825 w 669"/>
                <a:gd name="T19" fmla="*/ 1977791098 h 248"/>
                <a:gd name="T20" fmla="*/ 1744665825 w 669"/>
                <a:gd name="T21" fmla="*/ 1977791098 h 248"/>
                <a:gd name="T22" fmla="*/ 1744665825 w 669"/>
                <a:gd name="T23" fmla="*/ 1977791098 h 248"/>
                <a:gd name="T24" fmla="*/ 1744665825 w 669"/>
                <a:gd name="T25" fmla="*/ 1977791098 h 248"/>
                <a:gd name="T26" fmla="*/ 1744665825 w 669"/>
                <a:gd name="T27" fmla="*/ 1977791098 h 248"/>
                <a:gd name="T28" fmla="*/ 1744665825 w 669"/>
                <a:gd name="T29" fmla="*/ 1977791098 h 248"/>
                <a:gd name="T30" fmla="*/ 1744665825 w 669"/>
                <a:gd name="T31" fmla="*/ 1977791098 h 2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9"/>
                <a:gd name="T49" fmla="*/ 0 h 248"/>
                <a:gd name="T50" fmla="*/ 669 w 669"/>
                <a:gd name="T51" fmla="*/ 248 h 2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9" h="248">
                  <a:moveTo>
                    <a:pt x="667" y="104"/>
                  </a:moveTo>
                  <a:cubicBezTo>
                    <a:pt x="669" y="99"/>
                    <a:pt x="592" y="118"/>
                    <a:pt x="560" y="120"/>
                  </a:cubicBezTo>
                  <a:cubicBezTo>
                    <a:pt x="528" y="122"/>
                    <a:pt x="500" y="115"/>
                    <a:pt x="476" y="116"/>
                  </a:cubicBezTo>
                  <a:cubicBezTo>
                    <a:pt x="452" y="117"/>
                    <a:pt x="445" y="144"/>
                    <a:pt x="413" y="129"/>
                  </a:cubicBezTo>
                  <a:cubicBezTo>
                    <a:pt x="381" y="114"/>
                    <a:pt x="338" y="46"/>
                    <a:pt x="284" y="27"/>
                  </a:cubicBezTo>
                  <a:cubicBezTo>
                    <a:pt x="230" y="8"/>
                    <a:pt x="136" y="0"/>
                    <a:pt x="89" y="14"/>
                  </a:cubicBezTo>
                  <a:cubicBezTo>
                    <a:pt x="42" y="28"/>
                    <a:pt x="4" y="75"/>
                    <a:pt x="2" y="110"/>
                  </a:cubicBezTo>
                  <a:cubicBezTo>
                    <a:pt x="0" y="145"/>
                    <a:pt x="46" y="203"/>
                    <a:pt x="77" y="225"/>
                  </a:cubicBezTo>
                  <a:cubicBezTo>
                    <a:pt x="108" y="247"/>
                    <a:pt x="158" y="242"/>
                    <a:pt x="190" y="245"/>
                  </a:cubicBezTo>
                  <a:cubicBezTo>
                    <a:pt x="222" y="248"/>
                    <a:pt x="251" y="245"/>
                    <a:pt x="269" y="243"/>
                  </a:cubicBezTo>
                  <a:cubicBezTo>
                    <a:pt x="287" y="241"/>
                    <a:pt x="281" y="242"/>
                    <a:pt x="299" y="233"/>
                  </a:cubicBezTo>
                  <a:cubicBezTo>
                    <a:pt x="317" y="224"/>
                    <a:pt x="356" y="195"/>
                    <a:pt x="380" y="188"/>
                  </a:cubicBezTo>
                  <a:cubicBezTo>
                    <a:pt x="404" y="181"/>
                    <a:pt x="426" y="193"/>
                    <a:pt x="442" y="192"/>
                  </a:cubicBezTo>
                  <a:cubicBezTo>
                    <a:pt x="458" y="191"/>
                    <a:pt x="458" y="191"/>
                    <a:pt x="476" y="182"/>
                  </a:cubicBezTo>
                  <a:cubicBezTo>
                    <a:pt x="494" y="173"/>
                    <a:pt x="518" y="151"/>
                    <a:pt x="550" y="138"/>
                  </a:cubicBezTo>
                  <a:cubicBezTo>
                    <a:pt x="582" y="125"/>
                    <a:pt x="643" y="111"/>
                    <a:pt x="667" y="104"/>
                  </a:cubicBezTo>
                  <a:close/>
                </a:path>
              </a:pathLst>
            </a:custGeom>
            <a:solidFill>
              <a:srgbClr val="FFFF00"/>
            </a:solidFill>
            <a:ln w="9525">
              <a:solidFill>
                <a:schemeClr val="tx1"/>
              </a:solidFill>
              <a:round/>
              <a:headEnd/>
              <a:tailEnd/>
            </a:ln>
          </p:spPr>
          <p:txBody>
            <a:bodyPr/>
            <a:lstStyle/>
            <a:p>
              <a:endParaRPr lang="en-US" dirty="0"/>
            </a:p>
          </p:txBody>
        </p:sp>
        <p:sp>
          <p:nvSpPr>
            <p:cNvPr id="16491" name="Freeform 25"/>
            <p:cNvSpPr>
              <a:spLocks/>
            </p:cNvSpPr>
            <p:nvPr/>
          </p:nvSpPr>
          <p:spPr bwMode="auto">
            <a:xfrm>
              <a:off x="2751" y="3111"/>
              <a:ext cx="262" cy="21"/>
            </a:xfrm>
            <a:custGeom>
              <a:avLst/>
              <a:gdLst>
                <a:gd name="T0" fmla="*/ 0 w 291"/>
                <a:gd name="T1" fmla="*/ 2147483647 h 21"/>
                <a:gd name="T2" fmla="*/ 1740790348 w 291"/>
                <a:gd name="T3" fmla="*/ 2147483647 h 21"/>
                <a:gd name="T4" fmla="*/ 1740790348 w 291"/>
                <a:gd name="T5" fmla="*/ 2147483647 h 21"/>
                <a:gd name="T6" fmla="*/ 1740790348 w 291"/>
                <a:gd name="T7" fmla="*/ 0 h 21"/>
                <a:gd name="T8" fmla="*/ 1740790348 w 291"/>
                <a:gd name="T9" fmla="*/ 2147483647 h 21"/>
                <a:gd name="T10" fmla="*/ 1740790348 w 291"/>
                <a:gd name="T11" fmla="*/ 2147483647 h 21"/>
                <a:gd name="T12" fmla="*/ 1740790348 w 291"/>
                <a:gd name="T13" fmla="*/ 2147483647 h 21"/>
                <a:gd name="T14" fmla="*/ 0 60000 65536"/>
                <a:gd name="T15" fmla="*/ 0 60000 65536"/>
                <a:gd name="T16" fmla="*/ 0 60000 65536"/>
                <a:gd name="T17" fmla="*/ 0 60000 65536"/>
                <a:gd name="T18" fmla="*/ 0 60000 65536"/>
                <a:gd name="T19" fmla="*/ 0 60000 65536"/>
                <a:gd name="T20" fmla="*/ 0 60000 65536"/>
                <a:gd name="T21" fmla="*/ 0 w 291"/>
                <a:gd name="T22" fmla="*/ 0 h 21"/>
                <a:gd name="T23" fmla="*/ 291 w 29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1" h="21">
                  <a:moveTo>
                    <a:pt x="0" y="6"/>
                  </a:moveTo>
                  <a:cubicBezTo>
                    <a:pt x="30" y="9"/>
                    <a:pt x="49" y="18"/>
                    <a:pt x="78" y="21"/>
                  </a:cubicBezTo>
                  <a:cubicBezTo>
                    <a:pt x="105" y="20"/>
                    <a:pt x="132" y="20"/>
                    <a:pt x="159" y="18"/>
                  </a:cubicBezTo>
                  <a:cubicBezTo>
                    <a:pt x="172" y="17"/>
                    <a:pt x="195" y="0"/>
                    <a:pt x="195" y="0"/>
                  </a:cubicBezTo>
                  <a:cubicBezTo>
                    <a:pt x="214" y="3"/>
                    <a:pt x="233" y="3"/>
                    <a:pt x="252" y="6"/>
                  </a:cubicBezTo>
                  <a:cubicBezTo>
                    <a:pt x="261" y="7"/>
                    <a:pt x="270" y="13"/>
                    <a:pt x="279" y="15"/>
                  </a:cubicBezTo>
                  <a:cubicBezTo>
                    <a:pt x="283" y="16"/>
                    <a:pt x="291" y="18"/>
                    <a:pt x="291" y="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92" name="Freeform 26"/>
            <p:cNvSpPr>
              <a:spLocks/>
            </p:cNvSpPr>
            <p:nvPr/>
          </p:nvSpPr>
          <p:spPr bwMode="auto">
            <a:xfrm>
              <a:off x="2741" y="3135"/>
              <a:ext cx="105" cy="51"/>
            </a:xfrm>
            <a:custGeom>
              <a:avLst/>
              <a:gdLst>
                <a:gd name="T0" fmla="*/ 1729564410 w 117"/>
                <a:gd name="T1" fmla="*/ 0 h 53"/>
                <a:gd name="T2" fmla="*/ 1729564410 w 117"/>
                <a:gd name="T3" fmla="*/ 1988467414 h 53"/>
                <a:gd name="T4" fmla="*/ 1729564410 w 117"/>
                <a:gd name="T5" fmla="*/ 1988467414 h 53"/>
                <a:gd name="T6" fmla="*/ 0 w 117"/>
                <a:gd name="T7" fmla="*/ 1988467414 h 53"/>
                <a:gd name="T8" fmla="*/ 0 60000 65536"/>
                <a:gd name="T9" fmla="*/ 0 60000 65536"/>
                <a:gd name="T10" fmla="*/ 0 60000 65536"/>
                <a:gd name="T11" fmla="*/ 0 60000 65536"/>
                <a:gd name="T12" fmla="*/ 0 w 117"/>
                <a:gd name="T13" fmla="*/ 0 h 53"/>
                <a:gd name="T14" fmla="*/ 117 w 117"/>
                <a:gd name="T15" fmla="*/ 53 h 53"/>
              </a:gdLst>
              <a:ahLst/>
              <a:cxnLst>
                <a:cxn ang="T8">
                  <a:pos x="T0" y="T1"/>
                </a:cxn>
                <a:cxn ang="T9">
                  <a:pos x="T2" y="T3"/>
                </a:cxn>
                <a:cxn ang="T10">
                  <a:pos x="T4" y="T5"/>
                </a:cxn>
                <a:cxn ang="T11">
                  <a:pos x="T6" y="T7"/>
                </a:cxn>
              </a:cxnLst>
              <a:rect l="T12" t="T13" r="T14" b="T15"/>
              <a:pathLst>
                <a:path w="117" h="53">
                  <a:moveTo>
                    <a:pt x="117" y="0"/>
                  </a:moveTo>
                  <a:cubicBezTo>
                    <a:pt x="99" y="6"/>
                    <a:pt x="79" y="10"/>
                    <a:pt x="63" y="21"/>
                  </a:cubicBezTo>
                  <a:cubicBezTo>
                    <a:pt x="56" y="42"/>
                    <a:pt x="41" y="37"/>
                    <a:pt x="18" y="39"/>
                  </a:cubicBezTo>
                  <a:cubicBezTo>
                    <a:pt x="8" y="42"/>
                    <a:pt x="5" y="53"/>
                    <a:pt x="0"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93" name="Freeform 27"/>
            <p:cNvSpPr>
              <a:spLocks/>
            </p:cNvSpPr>
            <p:nvPr/>
          </p:nvSpPr>
          <p:spPr bwMode="auto">
            <a:xfrm>
              <a:off x="2803" y="3013"/>
              <a:ext cx="144" cy="102"/>
            </a:xfrm>
            <a:custGeom>
              <a:avLst/>
              <a:gdLst>
                <a:gd name="T0" fmla="*/ 1761410581 w 159"/>
                <a:gd name="T1" fmla="*/ 2026523343 h 105"/>
                <a:gd name="T2" fmla="*/ 1761410581 w 159"/>
                <a:gd name="T3" fmla="*/ 2026523343 h 105"/>
                <a:gd name="T4" fmla="*/ 1761410581 w 159"/>
                <a:gd name="T5" fmla="*/ 2026523343 h 105"/>
                <a:gd name="T6" fmla="*/ 0 w 159"/>
                <a:gd name="T7" fmla="*/ 0 h 105"/>
                <a:gd name="T8" fmla="*/ 0 60000 65536"/>
                <a:gd name="T9" fmla="*/ 0 60000 65536"/>
                <a:gd name="T10" fmla="*/ 0 60000 65536"/>
                <a:gd name="T11" fmla="*/ 0 60000 65536"/>
                <a:gd name="T12" fmla="*/ 0 w 159"/>
                <a:gd name="T13" fmla="*/ 0 h 105"/>
                <a:gd name="T14" fmla="*/ 159 w 159"/>
                <a:gd name="T15" fmla="*/ 105 h 105"/>
              </a:gdLst>
              <a:ahLst/>
              <a:cxnLst>
                <a:cxn ang="T8">
                  <a:pos x="T0" y="T1"/>
                </a:cxn>
                <a:cxn ang="T9">
                  <a:pos x="T2" y="T3"/>
                </a:cxn>
                <a:cxn ang="T10">
                  <a:pos x="T4" y="T5"/>
                </a:cxn>
                <a:cxn ang="T11">
                  <a:pos x="T6" y="T7"/>
                </a:cxn>
              </a:cxnLst>
              <a:rect l="T12" t="T13" r="T14" b="T15"/>
              <a:pathLst>
                <a:path w="159" h="105">
                  <a:moveTo>
                    <a:pt x="159" y="105"/>
                  </a:moveTo>
                  <a:cubicBezTo>
                    <a:pt x="148" y="73"/>
                    <a:pt x="116" y="81"/>
                    <a:pt x="93" y="66"/>
                  </a:cubicBezTo>
                  <a:cubicBezTo>
                    <a:pt x="85" y="61"/>
                    <a:pt x="74" y="59"/>
                    <a:pt x="66" y="54"/>
                  </a:cubicBezTo>
                  <a:cubicBezTo>
                    <a:pt x="41" y="37"/>
                    <a:pt x="21" y="21"/>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94" name="Freeform 28"/>
            <p:cNvSpPr>
              <a:spLocks/>
            </p:cNvSpPr>
            <p:nvPr/>
          </p:nvSpPr>
          <p:spPr bwMode="auto">
            <a:xfrm>
              <a:off x="2763" y="3026"/>
              <a:ext cx="158" cy="89"/>
            </a:xfrm>
            <a:custGeom>
              <a:avLst/>
              <a:gdLst>
                <a:gd name="T0" fmla="*/ 1711187136 w 177"/>
                <a:gd name="T1" fmla="*/ 1966726554 h 93"/>
                <a:gd name="T2" fmla="*/ 1711187136 w 177"/>
                <a:gd name="T3" fmla="*/ 1966726554 h 93"/>
                <a:gd name="T4" fmla="*/ 1711187136 w 177"/>
                <a:gd name="T5" fmla="*/ 1966726554 h 93"/>
                <a:gd name="T6" fmla="*/ 1711187136 w 177"/>
                <a:gd name="T7" fmla="*/ 1966726554 h 93"/>
                <a:gd name="T8" fmla="*/ 1711187136 w 177"/>
                <a:gd name="T9" fmla="*/ 1966726554 h 93"/>
                <a:gd name="T10" fmla="*/ 0 w 177"/>
                <a:gd name="T11" fmla="*/ 0 h 93"/>
                <a:gd name="T12" fmla="*/ 0 60000 65536"/>
                <a:gd name="T13" fmla="*/ 0 60000 65536"/>
                <a:gd name="T14" fmla="*/ 0 60000 65536"/>
                <a:gd name="T15" fmla="*/ 0 60000 65536"/>
                <a:gd name="T16" fmla="*/ 0 60000 65536"/>
                <a:gd name="T17" fmla="*/ 0 60000 65536"/>
                <a:gd name="T18" fmla="*/ 0 w 177"/>
                <a:gd name="T19" fmla="*/ 0 h 93"/>
                <a:gd name="T20" fmla="*/ 177 w 177"/>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77" h="93">
                  <a:moveTo>
                    <a:pt x="177" y="93"/>
                  </a:moveTo>
                  <a:cubicBezTo>
                    <a:pt x="163" y="88"/>
                    <a:pt x="156" y="73"/>
                    <a:pt x="141" y="72"/>
                  </a:cubicBezTo>
                  <a:cubicBezTo>
                    <a:pt x="123" y="70"/>
                    <a:pt x="105" y="70"/>
                    <a:pt x="87" y="69"/>
                  </a:cubicBezTo>
                  <a:cubicBezTo>
                    <a:pt x="69" y="63"/>
                    <a:pt x="58" y="37"/>
                    <a:pt x="48" y="21"/>
                  </a:cubicBezTo>
                  <a:cubicBezTo>
                    <a:pt x="46" y="18"/>
                    <a:pt x="42" y="20"/>
                    <a:pt x="39" y="18"/>
                  </a:cubicBezTo>
                  <a:cubicBezTo>
                    <a:pt x="25" y="10"/>
                    <a:pt x="17"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95" name="Freeform 29"/>
            <p:cNvSpPr>
              <a:spLocks/>
            </p:cNvSpPr>
            <p:nvPr/>
          </p:nvSpPr>
          <p:spPr bwMode="auto">
            <a:xfrm>
              <a:off x="2722" y="3065"/>
              <a:ext cx="100" cy="13"/>
            </a:xfrm>
            <a:custGeom>
              <a:avLst/>
              <a:gdLst>
                <a:gd name="T0" fmla="*/ 1742945903 w 111"/>
                <a:gd name="T1" fmla="*/ 2147483647 h 12"/>
                <a:gd name="T2" fmla="*/ 0 w 111"/>
                <a:gd name="T3" fmla="*/ 0 h 12"/>
                <a:gd name="T4" fmla="*/ 0 60000 65536"/>
                <a:gd name="T5" fmla="*/ 0 60000 65536"/>
                <a:gd name="T6" fmla="*/ 0 w 111"/>
                <a:gd name="T7" fmla="*/ 0 h 12"/>
                <a:gd name="T8" fmla="*/ 111 w 111"/>
                <a:gd name="T9" fmla="*/ 12 h 12"/>
              </a:gdLst>
              <a:ahLst/>
              <a:cxnLst>
                <a:cxn ang="T4">
                  <a:pos x="T0" y="T1"/>
                </a:cxn>
                <a:cxn ang="T5">
                  <a:pos x="T2" y="T3"/>
                </a:cxn>
              </a:cxnLst>
              <a:rect l="T6" t="T7" r="T8" b="T9"/>
              <a:pathLst>
                <a:path w="111" h="12">
                  <a:moveTo>
                    <a:pt x="111" y="12"/>
                  </a:moveTo>
                  <a:cubicBezTo>
                    <a:pt x="71" y="9"/>
                    <a:pt x="4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96" name="Freeform 30"/>
            <p:cNvSpPr>
              <a:spLocks/>
            </p:cNvSpPr>
            <p:nvPr/>
          </p:nvSpPr>
          <p:spPr bwMode="auto">
            <a:xfrm>
              <a:off x="2835" y="3120"/>
              <a:ext cx="138" cy="92"/>
            </a:xfrm>
            <a:custGeom>
              <a:avLst/>
              <a:gdLst>
                <a:gd name="T0" fmla="*/ 1747049365 w 153"/>
                <a:gd name="T1" fmla="*/ 0 h 95"/>
                <a:gd name="T2" fmla="*/ 1747049365 w 153"/>
                <a:gd name="T3" fmla="*/ 2013994636 h 95"/>
                <a:gd name="T4" fmla="*/ 1747049365 w 153"/>
                <a:gd name="T5" fmla="*/ 2013994636 h 95"/>
                <a:gd name="T6" fmla="*/ 1747049365 w 153"/>
                <a:gd name="T7" fmla="*/ 2013994636 h 95"/>
                <a:gd name="T8" fmla="*/ 0 w 153"/>
                <a:gd name="T9" fmla="*/ 2013994636 h 95"/>
                <a:gd name="T10" fmla="*/ 0 60000 65536"/>
                <a:gd name="T11" fmla="*/ 0 60000 65536"/>
                <a:gd name="T12" fmla="*/ 0 60000 65536"/>
                <a:gd name="T13" fmla="*/ 0 60000 65536"/>
                <a:gd name="T14" fmla="*/ 0 60000 65536"/>
                <a:gd name="T15" fmla="*/ 0 w 153"/>
                <a:gd name="T16" fmla="*/ 0 h 95"/>
                <a:gd name="T17" fmla="*/ 153 w 153"/>
                <a:gd name="T18" fmla="*/ 95 h 95"/>
              </a:gdLst>
              <a:ahLst/>
              <a:cxnLst>
                <a:cxn ang="T10">
                  <a:pos x="T0" y="T1"/>
                </a:cxn>
                <a:cxn ang="T11">
                  <a:pos x="T2" y="T3"/>
                </a:cxn>
                <a:cxn ang="T12">
                  <a:pos x="T4" y="T5"/>
                </a:cxn>
                <a:cxn ang="T13">
                  <a:pos x="T6" y="T7"/>
                </a:cxn>
                <a:cxn ang="T14">
                  <a:pos x="T8" y="T9"/>
                </a:cxn>
              </a:cxnLst>
              <a:rect l="T15" t="T16" r="T17" b="T18"/>
              <a:pathLst>
                <a:path w="153" h="95">
                  <a:moveTo>
                    <a:pt x="153" y="0"/>
                  </a:moveTo>
                  <a:cubicBezTo>
                    <a:pt x="142" y="7"/>
                    <a:pt x="143" y="14"/>
                    <a:pt x="132" y="21"/>
                  </a:cubicBezTo>
                  <a:cubicBezTo>
                    <a:pt x="119" y="41"/>
                    <a:pt x="63" y="42"/>
                    <a:pt x="63" y="42"/>
                  </a:cubicBezTo>
                  <a:cubicBezTo>
                    <a:pt x="42" y="47"/>
                    <a:pt x="36" y="57"/>
                    <a:pt x="21" y="72"/>
                  </a:cubicBezTo>
                  <a:cubicBezTo>
                    <a:pt x="13" y="95"/>
                    <a:pt x="21" y="90"/>
                    <a:pt x="0" y="9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97" name="Freeform 31"/>
            <p:cNvSpPr>
              <a:spLocks/>
            </p:cNvSpPr>
            <p:nvPr/>
          </p:nvSpPr>
          <p:spPr bwMode="auto">
            <a:xfrm>
              <a:off x="2881" y="3164"/>
              <a:ext cx="20" cy="52"/>
            </a:xfrm>
            <a:custGeom>
              <a:avLst/>
              <a:gdLst>
                <a:gd name="T0" fmla="*/ 1947830972 w 21"/>
                <a:gd name="T1" fmla="*/ 0 h 54"/>
                <a:gd name="T2" fmla="*/ 1947830972 w 21"/>
                <a:gd name="T3" fmla="*/ 1991356578 h 54"/>
                <a:gd name="T4" fmla="*/ 0 w 21"/>
                <a:gd name="T5" fmla="*/ 1991356578 h 54"/>
                <a:gd name="T6" fmla="*/ 0 60000 65536"/>
                <a:gd name="T7" fmla="*/ 0 60000 65536"/>
                <a:gd name="T8" fmla="*/ 0 60000 65536"/>
                <a:gd name="T9" fmla="*/ 0 w 21"/>
                <a:gd name="T10" fmla="*/ 0 h 54"/>
                <a:gd name="T11" fmla="*/ 21 w 21"/>
                <a:gd name="T12" fmla="*/ 54 h 54"/>
              </a:gdLst>
              <a:ahLst/>
              <a:cxnLst>
                <a:cxn ang="T6">
                  <a:pos x="T0" y="T1"/>
                </a:cxn>
                <a:cxn ang="T7">
                  <a:pos x="T2" y="T3"/>
                </a:cxn>
                <a:cxn ang="T8">
                  <a:pos x="T4" y="T5"/>
                </a:cxn>
              </a:cxnLst>
              <a:rect l="T9" t="T10" r="T11" b="T12"/>
              <a:pathLst>
                <a:path w="21" h="54">
                  <a:moveTo>
                    <a:pt x="21" y="0"/>
                  </a:moveTo>
                  <a:cubicBezTo>
                    <a:pt x="19" y="14"/>
                    <a:pt x="15" y="23"/>
                    <a:pt x="9" y="36"/>
                  </a:cubicBezTo>
                  <a:cubicBezTo>
                    <a:pt x="6" y="42"/>
                    <a:pt x="0" y="54"/>
                    <a:pt x="0" y="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98" name="Freeform 32"/>
            <p:cNvSpPr>
              <a:spLocks/>
            </p:cNvSpPr>
            <p:nvPr/>
          </p:nvSpPr>
          <p:spPr bwMode="auto">
            <a:xfrm>
              <a:off x="1826" y="3669"/>
              <a:ext cx="446" cy="263"/>
            </a:xfrm>
            <a:custGeom>
              <a:avLst/>
              <a:gdLst>
                <a:gd name="T0" fmla="*/ 1750433776 w 494"/>
                <a:gd name="T1" fmla="*/ 1978519053 h 274"/>
                <a:gd name="T2" fmla="*/ 1750433776 w 494"/>
                <a:gd name="T3" fmla="*/ 1978519053 h 274"/>
                <a:gd name="T4" fmla="*/ 1750433776 w 494"/>
                <a:gd name="T5" fmla="*/ 1978519053 h 274"/>
                <a:gd name="T6" fmla="*/ 1750433776 w 494"/>
                <a:gd name="T7" fmla="*/ 1978519053 h 274"/>
                <a:gd name="T8" fmla="*/ 1750433776 w 494"/>
                <a:gd name="T9" fmla="*/ 1978519053 h 274"/>
                <a:gd name="T10" fmla="*/ 1750433776 w 494"/>
                <a:gd name="T11" fmla="*/ 0 h 274"/>
                <a:gd name="T12" fmla="*/ 0 60000 65536"/>
                <a:gd name="T13" fmla="*/ 0 60000 65536"/>
                <a:gd name="T14" fmla="*/ 0 60000 65536"/>
                <a:gd name="T15" fmla="*/ 0 60000 65536"/>
                <a:gd name="T16" fmla="*/ 0 60000 65536"/>
                <a:gd name="T17" fmla="*/ 0 60000 65536"/>
                <a:gd name="T18" fmla="*/ 0 w 494"/>
                <a:gd name="T19" fmla="*/ 0 h 274"/>
                <a:gd name="T20" fmla="*/ 494 w 494"/>
                <a:gd name="T21" fmla="*/ 274 h 274"/>
              </a:gdLst>
              <a:ahLst/>
              <a:cxnLst>
                <a:cxn ang="T12">
                  <a:pos x="T0" y="T1"/>
                </a:cxn>
                <a:cxn ang="T13">
                  <a:pos x="T2" y="T3"/>
                </a:cxn>
                <a:cxn ang="T14">
                  <a:pos x="T4" y="T5"/>
                </a:cxn>
                <a:cxn ang="T15">
                  <a:pos x="T6" y="T7"/>
                </a:cxn>
                <a:cxn ang="T16">
                  <a:pos x="T8" y="T9"/>
                </a:cxn>
                <a:cxn ang="T17">
                  <a:pos x="T10" y="T11"/>
                </a:cxn>
              </a:cxnLst>
              <a:rect l="T18" t="T19" r="T20" b="T21"/>
              <a:pathLst>
                <a:path w="494" h="274">
                  <a:moveTo>
                    <a:pt x="182" y="24"/>
                  </a:moveTo>
                  <a:cubicBezTo>
                    <a:pt x="154" y="29"/>
                    <a:pt x="28" y="24"/>
                    <a:pt x="14" y="55"/>
                  </a:cubicBezTo>
                  <a:cubicBezTo>
                    <a:pt x="0" y="86"/>
                    <a:pt x="46" y="174"/>
                    <a:pt x="95" y="210"/>
                  </a:cubicBezTo>
                  <a:cubicBezTo>
                    <a:pt x="144" y="246"/>
                    <a:pt x="243" y="274"/>
                    <a:pt x="308" y="273"/>
                  </a:cubicBezTo>
                  <a:cubicBezTo>
                    <a:pt x="373" y="272"/>
                    <a:pt x="494" y="249"/>
                    <a:pt x="485" y="204"/>
                  </a:cubicBezTo>
                  <a:cubicBezTo>
                    <a:pt x="476" y="159"/>
                    <a:pt x="302" y="42"/>
                    <a:pt x="254" y="0"/>
                  </a:cubicBezTo>
                </a:path>
              </a:pathLst>
            </a:custGeom>
            <a:solidFill>
              <a:srgbClr val="FFFF00"/>
            </a:solidFill>
            <a:ln w="9525">
              <a:solidFill>
                <a:schemeClr val="tx1"/>
              </a:solidFill>
              <a:round/>
              <a:headEnd/>
              <a:tailEnd/>
            </a:ln>
          </p:spPr>
          <p:txBody>
            <a:bodyPr/>
            <a:lstStyle/>
            <a:p>
              <a:endParaRPr lang="en-US" dirty="0"/>
            </a:p>
          </p:txBody>
        </p:sp>
        <p:sp>
          <p:nvSpPr>
            <p:cNvPr id="16499" name="Freeform 33"/>
            <p:cNvSpPr>
              <a:spLocks/>
            </p:cNvSpPr>
            <p:nvPr/>
          </p:nvSpPr>
          <p:spPr bwMode="auto">
            <a:xfrm>
              <a:off x="1437" y="3531"/>
              <a:ext cx="587" cy="295"/>
            </a:xfrm>
            <a:custGeom>
              <a:avLst/>
              <a:gdLst>
                <a:gd name="T0" fmla="*/ 1745999403 w 651"/>
                <a:gd name="T1" fmla="*/ 1970028297 h 308"/>
                <a:gd name="T2" fmla="*/ 1745999403 w 651"/>
                <a:gd name="T3" fmla="*/ 1970028297 h 308"/>
                <a:gd name="T4" fmla="*/ 1745999403 w 651"/>
                <a:gd name="T5" fmla="*/ 1970028297 h 308"/>
                <a:gd name="T6" fmla="*/ 1745999403 w 651"/>
                <a:gd name="T7" fmla="*/ 1970028297 h 308"/>
                <a:gd name="T8" fmla="*/ 1745999403 w 651"/>
                <a:gd name="T9" fmla="*/ 1970028297 h 308"/>
                <a:gd name="T10" fmla="*/ 1745999403 w 651"/>
                <a:gd name="T11" fmla="*/ 1970028297 h 308"/>
                <a:gd name="T12" fmla="*/ 1745999403 w 651"/>
                <a:gd name="T13" fmla="*/ 1970028297 h 308"/>
                <a:gd name="T14" fmla="*/ 0 60000 65536"/>
                <a:gd name="T15" fmla="*/ 0 60000 65536"/>
                <a:gd name="T16" fmla="*/ 0 60000 65536"/>
                <a:gd name="T17" fmla="*/ 0 60000 65536"/>
                <a:gd name="T18" fmla="*/ 0 60000 65536"/>
                <a:gd name="T19" fmla="*/ 0 60000 65536"/>
                <a:gd name="T20" fmla="*/ 0 60000 65536"/>
                <a:gd name="T21" fmla="*/ 0 w 651"/>
                <a:gd name="T22" fmla="*/ 0 h 308"/>
                <a:gd name="T23" fmla="*/ 651 w 651"/>
                <a:gd name="T24" fmla="*/ 308 h 3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1" h="308">
                  <a:moveTo>
                    <a:pt x="615" y="124"/>
                  </a:moveTo>
                  <a:cubicBezTo>
                    <a:pt x="596" y="121"/>
                    <a:pt x="537" y="114"/>
                    <a:pt x="498" y="106"/>
                  </a:cubicBezTo>
                  <a:cubicBezTo>
                    <a:pt x="459" y="98"/>
                    <a:pt x="428" y="90"/>
                    <a:pt x="378" y="73"/>
                  </a:cubicBezTo>
                  <a:cubicBezTo>
                    <a:pt x="328" y="56"/>
                    <a:pt x="255" y="0"/>
                    <a:pt x="195" y="4"/>
                  </a:cubicBezTo>
                  <a:cubicBezTo>
                    <a:pt x="135" y="8"/>
                    <a:pt x="33" y="47"/>
                    <a:pt x="18" y="97"/>
                  </a:cubicBezTo>
                  <a:cubicBezTo>
                    <a:pt x="3" y="147"/>
                    <a:pt x="0" y="300"/>
                    <a:pt x="105" y="304"/>
                  </a:cubicBezTo>
                  <a:cubicBezTo>
                    <a:pt x="210" y="308"/>
                    <a:pt x="560" y="152"/>
                    <a:pt x="651" y="121"/>
                  </a:cubicBezTo>
                </a:path>
              </a:pathLst>
            </a:custGeom>
            <a:solidFill>
              <a:srgbClr val="FFFF00"/>
            </a:solidFill>
            <a:ln w="9525">
              <a:solidFill>
                <a:schemeClr val="tx1"/>
              </a:solidFill>
              <a:round/>
              <a:headEnd/>
              <a:tailEnd/>
            </a:ln>
          </p:spPr>
          <p:txBody>
            <a:bodyPr/>
            <a:lstStyle/>
            <a:p>
              <a:endParaRPr lang="en-US" dirty="0"/>
            </a:p>
          </p:txBody>
        </p:sp>
        <p:sp>
          <p:nvSpPr>
            <p:cNvPr id="16500" name="Freeform 34"/>
            <p:cNvSpPr>
              <a:spLocks/>
            </p:cNvSpPr>
            <p:nvPr/>
          </p:nvSpPr>
          <p:spPr bwMode="auto">
            <a:xfrm>
              <a:off x="1526" y="3738"/>
              <a:ext cx="195" cy="46"/>
            </a:xfrm>
            <a:custGeom>
              <a:avLst/>
              <a:gdLst>
                <a:gd name="T0" fmla="*/ 1750215743 w 216"/>
                <a:gd name="T1" fmla="*/ 1972254947 h 48"/>
                <a:gd name="T2" fmla="*/ 1750215743 w 216"/>
                <a:gd name="T3" fmla="*/ 1972254947 h 48"/>
                <a:gd name="T4" fmla="*/ 1750215743 w 216"/>
                <a:gd name="T5" fmla="*/ 1972254947 h 48"/>
                <a:gd name="T6" fmla="*/ 1750215743 w 216"/>
                <a:gd name="T7" fmla="*/ 0 h 48"/>
                <a:gd name="T8" fmla="*/ 1750215743 w 216"/>
                <a:gd name="T9" fmla="*/ 1972254947 h 48"/>
                <a:gd name="T10" fmla="*/ 0 w 216"/>
                <a:gd name="T11" fmla="*/ 1972254947 h 48"/>
                <a:gd name="T12" fmla="*/ 0 60000 65536"/>
                <a:gd name="T13" fmla="*/ 0 60000 65536"/>
                <a:gd name="T14" fmla="*/ 0 60000 65536"/>
                <a:gd name="T15" fmla="*/ 0 60000 65536"/>
                <a:gd name="T16" fmla="*/ 0 60000 65536"/>
                <a:gd name="T17" fmla="*/ 0 60000 65536"/>
                <a:gd name="T18" fmla="*/ 0 w 216"/>
                <a:gd name="T19" fmla="*/ 0 h 48"/>
                <a:gd name="T20" fmla="*/ 216 w 21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16" h="48">
                  <a:moveTo>
                    <a:pt x="216" y="48"/>
                  </a:moveTo>
                  <a:cubicBezTo>
                    <a:pt x="184" y="43"/>
                    <a:pt x="158" y="32"/>
                    <a:pt x="129" y="18"/>
                  </a:cubicBezTo>
                  <a:cubicBezTo>
                    <a:pt x="117" y="12"/>
                    <a:pt x="106" y="7"/>
                    <a:pt x="93" y="3"/>
                  </a:cubicBezTo>
                  <a:cubicBezTo>
                    <a:pt x="90" y="2"/>
                    <a:pt x="84" y="0"/>
                    <a:pt x="84" y="0"/>
                  </a:cubicBezTo>
                  <a:cubicBezTo>
                    <a:pt x="60" y="2"/>
                    <a:pt x="38" y="2"/>
                    <a:pt x="18" y="15"/>
                  </a:cubicBezTo>
                  <a:cubicBezTo>
                    <a:pt x="10" y="27"/>
                    <a:pt x="16" y="24"/>
                    <a:pt x="0" y="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01" name="Freeform 35"/>
            <p:cNvSpPr>
              <a:spLocks/>
            </p:cNvSpPr>
            <p:nvPr/>
          </p:nvSpPr>
          <p:spPr bwMode="auto">
            <a:xfrm>
              <a:off x="1551" y="3744"/>
              <a:ext cx="59" cy="69"/>
            </a:xfrm>
            <a:custGeom>
              <a:avLst/>
              <a:gdLst>
                <a:gd name="T0" fmla="*/ 1716113539 w 66"/>
                <a:gd name="T1" fmla="*/ 0 h 72"/>
                <a:gd name="T2" fmla="*/ 1716113539 w 66"/>
                <a:gd name="T3" fmla="*/ 1972254947 h 72"/>
                <a:gd name="T4" fmla="*/ 0 w 66"/>
                <a:gd name="T5" fmla="*/ 1972254947 h 72"/>
                <a:gd name="T6" fmla="*/ 0 60000 65536"/>
                <a:gd name="T7" fmla="*/ 0 60000 65536"/>
                <a:gd name="T8" fmla="*/ 0 60000 65536"/>
                <a:gd name="T9" fmla="*/ 0 w 66"/>
                <a:gd name="T10" fmla="*/ 0 h 72"/>
                <a:gd name="T11" fmla="*/ 66 w 66"/>
                <a:gd name="T12" fmla="*/ 72 h 72"/>
              </a:gdLst>
              <a:ahLst/>
              <a:cxnLst>
                <a:cxn ang="T6">
                  <a:pos x="T0" y="T1"/>
                </a:cxn>
                <a:cxn ang="T7">
                  <a:pos x="T2" y="T3"/>
                </a:cxn>
                <a:cxn ang="T8">
                  <a:pos x="T4" y="T5"/>
                </a:cxn>
              </a:cxnLst>
              <a:rect l="T9" t="T10" r="T11" b="T12"/>
              <a:pathLst>
                <a:path w="66" h="72">
                  <a:moveTo>
                    <a:pt x="66" y="0"/>
                  </a:moveTo>
                  <a:cubicBezTo>
                    <a:pt x="47" y="29"/>
                    <a:pt x="41" y="16"/>
                    <a:pt x="15" y="33"/>
                  </a:cubicBezTo>
                  <a:cubicBezTo>
                    <a:pt x="11" y="44"/>
                    <a:pt x="9" y="63"/>
                    <a:pt x="0" y="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02" name="Freeform 36"/>
            <p:cNvSpPr>
              <a:spLocks/>
            </p:cNvSpPr>
            <p:nvPr/>
          </p:nvSpPr>
          <p:spPr bwMode="auto">
            <a:xfrm>
              <a:off x="1483" y="3603"/>
              <a:ext cx="403" cy="66"/>
            </a:xfrm>
            <a:custGeom>
              <a:avLst/>
              <a:gdLst>
                <a:gd name="T0" fmla="*/ 1745520330 w 447"/>
                <a:gd name="T1" fmla="*/ 1964805454 h 69"/>
                <a:gd name="T2" fmla="*/ 1745520330 w 447"/>
                <a:gd name="T3" fmla="*/ 1964805454 h 69"/>
                <a:gd name="T4" fmla="*/ 1745520330 w 447"/>
                <a:gd name="T5" fmla="*/ 1964805454 h 69"/>
                <a:gd name="T6" fmla="*/ 1745520330 w 447"/>
                <a:gd name="T7" fmla="*/ 1964805454 h 69"/>
                <a:gd name="T8" fmla="*/ 1745520330 w 447"/>
                <a:gd name="T9" fmla="*/ 1964805454 h 69"/>
                <a:gd name="T10" fmla="*/ 1745520330 w 447"/>
                <a:gd name="T11" fmla="*/ 1964805454 h 69"/>
                <a:gd name="T12" fmla="*/ 1745520330 w 447"/>
                <a:gd name="T13" fmla="*/ 1964805454 h 69"/>
                <a:gd name="T14" fmla="*/ 0 w 447"/>
                <a:gd name="T15" fmla="*/ 0 h 69"/>
                <a:gd name="T16" fmla="*/ 0 60000 65536"/>
                <a:gd name="T17" fmla="*/ 0 60000 65536"/>
                <a:gd name="T18" fmla="*/ 0 60000 65536"/>
                <a:gd name="T19" fmla="*/ 0 60000 65536"/>
                <a:gd name="T20" fmla="*/ 0 60000 65536"/>
                <a:gd name="T21" fmla="*/ 0 60000 65536"/>
                <a:gd name="T22" fmla="*/ 0 60000 65536"/>
                <a:gd name="T23" fmla="*/ 0 60000 65536"/>
                <a:gd name="T24" fmla="*/ 0 w 447"/>
                <a:gd name="T25" fmla="*/ 0 h 69"/>
                <a:gd name="T26" fmla="*/ 447 w 447"/>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7" h="69">
                  <a:moveTo>
                    <a:pt x="447" y="69"/>
                  </a:moveTo>
                  <a:cubicBezTo>
                    <a:pt x="431" y="66"/>
                    <a:pt x="418" y="60"/>
                    <a:pt x="402" y="57"/>
                  </a:cubicBezTo>
                  <a:cubicBezTo>
                    <a:pt x="382" y="44"/>
                    <a:pt x="353" y="32"/>
                    <a:pt x="330" y="24"/>
                  </a:cubicBezTo>
                  <a:cubicBezTo>
                    <a:pt x="280" y="26"/>
                    <a:pt x="235" y="30"/>
                    <a:pt x="186" y="33"/>
                  </a:cubicBezTo>
                  <a:cubicBezTo>
                    <a:pt x="169" y="39"/>
                    <a:pt x="156" y="50"/>
                    <a:pt x="138" y="54"/>
                  </a:cubicBezTo>
                  <a:cubicBezTo>
                    <a:pt x="124" y="53"/>
                    <a:pt x="89" y="55"/>
                    <a:pt x="72" y="45"/>
                  </a:cubicBezTo>
                  <a:cubicBezTo>
                    <a:pt x="56" y="36"/>
                    <a:pt x="44" y="24"/>
                    <a:pt x="27" y="18"/>
                  </a:cubicBezTo>
                  <a:cubicBezTo>
                    <a:pt x="22" y="10"/>
                    <a:pt x="1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03" name="Freeform 37"/>
            <p:cNvSpPr>
              <a:spLocks/>
            </p:cNvSpPr>
            <p:nvPr/>
          </p:nvSpPr>
          <p:spPr bwMode="auto">
            <a:xfrm>
              <a:off x="1526" y="3651"/>
              <a:ext cx="97" cy="81"/>
            </a:xfrm>
            <a:custGeom>
              <a:avLst/>
              <a:gdLst>
                <a:gd name="T0" fmla="*/ 1732310840 w 108"/>
                <a:gd name="T1" fmla="*/ 0 h 84"/>
                <a:gd name="T2" fmla="*/ 1732310840 w 108"/>
                <a:gd name="T3" fmla="*/ 1996831095 h 84"/>
                <a:gd name="T4" fmla="*/ 1732310840 w 108"/>
                <a:gd name="T5" fmla="*/ 1996831095 h 84"/>
                <a:gd name="T6" fmla="*/ 0 w 108"/>
                <a:gd name="T7" fmla="*/ 1996831095 h 84"/>
                <a:gd name="T8" fmla="*/ 0 60000 65536"/>
                <a:gd name="T9" fmla="*/ 0 60000 65536"/>
                <a:gd name="T10" fmla="*/ 0 60000 65536"/>
                <a:gd name="T11" fmla="*/ 0 60000 65536"/>
                <a:gd name="T12" fmla="*/ 0 w 108"/>
                <a:gd name="T13" fmla="*/ 0 h 84"/>
                <a:gd name="T14" fmla="*/ 108 w 108"/>
                <a:gd name="T15" fmla="*/ 84 h 84"/>
              </a:gdLst>
              <a:ahLst/>
              <a:cxnLst>
                <a:cxn ang="T8">
                  <a:pos x="T0" y="T1"/>
                </a:cxn>
                <a:cxn ang="T9">
                  <a:pos x="T2" y="T3"/>
                </a:cxn>
                <a:cxn ang="T10">
                  <a:pos x="T4" y="T5"/>
                </a:cxn>
                <a:cxn ang="T11">
                  <a:pos x="T6" y="T7"/>
                </a:cxn>
              </a:cxnLst>
              <a:rect l="T12" t="T13" r="T14" b="T15"/>
              <a:pathLst>
                <a:path w="108" h="84">
                  <a:moveTo>
                    <a:pt x="108" y="0"/>
                  </a:moveTo>
                  <a:cubicBezTo>
                    <a:pt x="88" y="7"/>
                    <a:pt x="68" y="5"/>
                    <a:pt x="48" y="12"/>
                  </a:cubicBezTo>
                  <a:cubicBezTo>
                    <a:pt x="42" y="21"/>
                    <a:pt x="30" y="36"/>
                    <a:pt x="21" y="42"/>
                  </a:cubicBezTo>
                  <a:cubicBezTo>
                    <a:pt x="11" y="57"/>
                    <a:pt x="8" y="69"/>
                    <a:pt x="0" y="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04" name="Freeform 38"/>
            <p:cNvSpPr>
              <a:spLocks/>
            </p:cNvSpPr>
            <p:nvPr/>
          </p:nvSpPr>
          <p:spPr bwMode="auto">
            <a:xfrm>
              <a:off x="1583" y="3553"/>
              <a:ext cx="138" cy="74"/>
            </a:xfrm>
            <a:custGeom>
              <a:avLst/>
              <a:gdLst>
                <a:gd name="T0" fmla="*/ 1770112473 w 152"/>
                <a:gd name="T1" fmla="*/ 1983407059 h 77"/>
                <a:gd name="T2" fmla="*/ 1770112473 w 152"/>
                <a:gd name="T3" fmla="*/ 1983407059 h 77"/>
                <a:gd name="T4" fmla="*/ 1770112473 w 152"/>
                <a:gd name="T5" fmla="*/ 1983407059 h 77"/>
                <a:gd name="T6" fmla="*/ 0 w 152"/>
                <a:gd name="T7" fmla="*/ 0 h 77"/>
                <a:gd name="T8" fmla="*/ 0 60000 65536"/>
                <a:gd name="T9" fmla="*/ 0 60000 65536"/>
                <a:gd name="T10" fmla="*/ 0 60000 65536"/>
                <a:gd name="T11" fmla="*/ 0 60000 65536"/>
                <a:gd name="T12" fmla="*/ 0 w 152"/>
                <a:gd name="T13" fmla="*/ 0 h 77"/>
                <a:gd name="T14" fmla="*/ 152 w 152"/>
                <a:gd name="T15" fmla="*/ 77 h 77"/>
              </a:gdLst>
              <a:ahLst/>
              <a:cxnLst>
                <a:cxn ang="T8">
                  <a:pos x="T0" y="T1"/>
                </a:cxn>
                <a:cxn ang="T9">
                  <a:pos x="T2" y="T3"/>
                </a:cxn>
                <a:cxn ang="T10">
                  <a:pos x="T4" y="T5"/>
                </a:cxn>
                <a:cxn ang="T11">
                  <a:pos x="T6" y="T7"/>
                </a:cxn>
              </a:cxnLst>
              <a:rect l="T12" t="T13" r="T14" b="T15"/>
              <a:pathLst>
                <a:path w="152" h="77">
                  <a:moveTo>
                    <a:pt x="147" y="72"/>
                  </a:moveTo>
                  <a:cubicBezTo>
                    <a:pt x="123" y="56"/>
                    <a:pt x="152" y="77"/>
                    <a:pt x="132" y="57"/>
                  </a:cubicBezTo>
                  <a:cubicBezTo>
                    <a:pt x="125" y="50"/>
                    <a:pt x="119" y="51"/>
                    <a:pt x="111" y="45"/>
                  </a:cubicBezTo>
                  <a:cubicBezTo>
                    <a:pt x="76" y="20"/>
                    <a:pt x="44"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05" name="Freeform 39"/>
            <p:cNvSpPr>
              <a:spLocks/>
            </p:cNvSpPr>
            <p:nvPr/>
          </p:nvSpPr>
          <p:spPr bwMode="auto">
            <a:xfrm>
              <a:off x="1708" y="3631"/>
              <a:ext cx="53" cy="66"/>
            </a:xfrm>
            <a:custGeom>
              <a:avLst/>
              <a:gdLst>
                <a:gd name="T0" fmla="*/ 1675633768 w 60"/>
                <a:gd name="T1" fmla="*/ 0 h 69"/>
                <a:gd name="T2" fmla="*/ 1675633768 w 60"/>
                <a:gd name="T3" fmla="*/ 1964805454 h 69"/>
                <a:gd name="T4" fmla="*/ 1675633768 w 60"/>
                <a:gd name="T5" fmla="*/ 1964805454 h 69"/>
                <a:gd name="T6" fmla="*/ 0 w 60"/>
                <a:gd name="T7" fmla="*/ 1964805454 h 69"/>
                <a:gd name="T8" fmla="*/ 0 60000 65536"/>
                <a:gd name="T9" fmla="*/ 0 60000 65536"/>
                <a:gd name="T10" fmla="*/ 0 60000 65536"/>
                <a:gd name="T11" fmla="*/ 0 60000 65536"/>
                <a:gd name="T12" fmla="*/ 0 w 60"/>
                <a:gd name="T13" fmla="*/ 0 h 69"/>
                <a:gd name="T14" fmla="*/ 60 w 60"/>
                <a:gd name="T15" fmla="*/ 69 h 69"/>
              </a:gdLst>
              <a:ahLst/>
              <a:cxnLst>
                <a:cxn ang="T8">
                  <a:pos x="T0" y="T1"/>
                </a:cxn>
                <a:cxn ang="T9">
                  <a:pos x="T2" y="T3"/>
                </a:cxn>
                <a:cxn ang="T10">
                  <a:pos x="T4" y="T5"/>
                </a:cxn>
                <a:cxn ang="T11">
                  <a:pos x="T6" y="T7"/>
                </a:cxn>
              </a:cxnLst>
              <a:rect l="T12" t="T13" r="T14" b="T15"/>
              <a:pathLst>
                <a:path w="60" h="69">
                  <a:moveTo>
                    <a:pt x="60" y="0"/>
                  </a:moveTo>
                  <a:cubicBezTo>
                    <a:pt x="39" y="7"/>
                    <a:pt x="47" y="2"/>
                    <a:pt x="33" y="12"/>
                  </a:cubicBezTo>
                  <a:cubicBezTo>
                    <a:pt x="27" y="21"/>
                    <a:pt x="18" y="29"/>
                    <a:pt x="15" y="39"/>
                  </a:cubicBezTo>
                  <a:cubicBezTo>
                    <a:pt x="11" y="51"/>
                    <a:pt x="11" y="63"/>
                    <a:pt x="0" y="6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06" name="Freeform 40"/>
            <p:cNvSpPr>
              <a:spLocks/>
            </p:cNvSpPr>
            <p:nvPr/>
          </p:nvSpPr>
          <p:spPr bwMode="auto">
            <a:xfrm>
              <a:off x="2108" y="3764"/>
              <a:ext cx="54" cy="141"/>
            </a:xfrm>
            <a:custGeom>
              <a:avLst/>
              <a:gdLst>
                <a:gd name="T0" fmla="*/ 0 w 60"/>
                <a:gd name="T1" fmla="*/ 0 h 147"/>
                <a:gd name="T2" fmla="*/ 1739461754 w 60"/>
                <a:gd name="T3" fmla="*/ 1975756508 h 147"/>
                <a:gd name="T4" fmla="*/ 1739461754 w 60"/>
                <a:gd name="T5" fmla="*/ 1975756508 h 147"/>
                <a:gd name="T6" fmla="*/ 1739461754 w 60"/>
                <a:gd name="T7" fmla="*/ 1975756508 h 147"/>
                <a:gd name="T8" fmla="*/ 0 60000 65536"/>
                <a:gd name="T9" fmla="*/ 0 60000 65536"/>
                <a:gd name="T10" fmla="*/ 0 60000 65536"/>
                <a:gd name="T11" fmla="*/ 0 60000 65536"/>
                <a:gd name="T12" fmla="*/ 0 w 60"/>
                <a:gd name="T13" fmla="*/ 0 h 147"/>
                <a:gd name="T14" fmla="*/ 60 w 60"/>
                <a:gd name="T15" fmla="*/ 147 h 147"/>
              </a:gdLst>
              <a:ahLst/>
              <a:cxnLst>
                <a:cxn ang="T8">
                  <a:pos x="T0" y="T1"/>
                </a:cxn>
                <a:cxn ang="T9">
                  <a:pos x="T2" y="T3"/>
                </a:cxn>
                <a:cxn ang="T10">
                  <a:pos x="T4" y="T5"/>
                </a:cxn>
                <a:cxn ang="T11">
                  <a:pos x="T6" y="T7"/>
                </a:cxn>
              </a:cxnLst>
              <a:rect l="T12" t="T13" r="T14" b="T15"/>
              <a:pathLst>
                <a:path w="60" h="147">
                  <a:moveTo>
                    <a:pt x="0" y="0"/>
                  </a:moveTo>
                  <a:cubicBezTo>
                    <a:pt x="6" y="4"/>
                    <a:pt x="12" y="8"/>
                    <a:pt x="18" y="12"/>
                  </a:cubicBezTo>
                  <a:cubicBezTo>
                    <a:pt x="24" y="16"/>
                    <a:pt x="30" y="30"/>
                    <a:pt x="30" y="30"/>
                  </a:cubicBezTo>
                  <a:cubicBezTo>
                    <a:pt x="39" y="66"/>
                    <a:pt x="18" y="147"/>
                    <a:pt x="60" y="14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07" name="Freeform 41"/>
            <p:cNvSpPr>
              <a:spLocks/>
            </p:cNvSpPr>
            <p:nvPr/>
          </p:nvSpPr>
          <p:spPr bwMode="auto">
            <a:xfrm>
              <a:off x="2138" y="3810"/>
              <a:ext cx="102" cy="69"/>
            </a:xfrm>
            <a:custGeom>
              <a:avLst/>
              <a:gdLst>
                <a:gd name="T0" fmla="*/ 0 w 114"/>
                <a:gd name="T1" fmla="*/ 0 h 72"/>
                <a:gd name="T2" fmla="*/ 1719176659 w 114"/>
                <a:gd name="T3" fmla="*/ 1972254947 h 72"/>
                <a:gd name="T4" fmla="*/ 1719176659 w 114"/>
                <a:gd name="T5" fmla="*/ 1972254947 h 72"/>
                <a:gd name="T6" fmla="*/ 1719176659 w 114"/>
                <a:gd name="T7" fmla="*/ 1972254947 h 72"/>
                <a:gd name="T8" fmla="*/ 1719176659 w 114"/>
                <a:gd name="T9" fmla="*/ 1972254947 h 72"/>
                <a:gd name="T10" fmla="*/ 0 60000 65536"/>
                <a:gd name="T11" fmla="*/ 0 60000 65536"/>
                <a:gd name="T12" fmla="*/ 0 60000 65536"/>
                <a:gd name="T13" fmla="*/ 0 60000 65536"/>
                <a:gd name="T14" fmla="*/ 0 60000 65536"/>
                <a:gd name="T15" fmla="*/ 0 w 114"/>
                <a:gd name="T16" fmla="*/ 0 h 72"/>
                <a:gd name="T17" fmla="*/ 114 w 114"/>
                <a:gd name="T18" fmla="*/ 72 h 72"/>
              </a:gdLst>
              <a:ahLst/>
              <a:cxnLst>
                <a:cxn ang="T10">
                  <a:pos x="T0" y="T1"/>
                </a:cxn>
                <a:cxn ang="T11">
                  <a:pos x="T2" y="T3"/>
                </a:cxn>
                <a:cxn ang="T12">
                  <a:pos x="T4" y="T5"/>
                </a:cxn>
                <a:cxn ang="T13">
                  <a:pos x="T6" y="T7"/>
                </a:cxn>
                <a:cxn ang="T14">
                  <a:pos x="T8" y="T9"/>
                </a:cxn>
              </a:cxnLst>
              <a:rect l="T15" t="T16" r="T17" b="T18"/>
              <a:pathLst>
                <a:path w="114" h="72">
                  <a:moveTo>
                    <a:pt x="0" y="0"/>
                  </a:moveTo>
                  <a:cubicBezTo>
                    <a:pt x="7" y="1"/>
                    <a:pt x="14" y="1"/>
                    <a:pt x="21" y="3"/>
                  </a:cubicBezTo>
                  <a:cubicBezTo>
                    <a:pt x="27" y="4"/>
                    <a:pt x="39" y="9"/>
                    <a:pt x="39" y="9"/>
                  </a:cubicBezTo>
                  <a:cubicBezTo>
                    <a:pt x="54" y="55"/>
                    <a:pt x="44" y="52"/>
                    <a:pt x="99" y="57"/>
                  </a:cubicBezTo>
                  <a:cubicBezTo>
                    <a:pt x="107" y="60"/>
                    <a:pt x="114" y="62"/>
                    <a:pt x="114" y="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08" name="Freeform 42"/>
            <p:cNvSpPr>
              <a:spLocks/>
            </p:cNvSpPr>
            <p:nvPr/>
          </p:nvSpPr>
          <p:spPr bwMode="auto">
            <a:xfrm>
              <a:off x="3628" y="2684"/>
              <a:ext cx="10" cy="55"/>
            </a:xfrm>
            <a:custGeom>
              <a:avLst/>
              <a:gdLst>
                <a:gd name="T0" fmla="*/ 0 w 12"/>
                <a:gd name="T1" fmla="*/ 0 h 58"/>
                <a:gd name="T2" fmla="*/ 1491308088 w 12"/>
                <a:gd name="T3" fmla="*/ 1931075515 h 58"/>
                <a:gd name="T4" fmla="*/ 0 60000 65536"/>
                <a:gd name="T5" fmla="*/ 0 60000 65536"/>
                <a:gd name="T6" fmla="*/ 0 w 12"/>
                <a:gd name="T7" fmla="*/ 0 h 58"/>
                <a:gd name="T8" fmla="*/ 12 w 12"/>
                <a:gd name="T9" fmla="*/ 58 h 58"/>
              </a:gdLst>
              <a:ahLst/>
              <a:cxnLst>
                <a:cxn ang="T4">
                  <a:pos x="T0" y="T1"/>
                </a:cxn>
                <a:cxn ang="T5">
                  <a:pos x="T2" y="T3"/>
                </a:cxn>
              </a:cxnLst>
              <a:rect l="T6" t="T7" r="T8" b="T9"/>
              <a:pathLst>
                <a:path w="12" h="58">
                  <a:moveTo>
                    <a:pt x="0" y="0"/>
                  </a:moveTo>
                  <a:cubicBezTo>
                    <a:pt x="6" y="18"/>
                    <a:pt x="12" y="39"/>
                    <a:pt x="12" y="5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09" name="Freeform 43"/>
            <p:cNvSpPr>
              <a:spLocks/>
            </p:cNvSpPr>
            <p:nvPr/>
          </p:nvSpPr>
          <p:spPr bwMode="auto">
            <a:xfrm>
              <a:off x="3584" y="2750"/>
              <a:ext cx="13" cy="47"/>
            </a:xfrm>
            <a:custGeom>
              <a:avLst/>
              <a:gdLst>
                <a:gd name="T0" fmla="*/ 0 w 14"/>
                <a:gd name="T1" fmla="*/ 0 h 50"/>
                <a:gd name="T2" fmla="*/ 1851656818 w 14"/>
                <a:gd name="T3" fmla="*/ 1897516550 h 50"/>
                <a:gd name="T4" fmla="*/ 0 60000 65536"/>
                <a:gd name="T5" fmla="*/ 0 60000 65536"/>
                <a:gd name="T6" fmla="*/ 0 w 14"/>
                <a:gd name="T7" fmla="*/ 0 h 50"/>
                <a:gd name="T8" fmla="*/ 14 w 14"/>
                <a:gd name="T9" fmla="*/ 50 h 50"/>
              </a:gdLst>
              <a:ahLst/>
              <a:cxnLst>
                <a:cxn ang="T4">
                  <a:pos x="T0" y="T1"/>
                </a:cxn>
                <a:cxn ang="T5">
                  <a:pos x="T2" y="T3"/>
                </a:cxn>
              </a:cxnLst>
              <a:rect l="T6" t="T7" r="T8" b="T9"/>
              <a:pathLst>
                <a:path w="14" h="50">
                  <a:moveTo>
                    <a:pt x="0" y="0"/>
                  </a:moveTo>
                  <a:cubicBezTo>
                    <a:pt x="6" y="18"/>
                    <a:pt x="14" y="31"/>
                    <a:pt x="14" y="5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0" name="Freeform 44"/>
            <p:cNvSpPr>
              <a:spLocks/>
            </p:cNvSpPr>
            <p:nvPr/>
          </p:nvSpPr>
          <p:spPr bwMode="auto">
            <a:xfrm>
              <a:off x="3687" y="2652"/>
              <a:ext cx="7" cy="60"/>
            </a:xfrm>
            <a:custGeom>
              <a:avLst/>
              <a:gdLst>
                <a:gd name="T0" fmla="*/ 0 w 8"/>
                <a:gd name="T1" fmla="*/ 0 h 64"/>
                <a:gd name="T2" fmla="*/ 1644167167 w 8"/>
                <a:gd name="T3" fmla="*/ 1887436799 h 64"/>
                <a:gd name="T4" fmla="*/ 0 60000 65536"/>
                <a:gd name="T5" fmla="*/ 0 60000 65536"/>
                <a:gd name="T6" fmla="*/ 0 w 8"/>
                <a:gd name="T7" fmla="*/ 0 h 64"/>
                <a:gd name="T8" fmla="*/ 8 w 8"/>
                <a:gd name="T9" fmla="*/ 64 h 64"/>
              </a:gdLst>
              <a:ahLst/>
              <a:cxnLst>
                <a:cxn ang="T4">
                  <a:pos x="T0" y="T1"/>
                </a:cxn>
                <a:cxn ang="T5">
                  <a:pos x="T2" y="T3"/>
                </a:cxn>
              </a:cxnLst>
              <a:rect l="T6" t="T7" r="T8" b="T9"/>
              <a:pathLst>
                <a:path w="8" h="64">
                  <a:moveTo>
                    <a:pt x="0" y="0"/>
                  </a:moveTo>
                  <a:cubicBezTo>
                    <a:pt x="6" y="18"/>
                    <a:pt x="8" y="45"/>
                    <a:pt x="8" y="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1" name="Freeform 45"/>
            <p:cNvSpPr>
              <a:spLocks/>
            </p:cNvSpPr>
            <p:nvPr/>
          </p:nvSpPr>
          <p:spPr bwMode="auto">
            <a:xfrm>
              <a:off x="3730" y="2613"/>
              <a:ext cx="8" cy="61"/>
            </a:xfrm>
            <a:custGeom>
              <a:avLst/>
              <a:gdLst>
                <a:gd name="T0" fmla="*/ 0 w 8"/>
                <a:gd name="T1" fmla="*/ 0 h 64"/>
                <a:gd name="T2" fmla="*/ 2147483647 w 8"/>
                <a:gd name="T3" fmla="*/ 1950875647 h 64"/>
                <a:gd name="T4" fmla="*/ 0 60000 65536"/>
                <a:gd name="T5" fmla="*/ 0 60000 65536"/>
                <a:gd name="T6" fmla="*/ 0 w 8"/>
                <a:gd name="T7" fmla="*/ 0 h 64"/>
                <a:gd name="T8" fmla="*/ 8 w 8"/>
                <a:gd name="T9" fmla="*/ 64 h 64"/>
              </a:gdLst>
              <a:ahLst/>
              <a:cxnLst>
                <a:cxn ang="T4">
                  <a:pos x="T0" y="T1"/>
                </a:cxn>
                <a:cxn ang="T5">
                  <a:pos x="T2" y="T3"/>
                </a:cxn>
              </a:cxnLst>
              <a:rect l="T6" t="T7" r="T8" b="T9"/>
              <a:pathLst>
                <a:path w="8" h="64">
                  <a:moveTo>
                    <a:pt x="0" y="0"/>
                  </a:moveTo>
                  <a:cubicBezTo>
                    <a:pt x="6" y="18"/>
                    <a:pt x="8" y="45"/>
                    <a:pt x="8" y="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2" name="Freeform 46"/>
            <p:cNvSpPr>
              <a:spLocks/>
            </p:cNvSpPr>
            <p:nvPr/>
          </p:nvSpPr>
          <p:spPr bwMode="auto">
            <a:xfrm>
              <a:off x="3773" y="2597"/>
              <a:ext cx="8" cy="62"/>
            </a:xfrm>
            <a:custGeom>
              <a:avLst/>
              <a:gdLst>
                <a:gd name="T0" fmla="*/ 0 w 8"/>
                <a:gd name="T1" fmla="*/ 0 h 64"/>
                <a:gd name="T2" fmla="*/ 2147483647 w 8"/>
                <a:gd name="T3" fmla="*/ 2015363071 h 64"/>
                <a:gd name="T4" fmla="*/ 0 60000 65536"/>
                <a:gd name="T5" fmla="*/ 0 60000 65536"/>
                <a:gd name="T6" fmla="*/ 0 w 8"/>
                <a:gd name="T7" fmla="*/ 0 h 64"/>
                <a:gd name="T8" fmla="*/ 8 w 8"/>
                <a:gd name="T9" fmla="*/ 64 h 64"/>
              </a:gdLst>
              <a:ahLst/>
              <a:cxnLst>
                <a:cxn ang="T4">
                  <a:pos x="T0" y="T1"/>
                </a:cxn>
                <a:cxn ang="T5">
                  <a:pos x="T2" y="T3"/>
                </a:cxn>
              </a:cxnLst>
              <a:rect l="T6" t="T7" r="T8" b="T9"/>
              <a:pathLst>
                <a:path w="8" h="64">
                  <a:moveTo>
                    <a:pt x="0" y="0"/>
                  </a:moveTo>
                  <a:cubicBezTo>
                    <a:pt x="6" y="18"/>
                    <a:pt x="8" y="45"/>
                    <a:pt x="8" y="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3" name="Freeform 47"/>
            <p:cNvSpPr>
              <a:spLocks/>
            </p:cNvSpPr>
            <p:nvPr/>
          </p:nvSpPr>
          <p:spPr bwMode="auto">
            <a:xfrm>
              <a:off x="3817" y="2560"/>
              <a:ext cx="7" cy="62"/>
            </a:xfrm>
            <a:custGeom>
              <a:avLst/>
              <a:gdLst>
                <a:gd name="T0" fmla="*/ 0 w 8"/>
                <a:gd name="T1" fmla="*/ 0 h 64"/>
                <a:gd name="T2" fmla="*/ 1644167167 w 8"/>
                <a:gd name="T3" fmla="*/ 2015363071 h 64"/>
                <a:gd name="T4" fmla="*/ 0 60000 65536"/>
                <a:gd name="T5" fmla="*/ 0 60000 65536"/>
                <a:gd name="T6" fmla="*/ 0 w 8"/>
                <a:gd name="T7" fmla="*/ 0 h 64"/>
                <a:gd name="T8" fmla="*/ 8 w 8"/>
                <a:gd name="T9" fmla="*/ 64 h 64"/>
              </a:gdLst>
              <a:ahLst/>
              <a:cxnLst>
                <a:cxn ang="T4">
                  <a:pos x="T0" y="T1"/>
                </a:cxn>
                <a:cxn ang="T5">
                  <a:pos x="T2" y="T3"/>
                </a:cxn>
              </a:cxnLst>
              <a:rect l="T6" t="T7" r="T8" b="T9"/>
              <a:pathLst>
                <a:path w="8" h="64">
                  <a:moveTo>
                    <a:pt x="0" y="0"/>
                  </a:moveTo>
                  <a:cubicBezTo>
                    <a:pt x="6" y="18"/>
                    <a:pt x="8" y="45"/>
                    <a:pt x="8" y="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4" name="Freeform 48"/>
            <p:cNvSpPr>
              <a:spLocks/>
            </p:cNvSpPr>
            <p:nvPr/>
          </p:nvSpPr>
          <p:spPr bwMode="auto">
            <a:xfrm>
              <a:off x="3860" y="2526"/>
              <a:ext cx="7" cy="61"/>
            </a:xfrm>
            <a:custGeom>
              <a:avLst/>
              <a:gdLst>
                <a:gd name="T0" fmla="*/ 0 w 8"/>
                <a:gd name="T1" fmla="*/ 0 h 64"/>
                <a:gd name="T2" fmla="*/ 1644167167 w 8"/>
                <a:gd name="T3" fmla="*/ 1950875647 h 64"/>
                <a:gd name="T4" fmla="*/ 0 60000 65536"/>
                <a:gd name="T5" fmla="*/ 0 60000 65536"/>
                <a:gd name="T6" fmla="*/ 0 w 8"/>
                <a:gd name="T7" fmla="*/ 0 h 64"/>
                <a:gd name="T8" fmla="*/ 8 w 8"/>
                <a:gd name="T9" fmla="*/ 64 h 64"/>
              </a:gdLst>
              <a:ahLst/>
              <a:cxnLst>
                <a:cxn ang="T4">
                  <a:pos x="T0" y="T1"/>
                </a:cxn>
                <a:cxn ang="T5">
                  <a:pos x="T2" y="T3"/>
                </a:cxn>
              </a:cxnLst>
              <a:rect l="T6" t="T7" r="T8" b="T9"/>
              <a:pathLst>
                <a:path w="8" h="64">
                  <a:moveTo>
                    <a:pt x="0" y="0"/>
                  </a:moveTo>
                  <a:cubicBezTo>
                    <a:pt x="6" y="18"/>
                    <a:pt x="8" y="45"/>
                    <a:pt x="8" y="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5" name="Freeform 49"/>
            <p:cNvSpPr>
              <a:spLocks/>
            </p:cNvSpPr>
            <p:nvPr/>
          </p:nvSpPr>
          <p:spPr bwMode="auto">
            <a:xfrm>
              <a:off x="3412" y="2970"/>
              <a:ext cx="3" cy="30"/>
            </a:xfrm>
            <a:custGeom>
              <a:avLst/>
              <a:gdLst>
                <a:gd name="T0" fmla="*/ 2147483647 w 3"/>
                <a:gd name="T1" fmla="*/ 0 h 30"/>
                <a:gd name="T2" fmla="*/ 0 w 3"/>
                <a:gd name="T3" fmla="*/ 2147483647 h 30"/>
                <a:gd name="T4" fmla="*/ 0 60000 65536"/>
                <a:gd name="T5" fmla="*/ 0 60000 65536"/>
                <a:gd name="T6" fmla="*/ 0 w 3"/>
                <a:gd name="T7" fmla="*/ 0 h 30"/>
                <a:gd name="T8" fmla="*/ 3 w 3"/>
                <a:gd name="T9" fmla="*/ 30 h 30"/>
              </a:gdLst>
              <a:ahLst/>
              <a:cxnLst>
                <a:cxn ang="T4">
                  <a:pos x="T0" y="T1"/>
                </a:cxn>
                <a:cxn ang="T5">
                  <a:pos x="T2" y="T3"/>
                </a:cxn>
              </a:cxnLst>
              <a:rect l="T6" t="T7" r="T8" b="T9"/>
              <a:pathLst>
                <a:path w="3" h="30">
                  <a:moveTo>
                    <a:pt x="3" y="0"/>
                  </a:moveTo>
                  <a:cubicBezTo>
                    <a:pt x="2" y="10"/>
                    <a:pt x="0" y="30"/>
                    <a:pt x="0" y="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6" name="Freeform 50"/>
            <p:cNvSpPr>
              <a:spLocks/>
            </p:cNvSpPr>
            <p:nvPr/>
          </p:nvSpPr>
          <p:spPr bwMode="auto">
            <a:xfrm>
              <a:off x="3530" y="2821"/>
              <a:ext cx="7" cy="73"/>
            </a:xfrm>
            <a:custGeom>
              <a:avLst/>
              <a:gdLst>
                <a:gd name="T0" fmla="*/ 0 w 9"/>
                <a:gd name="T1" fmla="*/ 0 h 76"/>
                <a:gd name="T2" fmla="*/ 1299095046 w 9"/>
                <a:gd name="T3" fmla="*/ 1981291613 h 76"/>
                <a:gd name="T4" fmla="*/ 0 60000 65536"/>
                <a:gd name="T5" fmla="*/ 0 60000 65536"/>
                <a:gd name="T6" fmla="*/ 0 w 9"/>
                <a:gd name="T7" fmla="*/ 0 h 76"/>
                <a:gd name="T8" fmla="*/ 9 w 9"/>
                <a:gd name="T9" fmla="*/ 76 h 76"/>
              </a:gdLst>
              <a:ahLst/>
              <a:cxnLst>
                <a:cxn ang="T4">
                  <a:pos x="T0" y="T1"/>
                </a:cxn>
                <a:cxn ang="T5">
                  <a:pos x="T2" y="T3"/>
                </a:cxn>
              </a:cxnLst>
              <a:rect l="T6" t="T7" r="T8" b="T9"/>
              <a:pathLst>
                <a:path w="9" h="76">
                  <a:moveTo>
                    <a:pt x="0" y="0"/>
                  </a:moveTo>
                  <a:cubicBezTo>
                    <a:pt x="6" y="18"/>
                    <a:pt x="9" y="57"/>
                    <a:pt x="9" y="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7" name="Freeform 51"/>
            <p:cNvSpPr>
              <a:spLocks/>
            </p:cNvSpPr>
            <p:nvPr/>
          </p:nvSpPr>
          <p:spPr bwMode="auto">
            <a:xfrm>
              <a:off x="3471" y="2907"/>
              <a:ext cx="7" cy="61"/>
            </a:xfrm>
            <a:custGeom>
              <a:avLst/>
              <a:gdLst>
                <a:gd name="T0" fmla="*/ 0 w 8"/>
                <a:gd name="T1" fmla="*/ 0 h 64"/>
                <a:gd name="T2" fmla="*/ 1644167167 w 8"/>
                <a:gd name="T3" fmla="*/ 1950875647 h 64"/>
                <a:gd name="T4" fmla="*/ 0 60000 65536"/>
                <a:gd name="T5" fmla="*/ 0 60000 65536"/>
                <a:gd name="T6" fmla="*/ 0 w 8"/>
                <a:gd name="T7" fmla="*/ 0 h 64"/>
                <a:gd name="T8" fmla="*/ 8 w 8"/>
                <a:gd name="T9" fmla="*/ 64 h 64"/>
              </a:gdLst>
              <a:ahLst/>
              <a:cxnLst>
                <a:cxn ang="T4">
                  <a:pos x="T0" y="T1"/>
                </a:cxn>
                <a:cxn ang="T5">
                  <a:pos x="T2" y="T3"/>
                </a:cxn>
              </a:cxnLst>
              <a:rect l="T6" t="T7" r="T8" b="T9"/>
              <a:pathLst>
                <a:path w="8" h="64">
                  <a:moveTo>
                    <a:pt x="0" y="0"/>
                  </a:moveTo>
                  <a:cubicBezTo>
                    <a:pt x="6" y="18"/>
                    <a:pt x="8" y="45"/>
                    <a:pt x="8" y="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8" name="Freeform 52"/>
            <p:cNvSpPr>
              <a:spLocks/>
            </p:cNvSpPr>
            <p:nvPr/>
          </p:nvSpPr>
          <p:spPr bwMode="auto">
            <a:xfrm>
              <a:off x="3880" y="2595"/>
              <a:ext cx="38" cy="26"/>
            </a:xfrm>
            <a:custGeom>
              <a:avLst/>
              <a:gdLst>
                <a:gd name="T0" fmla="*/ 1677104589 w 43"/>
                <a:gd name="T1" fmla="*/ 1991356578 h 27"/>
                <a:gd name="T2" fmla="*/ 0 w 43"/>
                <a:gd name="T3" fmla="*/ 0 h 27"/>
                <a:gd name="T4" fmla="*/ 0 60000 65536"/>
                <a:gd name="T5" fmla="*/ 0 60000 65536"/>
                <a:gd name="T6" fmla="*/ 0 w 43"/>
                <a:gd name="T7" fmla="*/ 0 h 27"/>
                <a:gd name="T8" fmla="*/ 43 w 43"/>
                <a:gd name="T9" fmla="*/ 27 h 27"/>
              </a:gdLst>
              <a:ahLst/>
              <a:cxnLst>
                <a:cxn ang="T4">
                  <a:pos x="T0" y="T1"/>
                </a:cxn>
                <a:cxn ang="T5">
                  <a:pos x="T2" y="T3"/>
                </a:cxn>
              </a:cxnLst>
              <a:rect l="T6" t="T7" r="T8" b="T9"/>
              <a:pathLst>
                <a:path w="43" h="27">
                  <a:moveTo>
                    <a:pt x="43" y="27"/>
                  </a:moveTo>
                  <a:cubicBezTo>
                    <a:pt x="36" y="23"/>
                    <a:pt x="9" y="6"/>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19" name="Freeform 53"/>
            <p:cNvSpPr>
              <a:spLocks/>
            </p:cNvSpPr>
            <p:nvPr/>
          </p:nvSpPr>
          <p:spPr bwMode="auto">
            <a:xfrm>
              <a:off x="3855" y="2630"/>
              <a:ext cx="29" cy="23"/>
            </a:xfrm>
            <a:custGeom>
              <a:avLst/>
              <a:gdLst>
                <a:gd name="T0" fmla="*/ 1763704831 w 32"/>
                <a:gd name="T1" fmla="*/ 1972254947 h 24"/>
                <a:gd name="T2" fmla="*/ 0 w 32"/>
                <a:gd name="T3" fmla="*/ 0 h 24"/>
                <a:gd name="T4" fmla="*/ 0 60000 65536"/>
                <a:gd name="T5" fmla="*/ 0 60000 65536"/>
                <a:gd name="T6" fmla="*/ 0 w 32"/>
                <a:gd name="T7" fmla="*/ 0 h 24"/>
                <a:gd name="T8" fmla="*/ 32 w 32"/>
                <a:gd name="T9" fmla="*/ 24 h 24"/>
              </a:gdLst>
              <a:ahLst/>
              <a:cxnLst>
                <a:cxn ang="T4">
                  <a:pos x="T0" y="T1"/>
                </a:cxn>
                <a:cxn ang="T5">
                  <a:pos x="T2" y="T3"/>
                </a:cxn>
              </a:cxnLst>
              <a:rect l="T6" t="T7" r="T8" b="T9"/>
              <a:pathLst>
                <a:path w="32" h="24">
                  <a:moveTo>
                    <a:pt x="32" y="24"/>
                  </a:moveTo>
                  <a:cubicBezTo>
                    <a:pt x="27" y="20"/>
                    <a:pt x="7" y="5"/>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0" name="Freeform 54"/>
            <p:cNvSpPr>
              <a:spLocks/>
            </p:cNvSpPr>
            <p:nvPr/>
          </p:nvSpPr>
          <p:spPr bwMode="auto">
            <a:xfrm>
              <a:off x="3815" y="2659"/>
              <a:ext cx="29" cy="23"/>
            </a:xfrm>
            <a:custGeom>
              <a:avLst/>
              <a:gdLst>
                <a:gd name="T0" fmla="*/ 1763704831 w 32"/>
                <a:gd name="T1" fmla="*/ 1972254947 h 24"/>
                <a:gd name="T2" fmla="*/ 0 w 32"/>
                <a:gd name="T3" fmla="*/ 0 h 24"/>
                <a:gd name="T4" fmla="*/ 0 60000 65536"/>
                <a:gd name="T5" fmla="*/ 0 60000 65536"/>
                <a:gd name="T6" fmla="*/ 0 w 32"/>
                <a:gd name="T7" fmla="*/ 0 h 24"/>
                <a:gd name="T8" fmla="*/ 32 w 32"/>
                <a:gd name="T9" fmla="*/ 24 h 24"/>
              </a:gdLst>
              <a:ahLst/>
              <a:cxnLst>
                <a:cxn ang="T4">
                  <a:pos x="T0" y="T1"/>
                </a:cxn>
                <a:cxn ang="T5">
                  <a:pos x="T2" y="T3"/>
                </a:cxn>
              </a:cxnLst>
              <a:rect l="T6" t="T7" r="T8" b="T9"/>
              <a:pathLst>
                <a:path w="32" h="24">
                  <a:moveTo>
                    <a:pt x="32" y="24"/>
                  </a:moveTo>
                  <a:cubicBezTo>
                    <a:pt x="27" y="20"/>
                    <a:pt x="7" y="5"/>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1" name="Freeform 55"/>
            <p:cNvSpPr>
              <a:spLocks/>
            </p:cNvSpPr>
            <p:nvPr/>
          </p:nvSpPr>
          <p:spPr bwMode="auto">
            <a:xfrm>
              <a:off x="3753" y="2685"/>
              <a:ext cx="30" cy="24"/>
            </a:xfrm>
            <a:custGeom>
              <a:avLst/>
              <a:gdLst>
                <a:gd name="T0" fmla="*/ 1887436799 w 32"/>
                <a:gd name="T1" fmla="*/ 2147483647 h 24"/>
                <a:gd name="T2" fmla="*/ 0 w 32"/>
                <a:gd name="T3" fmla="*/ 0 h 24"/>
                <a:gd name="T4" fmla="*/ 0 60000 65536"/>
                <a:gd name="T5" fmla="*/ 0 60000 65536"/>
                <a:gd name="T6" fmla="*/ 0 w 32"/>
                <a:gd name="T7" fmla="*/ 0 h 24"/>
                <a:gd name="T8" fmla="*/ 32 w 32"/>
                <a:gd name="T9" fmla="*/ 24 h 24"/>
              </a:gdLst>
              <a:ahLst/>
              <a:cxnLst>
                <a:cxn ang="T4">
                  <a:pos x="T0" y="T1"/>
                </a:cxn>
                <a:cxn ang="T5">
                  <a:pos x="T2" y="T3"/>
                </a:cxn>
              </a:cxnLst>
              <a:rect l="T6" t="T7" r="T8" b="T9"/>
              <a:pathLst>
                <a:path w="32" h="24">
                  <a:moveTo>
                    <a:pt x="32" y="24"/>
                  </a:moveTo>
                  <a:cubicBezTo>
                    <a:pt x="27" y="20"/>
                    <a:pt x="7" y="5"/>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2" name="Freeform 56"/>
            <p:cNvSpPr>
              <a:spLocks/>
            </p:cNvSpPr>
            <p:nvPr/>
          </p:nvSpPr>
          <p:spPr bwMode="auto">
            <a:xfrm>
              <a:off x="3727" y="2732"/>
              <a:ext cx="28" cy="23"/>
            </a:xfrm>
            <a:custGeom>
              <a:avLst/>
              <a:gdLst>
                <a:gd name="T0" fmla="*/ 1644167167 w 32"/>
                <a:gd name="T1" fmla="*/ 1972254947 h 24"/>
                <a:gd name="T2" fmla="*/ 0 w 32"/>
                <a:gd name="T3" fmla="*/ 0 h 24"/>
                <a:gd name="T4" fmla="*/ 0 60000 65536"/>
                <a:gd name="T5" fmla="*/ 0 60000 65536"/>
                <a:gd name="T6" fmla="*/ 0 w 32"/>
                <a:gd name="T7" fmla="*/ 0 h 24"/>
                <a:gd name="T8" fmla="*/ 32 w 32"/>
                <a:gd name="T9" fmla="*/ 24 h 24"/>
              </a:gdLst>
              <a:ahLst/>
              <a:cxnLst>
                <a:cxn ang="T4">
                  <a:pos x="T0" y="T1"/>
                </a:cxn>
                <a:cxn ang="T5">
                  <a:pos x="T2" y="T3"/>
                </a:cxn>
              </a:cxnLst>
              <a:rect l="T6" t="T7" r="T8" b="T9"/>
              <a:pathLst>
                <a:path w="32" h="24">
                  <a:moveTo>
                    <a:pt x="32" y="24"/>
                  </a:moveTo>
                  <a:cubicBezTo>
                    <a:pt x="27" y="20"/>
                    <a:pt x="7" y="5"/>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3" name="Freeform 57"/>
            <p:cNvSpPr>
              <a:spLocks/>
            </p:cNvSpPr>
            <p:nvPr/>
          </p:nvSpPr>
          <p:spPr bwMode="auto">
            <a:xfrm>
              <a:off x="3676" y="2769"/>
              <a:ext cx="29" cy="22"/>
            </a:xfrm>
            <a:custGeom>
              <a:avLst/>
              <a:gdLst>
                <a:gd name="T0" fmla="*/ 1763704831 w 32"/>
                <a:gd name="T1" fmla="*/ 1804482786 h 24"/>
                <a:gd name="T2" fmla="*/ 0 w 32"/>
                <a:gd name="T3" fmla="*/ 0 h 24"/>
                <a:gd name="T4" fmla="*/ 0 60000 65536"/>
                <a:gd name="T5" fmla="*/ 0 60000 65536"/>
                <a:gd name="T6" fmla="*/ 0 w 32"/>
                <a:gd name="T7" fmla="*/ 0 h 24"/>
                <a:gd name="T8" fmla="*/ 32 w 32"/>
                <a:gd name="T9" fmla="*/ 24 h 24"/>
              </a:gdLst>
              <a:ahLst/>
              <a:cxnLst>
                <a:cxn ang="T4">
                  <a:pos x="T0" y="T1"/>
                </a:cxn>
                <a:cxn ang="T5">
                  <a:pos x="T2" y="T3"/>
                </a:cxn>
              </a:cxnLst>
              <a:rect l="T6" t="T7" r="T8" b="T9"/>
              <a:pathLst>
                <a:path w="32" h="24">
                  <a:moveTo>
                    <a:pt x="32" y="24"/>
                  </a:moveTo>
                  <a:cubicBezTo>
                    <a:pt x="27" y="20"/>
                    <a:pt x="7" y="5"/>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4" name="Freeform 58"/>
            <p:cNvSpPr>
              <a:spLocks/>
            </p:cNvSpPr>
            <p:nvPr/>
          </p:nvSpPr>
          <p:spPr bwMode="auto">
            <a:xfrm>
              <a:off x="3557" y="2928"/>
              <a:ext cx="29" cy="23"/>
            </a:xfrm>
            <a:custGeom>
              <a:avLst/>
              <a:gdLst>
                <a:gd name="T0" fmla="*/ 1763704831 w 32"/>
                <a:gd name="T1" fmla="*/ 1972254947 h 24"/>
                <a:gd name="T2" fmla="*/ 0 w 32"/>
                <a:gd name="T3" fmla="*/ 0 h 24"/>
                <a:gd name="T4" fmla="*/ 0 60000 65536"/>
                <a:gd name="T5" fmla="*/ 0 60000 65536"/>
                <a:gd name="T6" fmla="*/ 0 w 32"/>
                <a:gd name="T7" fmla="*/ 0 h 24"/>
                <a:gd name="T8" fmla="*/ 32 w 32"/>
                <a:gd name="T9" fmla="*/ 24 h 24"/>
              </a:gdLst>
              <a:ahLst/>
              <a:cxnLst>
                <a:cxn ang="T4">
                  <a:pos x="T0" y="T1"/>
                </a:cxn>
                <a:cxn ang="T5">
                  <a:pos x="T2" y="T3"/>
                </a:cxn>
              </a:cxnLst>
              <a:rect l="T6" t="T7" r="T8" b="T9"/>
              <a:pathLst>
                <a:path w="32" h="24">
                  <a:moveTo>
                    <a:pt x="32" y="24"/>
                  </a:moveTo>
                  <a:cubicBezTo>
                    <a:pt x="27" y="20"/>
                    <a:pt x="7" y="5"/>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5" name="Freeform 59"/>
            <p:cNvSpPr>
              <a:spLocks/>
            </p:cNvSpPr>
            <p:nvPr/>
          </p:nvSpPr>
          <p:spPr bwMode="auto">
            <a:xfrm>
              <a:off x="3505" y="2980"/>
              <a:ext cx="39" cy="15"/>
            </a:xfrm>
            <a:custGeom>
              <a:avLst/>
              <a:gdLst>
                <a:gd name="T0" fmla="*/ 1687150117 w 44"/>
                <a:gd name="T1" fmla="*/ 1887436799 h 16"/>
                <a:gd name="T2" fmla="*/ 0 w 44"/>
                <a:gd name="T3" fmla="*/ 0 h 16"/>
                <a:gd name="T4" fmla="*/ 0 60000 65536"/>
                <a:gd name="T5" fmla="*/ 0 60000 65536"/>
                <a:gd name="T6" fmla="*/ 0 w 44"/>
                <a:gd name="T7" fmla="*/ 0 h 16"/>
                <a:gd name="T8" fmla="*/ 44 w 44"/>
                <a:gd name="T9" fmla="*/ 16 h 16"/>
              </a:gdLst>
              <a:ahLst/>
              <a:cxnLst>
                <a:cxn ang="T4">
                  <a:pos x="T0" y="T1"/>
                </a:cxn>
                <a:cxn ang="T5">
                  <a:pos x="T2" y="T3"/>
                </a:cxn>
              </a:cxnLst>
              <a:rect l="T6" t="T7" r="T8" b="T9"/>
              <a:pathLst>
                <a:path w="44" h="16">
                  <a:moveTo>
                    <a:pt x="44" y="16"/>
                  </a:moveTo>
                  <a:cubicBezTo>
                    <a:pt x="37" y="13"/>
                    <a:pt x="9" y="3"/>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6" name="Freeform 60"/>
            <p:cNvSpPr>
              <a:spLocks/>
            </p:cNvSpPr>
            <p:nvPr/>
          </p:nvSpPr>
          <p:spPr bwMode="auto">
            <a:xfrm>
              <a:off x="3425" y="3025"/>
              <a:ext cx="40" cy="14"/>
            </a:xfrm>
            <a:custGeom>
              <a:avLst/>
              <a:gdLst>
                <a:gd name="T0" fmla="*/ 1774779874 w 44"/>
                <a:gd name="T1" fmla="*/ 1644167167 h 16"/>
                <a:gd name="T2" fmla="*/ 0 w 44"/>
                <a:gd name="T3" fmla="*/ 0 h 16"/>
                <a:gd name="T4" fmla="*/ 0 60000 65536"/>
                <a:gd name="T5" fmla="*/ 0 60000 65536"/>
                <a:gd name="T6" fmla="*/ 0 w 44"/>
                <a:gd name="T7" fmla="*/ 0 h 16"/>
                <a:gd name="T8" fmla="*/ 44 w 44"/>
                <a:gd name="T9" fmla="*/ 16 h 16"/>
              </a:gdLst>
              <a:ahLst/>
              <a:cxnLst>
                <a:cxn ang="T4">
                  <a:pos x="T0" y="T1"/>
                </a:cxn>
                <a:cxn ang="T5">
                  <a:pos x="T2" y="T3"/>
                </a:cxn>
              </a:cxnLst>
              <a:rect l="T6" t="T7" r="T8" b="T9"/>
              <a:pathLst>
                <a:path w="44" h="16">
                  <a:moveTo>
                    <a:pt x="44" y="16"/>
                  </a:moveTo>
                  <a:cubicBezTo>
                    <a:pt x="37" y="13"/>
                    <a:pt x="9" y="3"/>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7" name="Freeform 61"/>
            <p:cNvSpPr>
              <a:spLocks/>
            </p:cNvSpPr>
            <p:nvPr/>
          </p:nvSpPr>
          <p:spPr bwMode="auto">
            <a:xfrm>
              <a:off x="4257" y="2007"/>
              <a:ext cx="68" cy="46"/>
            </a:xfrm>
            <a:custGeom>
              <a:avLst/>
              <a:gdLst>
                <a:gd name="T0" fmla="*/ 1719176659 w 76"/>
                <a:gd name="T1" fmla="*/ 0 h 48"/>
                <a:gd name="T2" fmla="*/ 1719176659 w 76"/>
                <a:gd name="T3" fmla="*/ 1972254947 h 48"/>
                <a:gd name="T4" fmla="*/ 1719176659 w 76"/>
                <a:gd name="T5" fmla="*/ 1972254947 h 48"/>
                <a:gd name="T6" fmla="*/ 0 60000 65536"/>
                <a:gd name="T7" fmla="*/ 0 60000 65536"/>
                <a:gd name="T8" fmla="*/ 0 60000 65536"/>
                <a:gd name="T9" fmla="*/ 0 w 76"/>
                <a:gd name="T10" fmla="*/ 0 h 48"/>
                <a:gd name="T11" fmla="*/ 76 w 76"/>
                <a:gd name="T12" fmla="*/ 48 h 48"/>
              </a:gdLst>
              <a:ahLst/>
              <a:cxnLst>
                <a:cxn ang="T6">
                  <a:pos x="T0" y="T1"/>
                </a:cxn>
                <a:cxn ang="T7">
                  <a:pos x="T2" y="T3"/>
                </a:cxn>
                <a:cxn ang="T8">
                  <a:pos x="T4" y="T5"/>
                </a:cxn>
              </a:cxnLst>
              <a:rect l="T9" t="T10" r="T11" b="T12"/>
              <a:pathLst>
                <a:path w="76" h="48">
                  <a:moveTo>
                    <a:pt x="4" y="0"/>
                  </a:moveTo>
                  <a:cubicBezTo>
                    <a:pt x="6" y="8"/>
                    <a:pt x="0" y="48"/>
                    <a:pt x="12" y="48"/>
                  </a:cubicBezTo>
                  <a:cubicBezTo>
                    <a:pt x="24" y="48"/>
                    <a:pt x="63" y="12"/>
                    <a:pt x="76" y="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8" name="Freeform 62"/>
            <p:cNvSpPr>
              <a:spLocks/>
            </p:cNvSpPr>
            <p:nvPr/>
          </p:nvSpPr>
          <p:spPr bwMode="auto">
            <a:xfrm>
              <a:off x="4225" y="2146"/>
              <a:ext cx="54" cy="41"/>
            </a:xfrm>
            <a:custGeom>
              <a:avLst/>
              <a:gdLst>
                <a:gd name="T0" fmla="*/ 0 w 61"/>
                <a:gd name="T1" fmla="*/ 0 h 44"/>
                <a:gd name="T2" fmla="*/ 1682897692 w 61"/>
                <a:gd name="T3" fmla="*/ 1864628104 h 44"/>
                <a:gd name="T4" fmla="*/ 1682897692 w 61"/>
                <a:gd name="T5" fmla="*/ 1864628104 h 44"/>
                <a:gd name="T6" fmla="*/ 0 60000 65536"/>
                <a:gd name="T7" fmla="*/ 0 60000 65536"/>
                <a:gd name="T8" fmla="*/ 0 60000 65536"/>
                <a:gd name="T9" fmla="*/ 0 w 61"/>
                <a:gd name="T10" fmla="*/ 0 h 44"/>
                <a:gd name="T11" fmla="*/ 61 w 61"/>
                <a:gd name="T12" fmla="*/ 44 h 44"/>
              </a:gdLst>
              <a:ahLst/>
              <a:cxnLst>
                <a:cxn ang="T6">
                  <a:pos x="T0" y="T1"/>
                </a:cxn>
                <a:cxn ang="T7">
                  <a:pos x="T2" y="T3"/>
                </a:cxn>
                <a:cxn ang="T8">
                  <a:pos x="T4" y="T5"/>
                </a:cxn>
              </a:cxnLst>
              <a:rect l="T9" t="T10" r="T11" b="T12"/>
              <a:pathLst>
                <a:path w="61" h="44">
                  <a:moveTo>
                    <a:pt x="0" y="0"/>
                  </a:moveTo>
                  <a:cubicBezTo>
                    <a:pt x="2" y="7"/>
                    <a:pt x="2" y="40"/>
                    <a:pt x="12" y="42"/>
                  </a:cubicBezTo>
                  <a:cubicBezTo>
                    <a:pt x="22" y="44"/>
                    <a:pt x="51" y="18"/>
                    <a:pt x="61" y="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29" name="Freeform 63"/>
            <p:cNvSpPr>
              <a:spLocks/>
            </p:cNvSpPr>
            <p:nvPr/>
          </p:nvSpPr>
          <p:spPr bwMode="auto">
            <a:xfrm>
              <a:off x="4363" y="1925"/>
              <a:ext cx="40" cy="38"/>
            </a:xfrm>
            <a:custGeom>
              <a:avLst/>
              <a:gdLst>
                <a:gd name="T0" fmla="*/ 1623806160 w 46"/>
                <a:gd name="T1" fmla="*/ 0 h 39"/>
                <a:gd name="T2" fmla="*/ 1623806160 w 46"/>
                <a:gd name="T3" fmla="*/ 2038768170 h 39"/>
                <a:gd name="T4" fmla="*/ 1623806160 w 46"/>
                <a:gd name="T5" fmla="*/ 2038768170 h 39"/>
                <a:gd name="T6" fmla="*/ 0 60000 65536"/>
                <a:gd name="T7" fmla="*/ 0 60000 65536"/>
                <a:gd name="T8" fmla="*/ 0 60000 65536"/>
                <a:gd name="T9" fmla="*/ 0 w 46"/>
                <a:gd name="T10" fmla="*/ 0 h 39"/>
                <a:gd name="T11" fmla="*/ 46 w 46"/>
                <a:gd name="T12" fmla="*/ 39 h 39"/>
              </a:gdLst>
              <a:ahLst/>
              <a:cxnLst>
                <a:cxn ang="T6">
                  <a:pos x="T0" y="T1"/>
                </a:cxn>
                <a:cxn ang="T7">
                  <a:pos x="T2" y="T3"/>
                </a:cxn>
                <a:cxn ang="T8">
                  <a:pos x="T4" y="T5"/>
                </a:cxn>
              </a:cxnLst>
              <a:rect l="T9" t="T10" r="T11" b="T12"/>
              <a:pathLst>
                <a:path w="46" h="39">
                  <a:moveTo>
                    <a:pt x="25" y="0"/>
                  </a:moveTo>
                  <a:cubicBezTo>
                    <a:pt x="21" y="5"/>
                    <a:pt x="0" y="27"/>
                    <a:pt x="3" y="33"/>
                  </a:cubicBezTo>
                  <a:cubicBezTo>
                    <a:pt x="6" y="39"/>
                    <a:pt x="37" y="36"/>
                    <a:pt x="46" y="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30" name="Freeform 64"/>
            <p:cNvSpPr>
              <a:spLocks/>
            </p:cNvSpPr>
            <p:nvPr/>
          </p:nvSpPr>
          <p:spPr bwMode="auto">
            <a:xfrm>
              <a:off x="5093" y="1640"/>
              <a:ext cx="43" cy="30"/>
            </a:xfrm>
            <a:custGeom>
              <a:avLst/>
              <a:gdLst>
                <a:gd name="T0" fmla="*/ 0 w 48"/>
                <a:gd name="T1" fmla="*/ 0 h 32"/>
                <a:gd name="T2" fmla="*/ 1723392910 w 48"/>
                <a:gd name="T3" fmla="*/ 1887436799 h 32"/>
                <a:gd name="T4" fmla="*/ 1723392910 w 48"/>
                <a:gd name="T5" fmla="*/ 1887436799 h 32"/>
                <a:gd name="T6" fmla="*/ 0 60000 65536"/>
                <a:gd name="T7" fmla="*/ 0 60000 65536"/>
                <a:gd name="T8" fmla="*/ 0 60000 65536"/>
                <a:gd name="T9" fmla="*/ 0 w 48"/>
                <a:gd name="T10" fmla="*/ 0 h 32"/>
                <a:gd name="T11" fmla="*/ 48 w 48"/>
                <a:gd name="T12" fmla="*/ 32 h 32"/>
              </a:gdLst>
              <a:ahLst/>
              <a:cxnLst>
                <a:cxn ang="T6">
                  <a:pos x="T0" y="T1"/>
                </a:cxn>
                <a:cxn ang="T7">
                  <a:pos x="T2" y="T3"/>
                </a:cxn>
                <a:cxn ang="T8">
                  <a:pos x="T4" y="T5"/>
                </a:cxn>
              </a:cxnLst>
              <a:rect l="T9" t="T10" r="T11" b="T12"/>
              <a:pathLst>
                <a:path w="48" h="32">
                  <a:moveTo>
                    <a:pt x="0" y="0"/>
                  </a:moveTo>
                  <a:cubicBezTo>
                    <a:pt x="1" y="5"/>
                    <a:pt x="0" y="28"/>
                    <a:pt x="8" y="30"/>
                  </a:cubicBezTo>
                  <a:cubicBezTo>
                    <a:pt x="16" y="32"/>
                    <a:pt x="40" y="14"/>
                    <a:pt x="48"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31" name="Freeform 65"/>
            <p:cNvSpPr>
              <a:spLocks/>
            </p:cNvSpPr>
            <p:nvPr/>
          </p:nvSpPr>
          <p:spPr bwMode="auto">
            <a:xfrm>
              <a:off x="4843" y="1753"/>
              <a:ext cx="44" cy="36"/>
            </a:xfrm>
            <a:custGeom>
              <a:avLst/>
              <a:gdLst>
                <a:gd name="T0" fmla="*/ 1804482786 w 48"/>
                <a:gd name="T1" fmla="*/ 0 h 38"/>
                <a:gd name="T2" fmla="*/ 1804482786 w 48"/>
                <a:gd name="T3" fmla="*/ 1927381445 h 38"/>
                <a:gd name="T4" fmla="*/ 1804482786 w 48"/>
                <a:gd name="T5" fmla="*/ 1927381445 h 38"/>
                <a:gd name="T6" fmla="*/ 0 60000 65536"/>
                <a:gd name="T7" fmla="*/ 0 60000 65536"/>
                <a:gd name="T8" fmla="*/ 0 60000 65536"/>
                <a:gd name="T9" fmla="*/ 0 w 48"/>
                <a:gd name="T10" fmla="*/ 0 h 38"/>
                <a:gd name="T11" fmla="*/ 48 w 48"/>
                <a:gd name="T12" fmla="*/ 38 h 38"/>
              </a:gdLst>
              <a:ahLst/>
              <a:cxnLst>
                <a:cxn ang="T6">
                  <a:pos x="T0" y="T1"/>
                </a:cxn>
                <a:cxn ang="T7">
                  <a:pos x="T2" y="T3"/>
                </a:cxn>
                <a:cxn ang="T8">
                  <a:pos x="T4" y="T5"/>
                </a:cxn>
              </a:cxnLst>
              <a:rect l="T9" t="T10" r="T11" b="T12"/>
              <a:pathLst>
                <a:path w="48" h="38">
                  <a:moveTo>
                    <a:pt x="25" y="0"/>
                  </a:moveTo>
                  <a:cubicBezTo>
                    <a:pt x="21" y="5"/>
                    <a:pt x="0" y="21"/>
                    <a:pt x="4" y="27"/>
                  </a:cubicBezTo>
                  <a:cubicBezTo>
                    <a:pt x="8" y="33"/>
                    <a:pt x="39" y="36"/>
                    <a:pt x="48" y="3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32" name="Freeform 66"/>
            <p:cNvSpPr>
              <a:spLocks/>
            </p:cNvSpPr>
            <p:nvPr/>
          </p:nvSpPr>
          <p:spPr bwMode="auto">
            <a:xfrm>
              <a:off x="4653" y="1780"/>
              <a:ext cx="44" cy="39"/>
            </a:xfrm>
            <a:custGeom>
              <a:avLst/>
              <a:gdLst>
                <a:gd name="T0" fmla="*/ 1731581983 w 49"/>
                <a:gd name="T1" fmla="*/ 0 h 40"/>
                <a:gd name="T2" fmla="*/ 1731581983 w 49"/>
                <a:gd name="T3" fmla="*/ 2041451642 h 40"/>
                <a:gd name="T4" fmla="*/ 1731581983 w 49"/>
                <a:gd name="T5" fmla="*/ 2041451642 h 40"/>
                <a:gd name="T6" fmla="*/ 0 60000 65536"/>
                <a:gd name="T7" fmla="*/ 0 60000 65536"/>
                <a:gd name="T8" fmla="*/ 0 60000 65536"/>
                <a:gd name="T9" fmla="*/ 0 w 49"/>
                <a:gd name="T10" fmla="*/ 0 h 40"/>
                <a:gd name="T11" fmla="*/ 49 w 49"/>
                <a:gd name="T12" fmla="*/ 40 h 40"/>
              </a:gdLst>
              <a:ahLst/>
              <a:cxnLst>
                <a:cxn ang="T6">
                  <a:pos x="T0" y="T1"/>
                </a:cxn>
                <a:cxn ang="T7">
                  <a:pos x="T2" y="T3"/>
                </a:cxn>
                <a:cxn ang="T8">
                  <a:pos x="T4" y="T5"/>
                </a:cxn>
              </a:cxnLst>
              <a:rect l="T9" t="T10" r="T11" b="T12"/>
              <a:pathLst>
                <a:path w="49" h="40">
                  <a:moveTo>
                    <a:pt x="19" y="0"/>
                  </a:moveTo>
                  <a:cubicBezTo>
                    <a:pt x="17" y="6"/>
                    <a:pt x="0" y="32"/>
                    <a:pt x="5" y="36"/>
                  </a:cubicBezTo>
                  <a:cubicBezTo>
                    <a:pt x="10" y="40"/>
                    <a:pt x="40" y="27"/>
                    <a:pt x="49" y="2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33" name="Freeform 67"/>
            <p:cNvSpPr>
              <a:spLocks/>
            </p:cNvSpPr>
            <p:nvPr/>
          </p:nvSpPr>
          <p:spPr bwMode="auto">
            <a:xfrm>
              <a:off x="5005" y="1718"/>
              <a:ext cx="42" cy="26"/>
            </a:xfrm>
            <a:custGeom>
              <a:avLst/>
              <a:gdLst>
                <a:gd name="T0" fmla="*/ 1790246292 w 46"/>
                <a:gd name="T1" fmla="*/ 0 h 27"/>
                <a:gd name="T2" fmla="*/ 1790246292 w 46"/>
                <a:gd name="T3" fmla="*/ 1991356578 h 27"/>
                <a:gd name="T4" fmla="*/ 1790246292 w 46"/>
                <a:gd name="T5" fmla="*/ 1991356578 h 27"/>
                <a:gd name="T6" fmla="*/ 0 60000 65536"/>
                <a:gd name="T7" fmla="*/ 0 60000 65536"/>
                <a:gd name="T8" fmla="*/ 0 60000 65536"/>
                <a:gd name="T9" fmla="*/ 0 w 46"/>
                <a:gd name="T10" fmla="*/ 0 h 27"/>
                <a:gd name="T11" fmla="*/ 46 w 46"/>
                <a:gd name="T12" fmla="*/ 27 h 27"/>
              </a:gdLst>
              <a:ahLst/>
              <a:cxnLst>
                <a:cxn ang="T6">
                  <a:pos x="T0" y="T1"/>
                </a:cxn>
                <a:cxn ang="T7">
                  <a:pos x="T2" y="T3"/>
                </a:cxn>
                <a:cxn ang="T8">
                  <a:pos x="T4" y="T5"/>
                </a:cxn>
              </a:cxnLst>
              <a:rect l="T9" t="T10" r="T11" b="T12"/>
              <a:pathLst>
                <a:path w="46" h="27">
                  <a:moveTo>
                    <a:pt x="13" y="0"/>
                  </a:moveTo>
                  <a:cubicBezTo>
                    <a:pt x="12" y="4"/>
                    <a:pt x="0" y="19"/>
                    <a:pt x="6" y="23"/>
                  </a:cubicBezTo>
                  <a:cubicBezTo>
                    <a:pt x="12" y="27"/>
                    <a:pt x="38" y="26"/>
                    <a:pt x="46" y="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nvGrpSpPr>
            <p:cNvPr id="16534" name="Group 68"/>
            <p:cNvGrpSpPr>
              <a:grpSpLocks/>
            </p:cNvGrpSpPr>
            <p:nvPr/>
          </p:nvGrpSpPr>
          <p:grpSpPr bwMode="auto">
            <a:xfrm>
              <a:off x="2846" y="3221"/>
              <a:ext cx="84" cy="169"/>
              <a:chOff x="2475" y="2427"/>
              <a:chExt cx="93" cy="177"/>
            </a:xfrm>
          </p:grpSpPr>
          <p:sp>
            <p:nvSpPr>
              <p:cNvPr id="16605" name="Freeform 69"/>
              <p:cNvSpPr>
                <a:spLocks/>
              </p:cNvSpPr>
              <p:nvPr/>
            </p:nvSpPr>
            <p:spPr bwMode="auto">
              <a:xfrm>
                <a:off x="2475" y="2427"/>
                <a:ext cx="93" cy="144"/>
              </a:xfrm>
              <a:custGeom>
                <a:avLst/>
                <a:gdLst>
                  <a:gd name="T0" fmla="*/ 93 w 93"/>
                  <a:gd name="T1" fmla="*/ 0 h 144"/>
                  <a:gd name="T2" fmla="*/ 30 w 93"/>
                  <a:gd name="T3" fmla="*/ 87 h 144"/>
                  <a:gd name="T4" fmla="*/ 9 w 93"/>
                  <a:gd name="T5" fmla="*/ 120 h 144"/>
                  <a:gd name="T6" fmla="*/ 0 w 93"/>
                  <a:gd name="T7" fmla="*/ 144 h 144"/>
                  <a:gd name="T8" fmla="*/ 0 60000 65536"/>
                  <a:gd name="T9" fmla="*/ 0 60000 65536"/>
                  <a:gd name="T10" fmla="*/ 0 60000 65536"/>
                  <a:gd name="T11" fmla="*/ 0 60000 65536"/>
                  <a:gd name="T12" fmla="*/ 0 w 93"/>
                  <a:gd name="T13" fmla="*/ 0 h 144"/>
                  <a:gd name="T14" fmla="*/ 93 w 93"/>
                  <a:gd name="T15" fmla="*/ 144 h 144"/>
                </a:gdLst>
                <a:ahLst/>
                <a:cxnLst>
                  <a:cxn ang="T8">
                    <a:pos x="T0" y="T1"/>
                  </a:cxn>
                  <a:cxn ang="T9">
                    <a:pos x="T2" y="T3"/>
                  </a:cxn>
                  <a:cxn ang="T10">
                    <a:pos x="T4" y="T5"/>
                  </a:cxn>
                  <a:cxn ang="T11">
                    <a:pos x="T6" y="T7"/>
                  </a:cxn>
                </a:cxnLst>
                <a:rect l="T12" t="T13" r="T14" b="T15"/>
                <a:pathLst>
                  <a:path w="93" h="144">
                    <a:moveTo>
                      <a:pt x="93" y="0"/>
                    </a:moveTo>
                    <a:cubicBezTo>
                      <a:pt x="52" y="14"/>
                      <a:pt x="61" y="66"/>
                      <a:pt x="30" y="87"/>
                    </a:cubicBezTo>
                    <a:cubicBezTo>
                      <a:pt x="24" y="104"/>
                      <a:pt x="24" y="110"/>
                      <a:pt x="9" y="120"/>
                    </a:cubicBezTo>
                    <a:cubicBezTo>
                      <a:pt x="2" y="140"/>
                      <a:pt x="6" y="132"/>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06" name="Freeform 70"/>
              <p:cNvSpPr>
                <a:spLocks/>
              </p:cNvSpPr>
              <p:nvPr/>
            </p:nvSpPr>
            <p:spPr bwMode="auto">
              <a:xfrm>
                <a:off x="2508" y="2496"/>
                <a:ext cx="30" cy="108"/>
              </a:xfrm>
              <a:custGeom>
                <a:avLst/>
                <a:gdLst>
                  <a:gd name="T0" fmla="*/ 15 w 30"/>
                  <a:gd name="T1" fmla="*/ 0 h 108"/>
                  <a:gd name="T2" fmla="*/ 30 w 30"/>
                  <a:gd name="T3" fmla="*/ 81 h 108"/>
                  <a:gd name="T4" fmla="*/ 0 60000 65536"/>
                  <a:gd name="T5" fmla="*/ 0 60000 65536"/>
                  <a:gd name="T6" fmla="*/ 0 w 30"/>
                  <a:gd name="T7" fmla="*/ 0 h 108"/>
                  <a:gd name="T8" fmla="*/ 30 w 30"/>
                  <a:gd name="T9" fmla="*/ 108 h 108"/>
                </a:gdLst>
                <a:ahLst/>
                <a:cxnLst>
                  <a:cxn ang="T4">
                    <a:pos x="T0" y="T1"/>
                  </a:cxn>
                  <a:cxn ang="T5">
                    <a:pos x="T2" y="T3"/>
                  </a:cxn>
                </a:cxnLst>
                <a:rect l="T6" t="T7" r="T8" b="T9"/>
                <a:pathLst>
                  <a:path w="30" h="108">
                    <a:moveTo>
                      <a:pt x="15" y="0"/>
                    </a:moveTo>
                    <a:cubicBezTo>
                      <a:pt x="20" y="108"/>
                      <a:pt x="0" y="51"/>
                      <a:pt x="30" y="8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6535" name="Freeform 71"/>
            <p:cNvSpPr>
              <a:spLocks/>
            </p:cNvSpPr>
            <p:nvPr/>
          </p:nvSpPr>
          <p:spPr bwMode="auto">
            <a:xfrm>
              <a:off x="2279" y="3368"/>
              <a:ext cx="9" cy="47"/>
            </a:xfrm>
            <a:custGeom>
              <a:avLst/>
              <a:gdLst>
                <a:gd name="T0" fmla="*/ 1739461754 w 10"/>
                <a:gd name="T1" fmla="*/ 0 h 48"/>
                <a:gd name="T2" fmla="*/ 0 w 10"/>
                <a:gd name="T3" fmla="*/ 2058937229 h 48"/>
                <a:gd name="T4" fmla="*/ 0 60000 65536"/>
                <a:gd name="T5" fmla="*/ 0 60000 65536"/>
                <a:gd name="T6" fmla="*/ 0 w 10"/>
                <a:gd name="T7" fmla="*/ 0 h 48"/>
                <a:gd name="T8" fmla="*/ 10 w 10"/>
                <a:gd name="T9" fmla="*/ 48 h 48"/>
              </a:gdLst>
              <a:ahLst/>
              <a:cxnLst>
                <a:cxn ang="T4">
                  <a:pos x="T0" y="T1"/>
                </a:cxn>
                <a:cxn ang="T5">
                  <a:pos x="T2" y="T3"/>
                </a:cxn>
              </a:cxnLst>
              <a:rect l="T6" t="T7" r="T8" b="T9"/>
              <a:pathLst>
                <a:path w="10" h="48">
                  <a:moveTo>
                    <a:pt x="10" y="0"/>
                  </a:moveTo>
                  <a:cubicBezTo>
                    <a:pt x="9" y="10"/>
                    <a:pt x="0" y="48"/>
                    <a:pt x="0"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36" name="Freeform 72"/>
            <p:cNvSpPr>
              <a:spLocks/>
            </p:cNvSpPr>
            <p:nvPr/>
          </p:nvSpPr>
          <p:spPr bwMode="auto">
            <a:xfrm>
              <a:off x="2521" y="3405"/>
              <a:ext cx="11" cy="42"/>
            </a:xfrm>
            <a:custGeom>
              <a:avLst/>
              <a:gdLst>
                <a:gd name="T0" fmla="*/ 1804482786 w 12"/>
                <a:gd name="T1" fmla="*/ 0 h 44"/>
                <a:gd name="T2" fmla="*/ 0 w 12"/>
                <a:gd name="T3" fmla="*/ 1956694811 h 44"/>
                <a:gd name="T4" fmla="*/ 0 60000 65536"/>
                <a:gd name="T5" fmla="*/ 0 60000 65536"/>
                <a:gd name="T6" fmla="*/ 0 w 12"/>
                <a:gd name="T7" fmla="*/ 0 h 44"/>
                <a:gd name="T8" fmla="*/ 12 w 12"/>
                <a:gd name="T9" fmla="*/ 44 h 44"/>
              </a:gdLst>
              <a:ahLst/>
              <a:cxnLst>
                <a:cxn ang="T4">
                  <a:pos x="T0" y="T1"/>
                </a:cxn>
                <a:cxn ang="T5">
                  <a:pos x="T2" y="T3"/>
                </a:cxn>
              </a:cxnLst>
              <a:rect l="T6" t="T7" r="T8" b="T9"/>
              <a:pathLst>
                <a:path w="12" h="44">
                  <a:moveTo>
                    <a:pt x="6" y="0"/>
                  </a:moveTo>
                  <a:cubicBezTo>
                    <a:pt x="12" y="18"/>
                    <a:pt x="0" y="25"/>
                    <a:pt x="0" y="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37" name="Freeform 73"/>
            <p:cNvSpPr>
              <a:spLocks/>
            </p:cNvSpPr>
            <p:nvPr/>
          </p:nvSpPr>
          <p:spPr bwMode="auto">
            <a:xfrm>
              <a:off x="2396" y="3357"/>
              <a:ext cx="22" cy="54"/>
            </a:xfrm>
            <a:custGeom>
              <a:avLst/>
              <a:gdLst>
                <a:gd name="T0" fmla="*/ 1804482786 w 24"/>
                <a:gd name="T1" fmla="*/ 0 h 56"/>
                <a:gd name="T2" fmla="*/ 0 w 24"/>
                <a:gd name="T3" fmla="*/ 1996831095 h 56"/>
                <a:gd name="T4" fmla="*/ 0 60000 65536"/>
                <a:gd name="T5" fmla="*/ 0 60000 65536"/>
                <a:gd name="T6" fmla="*/ 0 w 24"/>
                <a:gd name="T7" fmla="*/ 0 h 56"/>
                <a:gd name="T8" fmla="*/ 24 w 24"/>
                <a:gd name="T9" fmla="*/ 56 h 56"/>
              </a:gdLst>
              <a:ahLst/>
              <a:cxnLst>
                <a:cxn ang="T4">
                  <a:pos x="T0" y="T1"/>
                </a:cxn>
                <a:cxn ang="T5">
                  <a:pos x="T2" y="T3"/>
                </a:cxn>
              </a:cxnLst>
              <a:rect l="T6" t="T7" r="T8" b="T9"/>
              <a:pathLst>
                <a:path w="24" h="56">
                  <a:moveTo>
                    <a:pt x="18" y="0"/>
                  </a:moveTo>
                  <a:cubicBezTo>
                    <a:pt x="24" y="18"/>
                    <a:pt x="0" y="37"/>
                    <a:pt x="0" y="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38" name="Freeform 74"/>
            <p:cNvSpPr>
              <a:spLocks/>
            </p:cNvSpPr>
            <p:nvPr/>
          </p:nvSpPr>
          <p:spPr bwMode="auto">
            <a:xfrm>
              <a:off x="2463" y="3371"/>
              <a:ext cx="16" cy="57"/>
            </a:xfrm>
            <a:custGeom>
              <a:avLst/>
              <a:gdLst>
                <a:gd name="T0" fmla="*/ 1696777203 w 18"/>
                <a:gd name="T1" fmla="*/ 0 h 60"/>
                <a:gd name="T2" fmla="*/ 0 w 18"/>
                <a:gd name="T3" fmla="*/ 1938103992 h 60"/>
                <a:gd name="T4" fmla="*/ 0 60000 65536"/>
                <a:gd name="T5" fmla="*/ 0 60000 65536"/>
                <a:gd name="T6" fmla="*/ 0 w 18"/>
                <a:gd name="T7" fmla="*/ 0 h 60"/>
                <a:gd name="T8" fmla="*/ 18 w 18"/>
                <a:gd name="T9" fmla="*/ 60 h 60"/>
              </a:gdLst>
              <a:ahLst/>
              <a:cxnLst>
                <a:cxn ang="T4">
                  <a:pos x="T0" y="T1"/>
                </a:cxn>
                <a:cxn ang="T5">
                  <a:pos x="T2" y="T3"/>
                </a:cxn>
              </a:cxnLst>
              <a:rect l="T6" t="T7" r="T8" b="T9"/>
              <a:pathLst>
                <a:path w="18" h="60">
                  <a:moveTo>
                    <a:pt x="12" y="0"/>
                  </a:moveTo>
                  <a:cubicBezTo>
                    <a:pt x="18" y="18"/>
                    <a:pt x="0" y="41"/>
                    <a:pt x="0" y="6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39" name="Freeform 75"/>
            <p:cNvSpPr>
              <a:spLocks/>
            </p:cNvSpPr>
            <p:nvPr/>
          </p:nvSpPr>
          <p:spPr bwMode="auto">
            <a:xfrm>
              <a:off x="2323" y="3382"/>
              <a:ext cx="19" cy="48"/>
            </a:xfrm>
            <a:custGeom>
              <a:avLst/>
              <a:gdLst>
                <a:gd name="T0" fmla="*/ 1601738836 w 22"/>
                <a:gd name="T1" fmla="*/ 0 h 50"/>
                <a:gd name="T2" fmla="*/ 0 w 22"/>
                <a:gd name="T3" fmla="*/ 1979120929 h 50"/>
                <a:gd name="T4" fmla="*/ 0 60000 65536"/>
                <a:gd name="T5" fmla="*/ 0 60000 65536"/>
                <a:gd name="T6" fmla="*/ 0 w 22"/>
                <a:gd name="T7" fmla="*/ 0 h 50"/>
                <a:gd name="T8" fmla="*/ 22 w 22"/>
                <a:gd name="T9" fmla="*/ 50 h 50"/>
              </a:gdLst>
              <a:ahLst/>
              <a:cxnLst>
                <a:cxn ang="T4">
                  <a:pos x="T0" y="T1"/>
                </a:cxn>
                <a:cxn ang="T5">
                  <a:pos x="T2" y="T3"/>
                </a:cxn>
              </a:cxnLst>
              <a:rect l="T6" t="T7" r="T8" b="T9"/>
              <a:pathLst>
                <a:path w="22" h="50">
                  <a:moveTo>
                    <a:pt x="16" y="0"/>
                  </a:moveTo>
                  <a:cubicBezTo>
                    <a:pt x="22" y="18"/>
                    <a:pt x="0" y="31"/>
                    <a:pt x="0" y="5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0" name="Freeform 76"/>
            <p:cNvSpPr>
              <a:spLocks/>
            </p:cNvSpPr>
            <p:nvPr/>
          </p:nvSpPr>
          <p:spPr bwMode="auto">
            <a:xfrm>
              <a:off x="2055" y="3500"/>
              <a:ext cx="44" cy="23"/>
            </a:xfrm>
            <a:custGeom>
              <a:avLst/>
              <a:gdLst>
                <a:gd name="T0" fmla="*/ 0 w 48"/>
                <a:gd name="T1" fmla="*/ 2147483647 h 23"/>
                <a:gd name="T2" fmla="*/ 1804482786 w 48"/>
                <a:gd name="T3" fmla="*/ 2147483647 h 23"/>
                <a:gd name="T4" fmla="*/ 0 60000 65536"/>
                <a:gd name="T5" fmla="*/ 0 60000 65536"/>
                <a:gd name="T6" fmla="*/ 0 w 48"/>
                <a:gd name="T7" fmla="*/ 0 h 23"/>
                <a:gd name="T8" fmla="*/ 48 w 48"/>
                <a:gd name="T9" fmla="*/ 23 h 23"/>
              </a:gdLst>
              <a:ahLst/>
              <a:cxnLst>
                <a:cxn ang="T4">
                  <a:pos x="T0" y="T1"/>
                </a:cxn>
                <a:cxn ang="T5">
                  <a:pos x="T2" y="T3"/>
                </a:cxn>
              </a:cxnLst>
              <a:rect l="T6" t="T7" r="T8" b="T9"/>
              <a:pathLst>
                <a:path w="48" h="23">
                  <a:moveTo>
                    <a:pt x="0" y="5"/>
                  </a:moveTo>
                  <a:cubicBezTo>
                    <a:pt x="6" y="23"/>
                    <a:pt x="48" y="0"/>
                    <a:pt x="48" y="1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1" name="Freeform 77"/>
            <p:cNvSpPr>
              <a:spLocks/>
            </p:cNvSpPr>
            <p:nvPr/>
          </p:nvSpPr>
          <p:spPr bwMode="auto">
            <a:xfrm>
              <a:off x="2678" y="3428"/>
              <a:ext cx="16" cy="73"/>
            </a:xfrm>
            <a:custGeom>
              <a:avLst/>
              <a:gdLst>
                <a:gd name="T0" fmla="*/ 1696777203 w 18"/>
                <a:gd name="T1" fmla="*/ 0 h 76"/>
                <a:gd name="T2" fmla="*/ 0 w 18"/>
                <a:gd name="T3" fmla="*/ 1981291613 h 76"/>
                <a:gd name="T4" fmla="*/ 0 60000 65536"/>
                <a:gd name="T5" fmla="*/ 0 60000 65536"/>
                <a:gd name="T6" fmla="*/ 0 w 18"/>
                <a:gd name="T7" fmla="*/ 0 h 76"/>
                <a:gd name="T8" fmla="*/ 18 w 18"/>
                <a:gd name="T9" fmla="*/ 76 h 76"/>
              </a:gdLst>
              <a:ahLst/>
              <a:cxnLst>
                <a:cxn ang="T4">
                  <a:pos x="T0" y="T1"/>
                </a:cxn>
                <a:cxn ang="T5">
                  <a:pos x="T2" y="T3"/>
                </a:cxn>
              </a:cxnLst>
              <a:rect l="T6" t="T7" r="T8" b="T9"/>
              <a:pathLst>
                <a:path w="18" h="76">
                  <a:moveTo>
                    <a:pt x="18" y="0"/>
                  </a:moveTo>
                  <a:cubicBezTo>
                    <a:pt x="17" y="7"/>
                    <a:pt x="1" y="69"/>
                    <a:pt x="0" y="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2" name="Freeform 78"/>
            <p:cNvSpPr>
              <a:spLocks/>
            </p:cNvSpPr>
            <p:nvPr/>
          </p:nvSpPr>
          <p:spPr bwMode="auto">
            <a:xfrm>
              <a:off x="2090" y="3480"/>
              <a:ext cx="36" cy="18"/>
            </a:xfrm>
            <a:custGeom>
              <a:avLst/>
              <a:gdLst>
                <a:gd name="T0" fmla="*/ 1739461754 w 40"/>
                <a:gd name="T1" fmla="*/ 2147483647 h 18"/>
                <a:gd name="T2" fmla="*/ 0 w 40"/>
                <a:gd name="T3" fmla="*/ 0 h 18"/>
                <a:gd name="T4" fmla="*/ 0 60000 65536"/>
                <a:gd name="T5" fmla="*/ 0 60000 65536"/>
                <a:gd name="T6" fmla="*/ 0 w 40"/>
                <a:gd name="T7" fmla="*/ 0 h 18"/>
                <a:gd name="T8" fmla="*/ 40 w 40"/>
                <a:gd name="T9" fmla="*/ 18 h 18"/>
              </a:gdLst>
              <a:ahLst/>
              <a:cxnLst>
                <a:cxn ang="T4">
                  <a:pos x="T0" y="T1"/>
                </a:cxn>
                <a:cxn ang="T5">
                  <a:pos x="T2" y="T3"/>
                </a:cxn>
              </a:cxnLst>
              <a:rect l="T6" t="T7" r="T8" b="T9"/>
              <a:pathLst>
                <a:path w="40" h="18">
                  <a:moveTo>
                    <a:pt x="36" y="10"/>
                  </a:moveTo>
                  <a:cubicBezTo>
                    <a:pt x="40" y="11"/>
                    <a:pt x="5" y="18"/>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3" name="Freeform 79"/>
            <p:cNvSpPr>
              <a:spLocks/>
            </p:cNvSpPr>
            <p:nvPr/>
          </p:nvSpPr>
          <p:spPr bwMode="auto">
            <a:xfrm>
              <a:off x="2047" y="3540"/>
              <a:ext cx="30" cy="10"/>
            </a:xfrm>
            <a:custGeom>
              <a:avLst/>
              <a:gdLst>
                <a:gd name="T0" fmla="*/ 0 w 34"/>
                <a:gd name="T1" fmla="*/ 0 h 10"/>
                <a:gd name="T2" fmla="*/ 1671916334 w 34"/>
                <a:gd name="T3" fmla="*/ 2147483647 h 10"/>
                <a:gd name="T4" fmla="*/ 0 60000 65536"/>
                <a:gd name="T5" fmla="*/ 0 60000 65536"/>
                <a:gd name="T6" fmla="*/ 0 w 34"/>
                <a:gd name="T7" fmla="*/ 0 h 10"/>
                <a:gd name="T8" fmla="*/ 34 w 34"/>
                <a:gd name="T9" fmla="*/ 10 h 10"/>
              </a:gdLst>
              <a:ahLst/>
              <a:cxnLst>
                <a:cxn ang="T4">
                  <a:pos x="T0" y="T1"/>
                </a:cxn>
                <a:cxn ang="T5">
                  <a:pos x="T2" y="T3"/>
                </a:cxn>
              </a:cxnLst>
              <a:rect l="T6" t="T7" r="T8" b="T9"/>
              <a:pathLst>
                <a:path w="34" h="10">
                  <a:moveTo>
                    <a:pt x="0" y="0"/>
                  </a:moveTo>
                  <a:cubicBezTo>
                    <a:pt x="6" y="2"/>
                    <a:pt x="27" y="8"/>
                    <a:pt x="34"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4" name="Freeform 80"/>
            <p:cNvSpPr>
              <a:spLocks/>
            </p:cNvSpPr>
            <p:nvPr/>
          </p:nvSpPr>
          <p:spPr bwMode="auto">
            <a:xfrm>
              <a:off x="1985" y="3472"/>
              <a:ext cx="32" cy="37"/>
            </a:xfrm>
            <a:custGeom>
              <a:avLst/>
              <a:gdLst>
                <a:gd name="T0" fmla="*/ 0 w 36"/>
                <a:gd name="T1" fmla="*/ 0 h 38"/>
                <a:gd name="T2" fmla="*/ 1696777203 w 36"/>
                <a:gd name="T3" fmla="*/ 2035945369 h 38"/>
                <a:gd name="T4" fmla="*/ 0 60000 65536"/>
                <a:gd name="T5" fmla="*/ 0 60000 65536"/>
                <a:gd name="T6" fmla="*/ 0 w 36"/>
                <a:gd name="T7" fmla="*/ 0 h 38"/>
                <a:gd name="T8" fmla="*/ 36 w 36"/>
                <a:gd name="T9" fmla="*/ 38 h 38"/>
              </a:gdLst>
              <a:ahLst/>
              <a:cxnLst>
                <a:cxn ang="T4">
                  <a:pos x="T0" y="T1"/>
                </a:cxn>
                <a:cxn ang="T5">
                  <a:pos x="T2" y="T3"/>
                </a:cxn>
              </a:cxnLst>
              <a:rect l="T6" t="T7" r="T8" b="T9"/>
              <a:pathLst>
                <a:path w="36" h="38">
                  <a:moveTo>
                    <a:pt x="0" y="0"/>
                  </a:moveTo>
                  <a:cubicBezTo>
                    <a:pt x="6" y="6"/>
                    <a:pt x="29" y="30"/>
                    <a:pt x="36" y="3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5" name="Freeform 81"/>
            <p:cNvSpPr>
              <a:spLocks/>
            </p:cNvSpPr>
            <p:nvPr/>
          </p:nvSpPr>
          <p:spPr bwMode="auto">
            <a:xfrm>
              <a:off x="2432" y="3361"/>
              <a:ext cx="20" cy="48"/>
            </a:xfrm>
            <a:custGeom>
              <a:avLst/>
              <a:gdLst>
                <a:gd name="T0" fmla="*/ 1774779874 w 22"/>
                <a:gd name="T1" fmla="*/ 0 h 50"/>
                <a:gd name="T2" fmla="*/ 0 w 22"/>
                <a:gd name="T3" fmla="*/ 1979120929 h 50"/>
                <a:gd name="T4" fmla="*/ 0 60000 65536"/>
                <a:gd name="T5" fmla="*/ 0 60000 65536"/>
                <a:gd name="T6" fmla="*/ 0 w 22"/>
                <a:gd name="T7" fmla="*/ 0 h 50"/>
                <a:gd name="T8" fmla="*/ 22 w 22"/>
                <a:gd name="T9" fmla="*/ 50 h 50"/>
              </a:gdLst>
              <a:ahLst/>
              <a:cxnLst>
                <a:cxn ang="T4">
                  <a:pos x="T0" y="T1"/>
                </a:cxn>
                <a:cxn ang="T5">
                  <a:pos x="T2" y="T3"/>
                </a:cxn>
              </a:cxnLst>
              <a:rect l="T6" t="T7" r="T8" b="T9"/>
              <a:pathLst>
                <a:path w="22" h="50">
                  <a:moveTo>
                    <a:pt x="16" y="0"/>
                  </a:moveTo>
                  <a:cubicBezTo>
                    <a:pt x="22" y="18"/>
                    <a:pt x="0" y="31"/>
                    <a:pt x="0" y="5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6" name="Freeform 82"/>
            <p:cNvSpPr>
              <a:spLocks/>
            </p:cNvSpPr>
            <p:nvPr/>
          </p:nvSpPr>
          <p:spPr bwMode="auto">
            <a:xfrm>
              <a:off x="2236" y="3363"/>
              <a:ext cx="20" cy="48"/>
            </a:xfrm>
            <a:custGeom>
              <a:avLst/>
              <a:gdLst>
                <a:gd name="T0" fmla="*/ 1774779874 w 22"/>
                <a:gd name="T1" fmla="*/ 0 h 50"/>
                <a:gd name="T2" fmla="*/ 0 w 22"/>
                <a:gd name="T3" fmla="*/ 1979120929 h 50"/>
                <a:gd name="T4" fmla="*/ 0 60000 65536"/>
                <a:gd name="T5" fmla="*/ 0 60000 65536"/>
                <a:gd name="T6" fmla="*/ 0 w 22"/>
                <a:gd name="T7" fmla="*/ 0 h 50"/>
                <a:gd name="T8" fmla="*/ 22 w 22"/>
                <a:gd name="T9" fmla="*/ 50 h 50"/>
              </a:gdLst>
              <a:ahLst/>
              <a:cxnLst>
                <a:cxn ang="T4">
                  <a:pos x="T0" y="T1"/>
                </a:cxn>
                <a:cxn ang="T5">
                  <a:pos x="T2" y="T3"/>
                </a:cxn>
              </a:cxnLst>
              <a:rect l="T6" t="T7" r="T8" b="T9"/>
              <a:pathLst>
                <a:path w="22" h="50">
                  <a:moveTo>
                    <a:pt x="16" y="0"/>
                  </a:moveTo>
                  <a:cubicBezTo>
                    <a:pt x="22" y="18"/>
                    <a:pt x="0" y="31"/>
                    <a:pt x="0" y="5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7" name="Freeform 83"/>
            <p:cNvSpPr>
              <a:spLocks/>
            </p:cNvSpPr>
            <p:nvPr/>
          </p:nvSpPr>
          <p:spPr bwMode="auto">
            <a:xfrm>
              <a:off x="2020" y="3449"/>
              <a:ext cx="32" cy="37"/>
            </a:xfrm>
            <a:custGeom>
              <a:avLst/>
              <a:gdLst>
                <a:gd name="T0" fmla="*/ 0 w 36"/>
                <a:gd name="T1" fmla="*/ 0 h 38"/>
                <a:gd name="T2" fmla="*/ 1696777203 w 36"/>
                <a:gd name="T3" fmla="*/ 2035945369 h 38"/>
                <a:gd name="T4" fmla="*/ 0 60000 65536"/>
                <a:gd name="T5" fmla="*/ 0 60000 65536"/>
                <a:gd name="T6" fmla="*/ 0 w 36"/>
                <a:gd name="T7" fmla="*/ 0 h 38"/>
                <a:gd name="T8" fmla="*/ 36 w 36"/>
                <a:gd name="T9" fmla="*/ 38 h 38"/>
              </a:gdLst>
              <a:ahLst/>
              <a:cxnLst>
                <a:cxn ang="T4">
                  <a:pos x="T0" y="T1"/>
                </a:cxn>
                <a:cxn ang="T5">
                  <a:pos x="T2" y="T3"/>
                </a:cxn>
              </a:cxnLst>
              <a:rect l="T6" t="T7" r="T8" b="T9"/>
              <a:pathLst>
                <a:path w="36" h="38">
                  <a:moveTo>
                    <a:pt x="0" y="0"/>
                  </a:moveTo>
                  <a:cubicBezTo>
                    <a:pt x="6" y="6"/>
                    <a:pt x="29" y="30"/>
                    <a:pt x="36" y="3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8" name="Freeform 84"/>
            <p:cNvSpPr>
              <a:spLocks/>
            </p:cNvSpPr>
            <p:nvPr/>
          </p:nvSpPr>
          <p:spPr bwMode="auto">
            <a:xfrm>
              <a:off x="2059" y="3428"/>
              <a:ext cx="33" cy="37"/>
            </a:xfrm>
            <a:custGeom>
              <a:avLst/>
              <a:gdLst>
                <a:gd name="T0" fmla="*/ 0 w 36"/>
                <a:gd name="T1" fmla="*/ 0 h 38"/>
                <a:gd name="T2" fmla="*/ 1804482786 w 36"/>
                <a:gd name="T3" fmla="*/ 2035945369 h 38"/>
                <a:gd name="T4" fmla="*/ 0 60000 65536"/>
                <a:gd name="T5" fmla="*/ 0 60000 65536"/>
                <a:gd name="T6" fmla="*/ 0 w 36"/>
                <a:gd name="T7" fmla="*/ 0 h 38"/>
                <a:gd name="T8" fmla="*/ 36 w 36"/>
                <a:gd name="T9" fmla="*/ 38 h 38"/>
              </a:gdLst>
              <a:ahLst/>
              <a:cxnLst>
                <a:cxn ang="T4">
                  <a:pos x="T0" y="T1"/>
                </a:cxn>
                <a:cxn ang="T5">
                  <a:pos x="T2" y="T3"/>
                </a:cxn>
              </a:cxnLst>
              <a:rect l="T6" t="T7" r="T8" b="T9"/>
              <a:pathLst>
                <a:path w="36" h="38">
                  <a:moveTo>
                    <a:pt x="0" y="0"/>
                  </a:moveTo>
                  <a:cubicBezTo>
                    <a:pt x="6" y="6"/>
                    <a:pt x="29" y="30"/>
                    <a:pt x="36" y="3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49" name="Freeform 85"/>
            <p:cNvSpPr>
              <a:spLocks/>
            </p:cNvSpPr>
            <p:nvPr/>
          </p:nvSpPr>
          <p:spPr bwMode="auto">
            <a:xfrm>
              <a:off x="2542" y="3428"/>
              <a:ext cx="20" cy="48"/>
            </a:xfrm>
            <a:custGeom>
              <a:avLst/>
              <a:gdLst>
                <a:gd name="T0" fmla="*/ 1774779874 w 22"/>
                <a:gd name="T1" fmla="*/ 0 h 50"/>
                <a:gd name="T2" fmla="*/ 0 w 22"/>
                <a:gd name="T3" fmla="*/ 1979120929 h 50"/>
                <a:gd name="T4" fmla="*/ 0 60000 65536"/>
                <a:gd name="T5" fmla="*/ 0 60000 65536"/>
                <a:gd name="T6" fmla="*/ 0 w 22"/>
                <a:gd name="T7" fmla="*/ 0 h 50"/>
                <a:gd name="T8" fmla="*/ 22 w 22"/>
                <a:gd name="T9" fmla="*/ 50 h 50"/>
              </a:gdLst>
              <a:ahLst/>
              <a:cxnLst>
                <a:cxn ang="T4">
                  <a:pos x="T0" y="T1"/>
                </a:cxn>
                <a:cxn ang="T5">
                  <a:pos x="T2" y="T3"/>
                </a:cxn>
              </a:cxnLst>
              <a:rect l="T6" t="T7" r="T8" b="T9"/>
              <a:pathLst>
                <a:path w="22" h="50">
                  <a:moveTo>
                    <a:pt x="16" y="0"/>
                  </a:moveTo>
                  <a:cubicBezTo>
                    <a:pt x="22" y="18"/>
                    <a:pt x="0" y="31"/>
                    <a:pt x="0" y="5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50" name="Freeform 86"/>
            <p:cNvSpPr>
              <a:spLocks/>
            </p:cNvSpPr>
            <p:nvPr/>
          </p:nvSpPr>
          <p:spPr bwMode="auto">
            <a:xfrm>
              <a:off x="3930" y="2481"/>
              <a:ext cx="56" cy="38"/>
            </a:xfrm>
            <a:custGeom>
              <a:avLst/>
              <a:gdLst>
                <a:gd name="T0" fmla="*/ 0 w 62"/>
                <a:gd name="T1" fmla="*/ 0 h 38"/>
                <a:gd name="T2" fmla="*/ 1751953360 w 62"/>
                <a:gd name="T3" fmla="*/ 2147483647 h 38"/>
                <a:gd name="T4" fmla="*/ 1751953360 w 62"/>
                <a:gd name="T5" fmla="*/ 2147483647 h 38"/>
                <a:gd name="T6" fmla="*/ 0 60000 65536"/>
                <a:gd name="T7" fmla="*/ 0 60000 65536"/>
                <a:gd name="T8" fmla="*/ 0 60000 65536"/>
                <a:gd name="T9" fmla="*/ 0 w 62"/>
                <a:gd name="T10" fmla="*/ 0 h 38"/>
                <a:gd name="T11" fmla="*/ 62 w 62"/>
                <a:gd name="T12" fmla="*/ 38 h 38"/>
              </a:gdLst>
              <a:ahLst/>
              <a:cxnLst>
                <a:cxn ang="T6">
                  <a:pos x="T0" y="T1"/>
                </a:cxn>
                <a:cxn ang="T7">
                  <a:pos x="T2" y="T3"/>
                </a:cxn>
                <a:cxn ang="T8">
                  <a:pos x="T4" y="T5"/>
                </a:cxn>
              </a:cxnLst>
              <a:rect l="T9" t="T10" r="T11" b="T12"/>
              <a:pathLst>
                <a:path w="62" h="38">
                  <a:moveTo>
                    <a:pt x="0" y="0"/>
                  </a:moveTo>
                  <a:cubicBezTo>
                    <a:pt x="2" y="5"/>
                    <a:pt x="4" y="26"/>
                    <a:pt x="14" y="32"/>
                  </a:cubicBezTo>
                  <a:cubicBezTo>
                    <a:pt x="24" y="38"/>
                    <a:pt x="54" y="35"/>
                    <a:pt x="62" y="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51" name="Freeform 87"/>
            <p:cNvSpPr>
              <a:spLocks/>
            </p:cNvSpPr>
            <p:nvPr/>
          </p:nvSpPr>
          <p:spPr bwMode="auto">
            <a:xfrm>
              <a:off x="1944" y="2478"/>
              <a:ext cx="2025" cy="1314"/>
            </a:xfrm>
            <a:custGeom>
              <a:avLst/>
              <a:gdLst>
                <a:gd name="T0" fmla="*/ 1744109612 w 2247"/>
                <a:gd name="T1" fmla="*/ 1987097593 h 1366"/>
                <a:gd name="T2" fmla="*/ 1744109612 w 2247"/>
                <a:gd name="T3" fmla="*/ 1987097593 h 1366"/>
                <a:gd name="T4" fmla="*/ 1744109612 w 2247"/>
                <a:gd name="T5" fmla="*/ 1987097593 h 1366"/>
                <a:gd name="T6" fmla="*/ 1744109612 w 2247"/>
                <a:gd name="T7" fmla="*/ 1987097593 h 1366"/>
                <a:gd name="T8" fmla="*/ 1744109612 w 2247"/>
                <a:gd name="T9" fmla="*/ 1987097593 h 1366"/>
                <a:gd name="T10" fmla="*/ 1744109612 w 2247"/>
                <a:gd name="T11" fmla="*/ 1987097593 h 1366"/>
                <a:gd name="T12" fmla="*/ 1744109612 w 2247"/>
                <a:gd name="T13" fmla="*/ 1987097593 h 1366"/>
                <a:gd name="T14" fmla="*/ 1744109612 w 2247"/>
                <a:gd name="T15" fmla="*/ 1987097593 h 1366"/>
                <a:gd name="T16" fmla="*/ 1744109612 w 2247"/>
                <a:gd name="T17" fmla="*/ 1987097593 h 1366"/>
                <a:gd name="T18" fmla="*/ 1744109612 w 2247"/>
                <a:gd name="T19" fmla="*/ 1987097593 h 1366"/>
                <a:gd name="T20" fmla="*/ 1744109612 w 2247"/>
                <a:gd name="T21" fmla="*/ 1987097593 h 1366"/>
                <a:gd name="T22" fmla="*/ 1744109612 w 2247"/>
                <a:gd name="T23" fmla="*/ 1987097593 h 1366"/>
                <a:gd name="T24" fmla="*/ 1744109612 w 2247"/>
                <a:gd name="T25" fmla="*/ 1987097593 h 1366"/>
                <a:gd name="T26" fmla="*/ 1744109612 w 2247"/>
                <a:gd name="T27" fmla="*/ 1987097593 h 1366"/>
                <a:gd name="T28" fmla="*/ 1744109612 w 2247"/>
                <a:gd name="T29" fmla="*/ 1987097593 h 1366"/>
                <a:gd name="T30" fmla="*/ 1744109612 w 2247"/>
                <a:gd name="T31" fmla="*/ 1987097593 h 1366"/>
                <a:gd name="T32" fmla="*/ 1744109612 w 2247"/>
                <a:gd name="T33" fmla="*/ 1987097593 h 1366"/>
                <a:gd name="T34" fmla="*/ 1744109612 w 2247"/>
                <a:gd name="T35" fmla="*/ 1987097593 h 1366"/>
                <a:gd name="T36" fmla="*/ 1744109612 w 2247"/>
                <a:gd name="T37" fmla="*/ 1987097593 h 1366"/>
                <a:gd name="T38" fmla="*/ 1744109612 w 2247"/>
                <a:gd name="T39" fmla="*/ 1987097593 h 1366"/>
                <a:gd name="T40" fmla="*/ 1744109612 w 2247"/>
                <a:gd name="T41" fmla="*/ 1987097593 h 1366"/>
                <a:gd name="T42" fmla="*/ 1744109612 w 2247"/>
                <a:gd name="T43" fmla="*/ 1987097593 h 1366"/>
                <a:gd name="T44" fmla="*/ 1744109612 w 2247"/>
                <a:gd name="T45" fmla="*/ 1987097593 h 1366"/>
                <a:gd name="T46" fmla="*/ 1744109612 w 2247"/>
                <a:gd name="T47" fmla="*/ 1987097593 h 1366"/>
                <a:gd name="T48" fmla="*/ 1744109612 w 2247"/>
                <a:gd name="T49" fmla="*/ 1987097593 h 1366"/>
                <a:gd name="T50" fmla="*/ 1744109612 w 2247"/>
                <a:gd name="T51" fmla="*/ 1987097593 h 1366"/>
                <a:gd name="T52" fmla="*/ 1744109612 w 2247"/>
                <a:gd name="T53" fmla="*/ 1987097593 h 1366"/>
                <a:gd name="T54" fmla="*/ 1744109612 w 2247"/>
                <a:gd name="T55" fmla="*/ 1987097593 h 1366"/>
                <a:gd name="T56" fmla="*/ 1744109612 w 2247"/>
                <a:gd name="T57" fmla="*/ 1987097593 h 1366"/>
                <a:gd name="T58" fmla="*/ 1744109612 w 2247"/>
                <a:gd name="T59" fmla="*/ 0 h 1366"/>
                <a:gd name="T60" fmla="*/ 1744109612 w 2247"/>
                <a:gd name="T61" fmla="*/ 1987097593 h 1366"/>
                <a:gd name="T62" fmla="*/ 1744109612 w 2247"/>
                <a:gd name="T63" fmla="*/ 1987097593 h 1366"/>
                <a:gd name="T64" fmla="*/ 1744109612 w 2247"/>
                <a:gd name="T65" fmla="*/ 1987097593 h 1366"/>
                <a:gd name="T66" fmla="*/ 1744109612 w 2247"/>
                <a:gd name="T67" fmla="*/ 1987097593 h 1366"/>
                <a:gd name="T68" fmla="*/ 1744109612 w 2247"/>
                <a:gd name="T69" fmla="*/ 1987097593 h 1366"/>
                <a:gd name="T70" fmla="*/ 1744109612 w 2247"/>
                <a:gd name="T71" fmla="*/ 1987097593 h 1366"/>
                <a:gd name="T72" fmla="*/ 1744109612 w 2247"/>
                <a:gd name="T73" fmla="*/ 1987097593 h 1366"/>
                <a:gd name="T74" fmla="*/ 1744109612 w 2247"/>
                <a:gd name="T75" fmla="*/ 1987097593 h 1366"/>
                <a:gd name="T76" fmla="*/ 1744109612 w 2247"/>
                <a:gd name="T77" fmla="*/ 1987097593 h 1366"/>
                <a:gd name="T78" fmla="*/ 1744109612 w 2247"/>
                <a:gd name="T79" fmla="*/ 1987097593 h 1366"/>
                <a:gd name="T80" fmla="*/ 1744109612 w 2247"/>
                <a:gd name="T81" fmla="*/ 1987097593 h 1366"/>
                <a:gd name="T82" fmla="*/ 1744109612 w 2247"/>
                <a:gd name="T83" fmla="*/ 1987097593 h 1366"/>
                <a:gd name="T84" fmla="*/ 1744109612 w 2247"/>
                <a:gd name="T85" fmla="*/ 1987097593 h 1366"/>
                <a:gd name="T86" fmla="*/ 1744109612 w 2247"/>
                <a:gd name="T87" fmla="*/ 1987097593 h 1366"/>
                <a:gd name="T88" fmla="*/ 1744109612 w 2247"/>
                <a:gd name="T89" fmla="*/ 1987097593 h 1366"/>
                <a:gd name="T90" fmla="*/ 1744109612 w 2247"/>
                <a:gd name="T91" fmla="*/ 1987097593 h 1366"/>
                <a:gd name="T92" fmla="*/ 1744109612 w 2247"/>
                <a:gd name="T93" fmla="*/ 1987097593 h 1366"/>
                <a:gd name="T94" fmla="*/ 1744109612 w 2247"/>
                <a:gd name="T95" fmla="*/ 1987097593 h 1366"/>
                <a:gd name="T96" fmla="*/ 1744109612 w 2247"/>
                <a:gd name="T97" fmla="*/ 1987097593 h 1366"/>
                <a:gd name="T98" fmla="*/ 1744109612 w 2247"/>
                <a:gd name="T99" fmla="*/ 1987097593 h 1366"/>
                <a:gd name="T100" fmla="*/ 1744109612 w 2247"/>
                <a:gd name="T101" fmla="*/ 1987097593 h 1366"/>
                <a:gd name="T102" fmla="*/ 1744109612 w 2247"/>
                <a:gd name="T103" fmla="*/ 1987097593 h 1366"/>
                <a:gd name="T104" fmla="*/ 1744109612 w 2247"/>
                <a:gd name="T105" fmla="*/ 1987097593 h 1366"/>
                <a:gd name="T106" fmla="*/ 1744109612 w 2247"/>
                <a:gd name="T107" fmla="*/ 1987097593 h 1366"/>
                <a:gd name="T108" fmla="*/ 1744109612 w 2247"/>
                <a:gd name="T109" fmla="*/ 1987097593 h 1366"/>
                <a:gd name="T110" fmla="*/ 1744109612 w 2247"/>
                <a:gd name="T111" fmla="*/ 1987097593 h 1366"/>
                <a:gd name="T112" fmla="*/ 1744109612 w 2247"/>
                <a:gd name="T113" fmla="*/ 1987097593 h 13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7"/>
                <a:gd name="T172" fmla="*/ 0 h 1366"/>
                <a:gd name="T173" fmla="*/ 2247 w 2247"/>
                <a:gd name="T174" fmla="*/ 1366 h 13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7" h="1366">
                  <a:moveTo>
                    <a:pt x="138" y="1336"/>
                  </a:moveTo>
                  <a:cubicBezTo>
                    <a:pt x="156" y="1306"/>
                    <a:pt x="104" y="1159"/>
                    <a:pt x="126" y="1104"/>
                  </a:cubicBezTo>
                  <a:cubicBezTo>
                    <a:pt x="148" y="1049"/>
                    <a:pt x="232" y="1016"/>
                    <a:pt x="270" y="1008"/>
                  </a:cubicBezTo>
                  <a:cubicBezTo>
                    <a:pt x="308" y="1000"/>
                    <a:pt x="338" y="1045"/>
                    <a:pt x="357" y="1057"/>
                  </a:cubicBezTo>
                  <a:cubicBezTo>
                    <a:pt x="376" y="1069"/>
                    <a:pt x="360" y="1080"/>
                    <a:pt x="381" y="1081"/>
                  </a:cubicBezTo>
                  <a:cubicBezTo>
                    <a:pt x="402" y="1082"/>
                    <a:pt x="463" y="1077"/>
                    <a:pt x="486" y="1066"/>
                  </a:cubicBezTo>
                  <a:cubicBezTo>
                    <a:pt x="509" y="1055"/>
                    <a:pt x="502" y="1017"/>
                    <a:pt x="522" y="1015"/>
                  </a:cubicBezTo>
                  <a:cubicBezTo>
                    <a:pt x="542" y="1013"/>
                    <a:pt x="581" y="1038"/>
                    <a:pt x="606" y="1056"/>
                  </a:cubicBezTo>
                  <a:cubicBezTo>
                    <a:pt x="631" y="1074"/>
                    <a:pt x="648" y="1117"/>
                    <a:pt x="675" y="1123"/>
                  </a:cubicBezTo>
                  <a:cubicBezTo>
                    <a:pt x="702" y="1129"/>
                    <a:pt x="720" y="1085"/>
                    <a:pt x="768" y="1093"/>
                  </a:cubicBezTo>
                  <a:cubicBezTo>
                    <a:pt x="816" y="1101"/>
                    <a:pt x="915" y="1168"/>
                    <a:pt x="966" y="1172"/>
                  </a:cubicBezTo>
                  <a:cubicBezTo>
                    <a:pt x="1017" y="1176"/>
                    <a:pt x="1030" y="1147"/>
                    <a:pt x="1074" y="1120"/>
                  </a:cubicBezTo>
                  <a:cubicBezTo>
                    <a:pt x="1118" y="1093"/>
                    <a:pt x="1185" y="1033"/>
                    <a:pt x="1230" y="1008"/>
                  </a:cubicBezTo>
                  <a:cubicBezTo>
                    <a:pt x="1275" y="983"/>
                    <a:pt x="1302" y="989"/>
                    <a:pt x="1344" y="970"/>
                  </a:cubicBezTo>
                  <a:cubicBezTo>
                    <a:pt x="1386" y="951"/>
                    <a:pt x="1445" y="934"/>
                    <a:pt x="1482" y="892"/>
                  </a:cubicBezTo>
                  <a:cubicBezTo>
                    <a:pt x="1519" y="850"/>
                    <a:pt x="1536" y="773"/>
                    <a:pt x="1566" y="720"/>
                  </a:cubicBezTo>
                  <a:cubicBezTo>
                    <a:pt x="1596" y="667"/>
                    <a:pt x="1637" y="605"/>
                    <a:pt x="1662" y="576"/>
                  </a:cubicBezTo>
                  <a:cubicBezTo>
                    <a:pt x="1687" y="547"/>
                    <a:pt x="1698" y="559"/>
                    <a:pt x="1716" y="546"/>
                  </a:cubicBezTo>
                  <a:cubicBezTo>
                    <a:pt x="1734" y="533"/>
                    <a:pt x="1752" y="509"/>
                    <a:pt x="1768" y="498"/>
                  </a:cubicBezTo>
                  <a:cubicBezTo>
                    <a:pt x="1784" y="487"/>
                    <a:pt x="1798" y="493"/>
                    <a:pt x="1810" y="480"/>
                  </a:cubicBezTo>
                  <a:cubicBezTo>
                    <a:pt x="1822" y="467"/>
                    <a:pt x="1824" y="438"/>
                    <a:pt x="1838" y="422"/>
                  </a:cubicBezTo>
                  <a:cubicBezTo>
                    <a:pt x="1852" y="406"/>
                    <a:pt x="1883" y="404"/>
                    <a:pt x="1896" y="386"/>
                  </a:cubicBezTo>
                  <a:cubicBezTo>
                    <a:pt x="1909" y="368"/>
                    <a:pt x="1902" y="334"/>
                    <a:pt x="1918" y="316"/>
                  </a:cubicBezTo>
                  <a:cubicBezTo>
                    <a:pt x="1934" y="298"/>
                    <a:pt x="1973" y="293"/>
                    <a:pt x="1992" y="278"/>
                  </a:cubicBezTo>
                  <a:cubicBezTo>
                    <a:pt x="2011" y="263"/>
                    <a:pt x="2014" y="235"/>
                    <a:pt x="2030" y="224"/>
                  </a:cubicBezTo>
                  <a:cubicBezTo>
                    <a:pt x="2046" y="213"/>
                    <a:pt x="2074" y="219"/>
                    <a:pt x="2086" y="210"/>
                  </a:cubicBezTo>
                  <a:cubicBezTo>
                    <a:pt x="2098" y="201"/>
                    <a:pt x="2092" y="180"/>
                    <a:pt x="2102" y="168"/>
                  </a:cubicBezTo>
                  <a:cubicBezTo>
                    <a:pt x="2112" y="156"/>
                    <a:pt x="2129" y="152"/>
                    <a:pt x="2144" y="140"/>
                  </a:cubicBezTo>
                  <a:cubicBezTo>
                    <a:pt x="2159" y="128"/>
                    <a:pt x="2175" y="119"/>
                    <a:pt x="2190" y="96"/>
                  </a:cubicBezTo>
                  <a:cubicBezTo>
                    <a:pt x="2205" y="73"/>
                    <a:pt x="2247" y="1"/>
                    <a:pt x="2236" y="0"/>
                  </a:cubicBezTo>
                  <a:lnTo>
                    <a:pt x="2122" y="92"/>
                  </a:lnTo>
                  <a:lnTo>
                    <a:pt x="2074" y="112"/>
                  </a:lnTo>
                  <a:lnTo>
                    <a:pt x="2040" y="150"/>
                  </a:lnTo>
                  <a:cubicBezTo>
                    <a:pt x="2026" y="158"/>
                    <a:pt x="2002" y="152"/>
                    <a:pt x="1988" y="162"/>
                  </a:cubicBezTo>
                  <a:cubicBezTo>
                    <a:pt x="1974" y="172"/>
                    <a:pt x="1972" y="199"/>
                    <a:pt x="1958" y="208"/>
                  </a:cubicBezTo>
                  <a:cubicBezTo>
                    <a:pt x="1944" y="217"/>
                    <a:pt x="1918" y="204"/>
                    <a:pt x="1904" y="214"/>
                  </a:cubicBezTo>
                  <a:cubicBezTo>
                    <a:pt x="1890" y="224"/>
                    <a:pt x="1889" y="248"/>
                    <a:pt x="1875" y="268"/>
                  </a:cubicBezTo>
                  <a:cubicBezTo>
                    <a:pt x="1861" y="288"/>
                    <a:pt x="1833" y="323"/>
                    <a:pt x="1818" y="337"/>
                  </a:cubicBezTo>
                  <a:cubicBezTo>
                    <a:pt x="1803" y="351"/>
                    <a:pt x="1792" y="336"/>
                    <a:pt x="1782" y="352"/>
                  </a:cubicBezTo>
                  <a:cubicBezTo>
                    <a:pt x="1772" y="368"/>
                    <a:pt x="1770" y="418"/>
                    <a:pt x="1760" y="436"/>
                  </a:cubicBezTo>
                  <a:cubicBezTo>
                    <a:pt x="1750" y="454"/>
                    <a:pt x="1743" y="445"/>
                    <a:pt x="1724" y="460"/>
                  </a:cubicBezTo>
                  <a:cubicBezTo>
                    <a:pt x="1705" y="475"/>
                    <a:pt x="1672" y="501"/>
                    <a:pt x="1644" y="526"/>
                  </a:cubicBezTo>
                  <a:cubicBezTo>
                    <a:pt x="1616" y="551"/>
                    <a:pt x="1588" y="590"/>
                    <a:pt x="1554" y="610"/>
                  </a:cubicBezTo>
                  <a:cubicBezTo>
                    <a:pt x="1520" y="630"/>
                    <a:pt x="1502" y="631"/>
                    <a:pt x="1440" y="649"/>
                  </a:cubicBezTo>
                  <a:cubicBezTo>
                    <a:pt x="1378" y="667"/>
                    <a:pt x="1241" y="700"/>
                    <a:pt x="1182" y="720"/>
                  </a:cubicBezTo>
                  <a:cubicBezTo>
                    <a:pt x="1123" y="740"/>
                    <a:pt x="1118" y="744"/>
                    <a:pt x="1086" y="768"/>
                  </a:cubicBezTo>
                  <a:cubicBezTo>
                    <a:pt x="1054" y="792"/>
                    <a:pt x="1014" y="824"/>
                    <a:pt x="990" y="864"/>
                  </a:cubicBezTo>
                  <a:cubicBezTo>
                    <a:pt x="966" y="904"/>
                    <a:pt x="966" y="984"/>
                    <a:pt x="942" y="1008"/>
                  </a:cubicBezTo>
                  <a:cubicBezTo>
                    <a:pt x="918" y="1032"/>
                    <a:pt x="894" y="1008"/>
                    <a:pt x="846" y="1008"/>
                  </a:cubicBezTo>
                  <a:cubicBezTo>
                    <a:pt x="798" y="1008"/>
                    <a:pt x="711" y="1018"/>
                    <a:pt x="654" y="1008"/>
                  </a:cubicBezTo>
                  <a:cubicBezTo>
                    <a:pt x="597" y="998"/>
                    <a:pt x="541" y="954"/>
                    <a:pt x="501" y="949"/>
                  </a:cubicBezTo>
                  <a:cubicBezTo>
                    <a:pt x="461" y="944"/>
                    <a:pt x="451" y="981"/>
                    <a:pt x="414" y="979"/>
                  </a:cubicBezTo>
                  <a:cubicBezTo>
                    <a:pt x="377" y="977"/>
                    <a:pt x="331" y="925"/>
                    <a:pt x="276" y="934"/>
                  </a:cubicBezTo>
                  <a:cubicBezTo>
                    <a:pt x="221" y="943"/>
                    <a:pt x="122" y="1008"/>
                    <a:pt x="81" y="1036"/>
                  </a:cubicBezTo>
                  <a:cubicBezTo>
                    <a:pt x="40" y="1064"/>
                    <a:pt x="41" y="1063"/>
                    <a:pt x="30" y="1104"/>
                  </a:cubicBezTo>
                  <a:cubicBezTo>
                    <a:pt x="19" y="1145"/>
                    <a:pt x="0" y="1244"/>
                    <a:pt x="18" y="1282"/>
                  </a:cubicBezTo>
                  <a:cubicBezTo>
                    <a:pt x="36" y="1320"/>
                    <a:pt x="120" y="1366"/>
                    <a:pt x="138" y="1336"/>
                  </a:cubicBezTo>
                  <a:close/>
                </a:path>
              </a:pathLst>
            </a:custGeom>
            <a:solidFill>
              <a:srgbClr val="FFCC00"/>
            </a:solidFill>
            <a:ln w="9525">
              <a:solidFill>
                <a:schemeClr val="tx1"/>
              </a:solidFill>
              <a:round/>
              <a:headEnd/>
              <a:tailEnd/>
            </a:ln>
          </p:spPr>
          <p:txBody>
            <a:bodyPr/>
            <a:lstStyle/>
            <a:p>
              <a:endParaRPr lang="en-US" dirty="0"/>
            </a:p>
          </p:txBody>
        </p:sp>
        <p:sp>
          <p:nvSpPr>
            <p:cNvPr id="16552" name="Freeform 88"/>
            <p:cNvSpPr>
              <a:spLocks/>
            </p:cNvSpPr>
            <p:nvPr/>
          </p:nvSpPr>
          <p:spPr bwMode="auto">
            <a:xfrm>
              <a:off x="2824" y="3105"/>
              <a:ext cx="545" cy="439"/>
            </a:xfrm>
            <a:custGeom>
              <a:avLst/>
              <a:gdLst>
                <a:gd name="T0" fmla="*/ 1748432991 w 604"/>
                <a:gd name="T1" fmla="*/ 1990348934 h 456"/>
                <a:gd name="T2" fmla="*/ 1748432991 w 604"/>
                <a:gd name="T3" fmla="*/ 1990348934 h 456"/>
                <a:gd name="T4" fmla="*/ 1748432991 w 604"/>
                <a:gd name="T5" fmla="*/ 1990348934 h 456"/>
                <a:gd name="T6" fmla="*/ 1748432991 w 604"/>
                <a:gd name="T7" fmla="*/ 1990348934 h 456"/>
                <a:gd name="T8" fmla="*/ 1748432991 w 604"/>
                <a:gd name="T9" fmla="*/ 1990348934 h 456"/>
                <a:gd name="T10" fmla="*/ 1748432991 w 604"/>
                <a:gd name="T11" fmla="*/ 1990348934 h 456"/>
                <a:gd name="T12" fmla="*/ 1748432991 w 604"/>
                <a:gd name="T13" fmla="*/ 1990348934 h 456"/>
                <a:gd name="T14" fmla="*/ 1748432991 w 604"/>
                <a:gd name="T15" fmla="*/ 1990348934 h 456"/>
                <a:gd name="T16" fmla="*/ 1748432991 w 604"/>
                <a:gd name="T17" fmla="*/ 1990348934 h 456"/>
                <a:gd name="T18" fmla="*/ 1748432991 w 604"/>
                <a:gd name="T19" fmla="*/ 1990348934 h 456"/>
                <a:gd name="T20" fmla="*/ 1748432991 w 604"/>
                <a:gd name="T21" fmla="*/ 1990348934 h 456"/>
                <a:gd name="T22" fmla="*/ 1748432991 w 604"/>
                <a:gd name="T23" fmla="*/ 1990348934 h 456"/>
                <a:gd name="T24" fmla="*/ 1748432991 w 604"/>
                <a:gd name="T25" fmla="*/ 1990348934 h 456"/>
                <a:gd name="T26" fmla="*/ 1748432991 w 604"/>
                <a:gd name="T27" fmla="*/ 1990348934 h 456"/>
                <a:gd name="T28" fmla="*/ 1748432991 w 604"/>
                <a:gd name="T29" fmla="*/ 1990348934 h 456"/>
                <a:gd name="T30" fmla="*/ 1748432991 w 604"/>
                <a:gd name="T31" fmla="*/ 1990348934 h 456"/>
                <a:gd name="T32" fmla="*/ 1748432991 w 604"/>
                <a:gd name="T33" fmla="*/ 1990348934 h 456"/>
                <a:gd name="T34" fmla="*/ 1748432991 w 604"/>
                <a:gd name="T35" fmla="*/ 1990348934 h 456"/>
                <a:gd name="T36" fmla="*/ 1748432991 w 604"/>
                <a:gd name="T37" fmla="*/ 1990348934 h 456"/>
                <a:gd name="T38" fmla="*/ 1748432991 w 604"/>
                <a:gd name="T39" fmla="*/ 1990348934 h 456"/>
                <a:gd name="T40" fmla="*/ 1748432991 w 604"/>
                <a:gd name="T41" fmla="*/ 1990348934 h 456"/>
                <a:gd name="T42" fmla="*/ 1748432991 w 604"/>
                <a:gd name="T43" fmla="*/ 1990348934 h 456"/>
                <a:gd name="T44" fmla="*/ 1748432991 w 604"/>
                <a:gd name="T45" fmla="*/ 1990348934 h 456"/>
                <a:gd name="T46" fmla="*/ 1748432991 w 604"/>
                <a:gd name="T47" fmla="*/ 1990348934 h 456"/>
                <a:gd name="T48" fmla="*/ 1748432991 w 604"/>
                <a:gd name="T49" fmla="*/ 1990348934 h 456"/>
                <a:gd name="T50" fmla="*/ 1748432991 w 604"/>
                <a:gd name="T51" fmla="*/ 1990348934 h 456"/>
                <a:gd name="T52" fmla="*/ 1748432991 w 604"/>
                <a:gd name="T53" fmla="*/ 1990348934 h 456"/>
                <a:gd name="T54" fmla="*/ 1748432991 w 604"/>
                <a:gd name="T55" fmla="*/ 1990348934 h 456"/>
                <a:gd name="T56" fmla="*/ 1748432991 w 604"/>
                <a:gd name="T57" fmla="*/ 1990348934 h 456"/>
                <a:gd name="T58" fmla="*/ 1748432991 w 604"/>
                <a:gd name="T59" fmla="*/ 1990348934 h 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4"/>
                <a:gd name="T91" fmla="*/ 0 h 456"/>
                <a:gd name="T92" fmla="*/ 604 w 604"/>
                <a:gd name="T93" fmla="*/ 456 h 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4" h="456">
                  <a:moveTo>
                    <a:pt x="604" y="5"/>
                  </a:moveTo>
                  <a:cubicBezTo>
                    <a:pt x="602" y="0"/>
                    <a:pt x="567" y="46"/>
                    <a:pt x="561" y="57"/>
                  </a:cubicBezTo>
                  <a:cubicBezTo>
                    <a:pt x="555" y="68"/>
                    <a:pt x="576" y="69"/>
                    <a:pt x="568" y="74"/>
                  </a:cubicBezTo>
                  <a:cubicBezTo>
                    <a:pt x="560" y="79"/>
                    <a:pt x="527" y="72"/>
                    <a:pt x="511" y="90"/>
                  </a:cubicBezTo>
                  <a:cubicBezTo>
                    <a:pt x="495" y="108"/>
                    <a:pt x="494" y="166"/>
                    <a:pt x="474" y="182"/>
                  </a:cubicBezTo>
                  <a:cubicBezTo>
                    <a:pt x="454" y="198"/>
                    <a:pt x="420" y="166"/>
                    <a:pt x="393" y="183"/>
                  </a:cubicBezTo>
                  <a:cubicBezTo>
                    <a:pt x="366" y="200"/>
                    <a:pt x="333" y="266"/>
                    <a:pt x="310" y="284"/>
                  </a:cubicBezTo>
                  <a:cubicBezTo>
                    <a:pt x="287" y="302"/>
                    <a:pt x="271" y="293"/>
                    <a:pt x="255" y="293"/>
                  </a:cubicBezTo>
                  <a:cubicBezTo>
                    <a:pt x="239" y="293"/>
                    <a:pt x="228" y="290"/>
                    <a:pt x="216" y="285"/>
                  </a:cubicBezTo>
                  <a:cubicBezTo>
                    <a:pt x="204" y="280"/>
                    <a:pt x="194" y="269"/>
                    <a:pt x="180" y="261"/>
                  </a:cubicBezTo>
                  <a:cubicBezTo>
                    <a:pt x="166" y="253"/>
                    <a:pt x="145" y="236"/>
                    <a:pt x="132" y="239"/>
                  </a:cubicBezTo>
                  <a:cubicBezTo>
                    <a:pt x="119" y="242"/>
                    <a:pt x="105" y="271"/>
                    <a:pt x="100" y="281"/>
                  </a:cubicBezTo>
                  <a:cubicBezTo>
                    <a:pt x="95" y="291"/>
                    <a:pt x="103" y="282"/>
                    <a:pt x="100" y="300"/>
                  </a:cubicBezTo>
                  <a:cubicBezTo>
                    <a:pt x="97" y="318"/>
                    <a:pt x="88" y="370"/>
                    <a:pt x="79" y="390"/>
                  </a:cubicBezTo>
                  <a:cubicBezTo>
                    <a:pt x="70" y="410"/>
                    <a:pt x="58" y="406"/>
                    <a:pt x="46" y="417"/>
                  </a:cubicBezTo>
                  <a:cubicBezTo>
                    <a:pt x="34" y="428"/>
                    <a:pt x="0" y="456"/>
                    <a:pt x="7" y="456"/>
                  </a:cubicBezTo>
                  <a:cubicBezTo>
                    <a:pt x="14" y="456"/>
                    <a:pt x="74" y="436"/>
                    <a:pt x="90" y="416"/>
                  </a:cubicBezTo>
                  <a:cubicBezTo>
                    <a:pt x="106" y="396"/>
                    <a:pt x="96" y="357"/>
                    <a:pt x="102" y="334"/>
                  </a:cubicBezTo>
                  <a:cubicBezTo>
                    <a:pt x="108" y="311"/>
                    <a:pt x="118" y="290"/>
                    <a:pt x="126" y="279"/>
                  </a:cubicBezTo>
                  <a:cubicBezTo>
                    <a:pt x="134" y="268"/>
                    <a:pt x="144" y="270"/>
                    <a:pt x="151" y="270"/>
                  </a:cubicBezTo>
                  <a:cubicBezTo>
                    <a:pt x="158" y="270"/>
                    <a:pt x="158" y="269"/>
                    <a:pt x="168" y="276"/>
                  </a:cubicBezTo>
                  <a:cubicBezTo>
                    <a:pt x="178" y="283"/>
                    <a:pt x="199" y="306"/>
                    <a:pt x="214" y="314"/>
                  </a:cubicBezTo>
                  <a:cubicBezTo>
                    <a:pt x="229" y="322"/>
                    <a:pt x="241" y="326"/>
                    <a:pt x="259" y="323"/>
                  </a:cubicBezTo>
                  <a:cubicBezTo>
                    <a:pt x="277" y="320"/>
                    <a:pt x="303" y="313"/>
                    <a:pt x="325" y="294"/>
                  </a:cubicBezTo>
                  <a:cubicBezTo>
                    <a:pt x="347" y="275"/>
                    <a:pt x="371" y="223"/>
                    <a:pt x="394" y="209"/>
                  </a:cubicBezTo>
                  <a:cubicBezTo>
                    <a:pt x="417" y="195"/>
                    <a:pt x="446" y="211"/>
                    <a:pt x="465" y="207"/>
                  </a:cubicBezTo>
                  <a:cubicBezTo>
                    <a:pt x="484" y="203"/>
                    <a:pt x="501" y="202"/>
                    <a:pt x="510" y="186"/>
                  </a:cubicBezTo>
                  <a:cubicBezTo>
                    <a:pt x="519" y="170"/>
                    <a:pt x="510" y="127"/>
                    <a:pt x="520" y="110"/>
                  </a:cubicBezTo>
                  <a:cubicBezTo>
                    <a:pt x="530" y="93"/>
                    <a:pt x="559" y="104"/>
                    <a:pt x="573" y="86"/>
                  </a:cubicBezTo>
                  <a:cubicBezTo>
                    <a:pt x="587" y="68"/>
                    <a:pt x="604" y="8"/>
                    <a:pt x="604" y="5"/>
                  </a:cubicBezTo>
                  <a:close/>
                </a:path>
              </a:pathLst>
            </a:custGeom>
            <a:solidFill>
              <a:srgbClr val="FFFF00"/>
            </a:solidFill>
            <a:ln w="9525">
              <a:solidFill>
                <a:schemeClr val="tx1"/>
              </a:solidFill>
              <a:round/>
              <a:headEnd/>
              <a:tailEnd/>
            </a:ln>
          </p:spPr>
          <p:txBody>
            <a:bodyPr/>
            <a:lstStyle/>
            <a:p>
              <a:endParaRPr lang="en-US" dirty="0"/>
            </a:p>
          </p:txBody>
        </p:sp>
        <p:sp>
          <p:nvSpPr>
            <p:cNvPr id="16553" name="Freeform 89"/>
            <p:cNvSpPr>
              <a:spLocks/>
            </p:cNvSpPr>
            <p:nvPr/>
          </p:nvSpPr>
          <p:spPr bwMode="auto">
            <a:xfrm>
              <a:off x="2815" y="3033"/>
              <a:ext cx="604" cy="382"/>
            </a:xfrm>
            <a:custGeom>
              <a:avLst/>
              <a:gdLst>
                <a:gd name="T0" fmla="*/ 1745235897 w 670"/>
                <a:gd name="T1" fmla="*/ 1988270998 h 397"/>
                <a:gd name="T2" fmla="*/ 1745235897 w 670"/>
                <a:gd name="T3" fmla="*/ 1988270998 h 397"/>
                <a:gd name="T4" fmla="*/ 1745235897 w 670"/>
                <a:gd name="T5" fmla="*/ 1988270998 h 397"/>
                <a:gd name="T6" fmla="*/ 1745235897 w 670"/>
                <a:gd name="T7" fmla="*/ 1988270998 h 397"/>
                <a:gd name="T8" fmla="*/ 1745235897 w 670"/>
                <a:gd name="T9" fmla="*/ 1988270998 h 397"/>
                <a:gd name="T10" fmla="*/ 1745235897 w 670"/>
                <a:gd name="T11" fmla="*/ 1988270998 h 397"/>
                <a:gd name="T12" fmla="*/ 1745235897 w 670"/>
                <a:gd name="T13" fmla="*/ 1988270998 h 397"/>
                <a:gd name="T14" fmla="*/ 1745235897 w 670"/>
                <a:gd name="T15" fmla="*/ 1988270998 h 397"/>
                <a:gd name="T16" fmla="*/ 1745235897 w 670"/>
                <a:gd name="T17" fmla="*/ 1988270998 h 397"/>
                <a:gd name="T18" fmla="*/ 1745235897 w 670"/>
                <a:gd name="T19" fmla="*/ 1988270998 h 397"/>
                <a:gd name="T20" fmla="*/ 1745235897 w 670"/>
                <a:gd name="T21" fmla="*/ 1988270998 h 397"/>
                <a:gd name="T22" fmla="*/ 1745235897 w 670"/>
                <a:gd name="T23" fmla="*/ 1988270998 h 397"/>
                <a:gd name="T24" fmla="*/ 1745235897 w 670"/>
                <a:gd name="T25" fmla="*/ 1988270998 h 397"/>
                <a:gd name="T26" fmla="*/ 1745235897 w 670"/>
                <a:gd name="T27" fmla="*/ 1988270998 h 397"/>
                <a:gd name="T28" fmla="*/ 1745235897 w 670"/>
                <a:gd name="T29" fmla="*/ 1988270998 h 397"/>
                <a:gd name="T30" fmla="*/ 1745235897 w 670"/>
                <a:gd name="T31" fmla="*/ 1988270998 h 397"/>
                <a:gd name="T32" fmla="*/ 1745235897 w 670"/>
                <a:gd name="T33" fmla="*/ 1988270998 h 397"/>
                <a:gd name="T34" fmla="*/ 1745235897 w 670"/>
                <a:gd name="T35" fmla="*/ 1988270998 h 397"/>
                <a:gd name="T36" fmla="*/ 1745235897 w 670"/>
                <a:gd name="T37" fmla="*/ 1988270998 h 397"/>
                <a:gd name="T38" fmla="*/ 1745235897 w 670"/>
                <a:gd name="T39" fmla="*/ 1988270998 h 397"/>
                <a:gd name="T40" fmla="*/ 1745235897 w 670"/>
                <a:gd name="T41" fmla="*/ 1988270998 h 397"/>
                <a:gd name="T42" fmla="*/ 1745235897 w 670"/>
                <a:gd name="T43" fmla="*/ 1988270998 h 397"/>
                <a:gd name="T44" fmla="*/ 1745235897 w 670"/>
                <a:gd name="T45" fmla="*/ 1988270998 h 397"/>
                <a:gd name="T46" fmla="*/ 1745235897 w 670"/>
                <a:gd name="T47" fmla="*/ 1988270998 h 397"/>
                <a:gd name="T48" fmla="*/ 1745235897 w 670"/>
                <a:gd name="T49" fmla="*/ 1988270998 h 397"/>
                <a:gd name="T50" fmla="*/ 1745235897 w 670"/>
                <a:gd name="T51" fmla="*/ 1988270998 h 397"/>
                <a:gd name="T52" fmla="*/ 1745235897 w 670"/>
                <a:gd name="T53" fmla="*/ 1988270998 h 397"/>
                <a:gd name="T54" fmla="*/ 1745235897 w 670"/>
                <a:gd name="T55" fmla="*/ 1988270998 h 397"/>
                <a:gd name="T56" fmla="*/ 1745235897 w 670"/>
                <a:gd name="T57" fmla="*/ 1988270998 h 397"/>
                <a:gd name="T58" fmla="*/ 1745235897 w 670"/>
                <a:gd name="T59" fmla="*/ 1988270998 h 397"/>
                <a:gd name="T60" fmla="*/ 1745235897 w 670"/>
                <a:gd name="T61" fmla="*/ 1988270998 h 397"/>
                <a:gd name="T62" fmla="*/ 1745235897 w 670"/>
                <a:gd name="T63" fmla="*/ 1988270998 h 3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0"/>
                <a:gd name="T97" fmla="*/ 0 h 397"/>
                <a:gd name="T98" fmla="*/ 670 w 670"/>
                <a:gd name="T99" fmla="*/ 397 h 3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0" h="397">
                  <a:moveTo>
                    <a:pt x="668" y="1"/>
                  </a:moveTo>
                  <a:cubicBezTo>
                    <a:pt x="665" y="0"/>
                    <a:pt x="622" y="30"/>
                    <a:pt x="608" y="45"/>
                  </a:cubicBezTo>
                  <a:cubicBezTo>
                    <a:pt x="594" y="60"/>
                    <a:pt x="592" y="81"/>
                    <a:pt x="582" y="93"/>
                  </a:cubicBezTo>
                  <a:cubicBezTo>
                    <a:pt x="572" y="105"/>
                    <a:pt x="567" y="114"/>
                    <a:pt x="546" y="117"/>
                  </a:cubicBezTo>
                  <a:cubicBezTo>
                    <a:pt x="525" y="120"/>
                    <a:pt x="476" y="111"/>
                    <a:pt x="453" y="109"/>
                  </a:cubicBezTo>
                  <a:cubicBezTo>
                    <a:pt x="430" y="107"/>
                    <a:pt x="426" y="95"/>
                    <a:pt x="407" y="105"/>
                  </a:cubicBezTo>
                  <a:cubicBezTo>
                    <a:pt x="388" y="115"/>
                    <a:pt x="364" y="155"/>
                    <a:pt x="339" y="168"/>
                  </a:cubicBezTo>
                  <a:cubicBezTo>
                    <a:pt x="314" y="181"/>
                    <a:pt x="269" y="170"/>
                    <a:pt x="257" y="186"/>
                  </a:cubicBezTo>
                  <a:cubicBezTo>
                    <a:pt x="245" y="202"/>
                    <a:pt x="268" y="248"/>
                    <a:pt x="264" y="265"/>
                  </a:cubicBezTo>
                  <a:cubicBezTo>
                    <a:pt x="260" y="282"/>
                    <a:pt x="243" y="288"/>
                    <a:pt x="231" y="288"/>
                  </a:cubicBezTo>
                  <a:cubicBezTo>
                    <a:pt x="219" y="288"/>
                    <a:pt x="198" y="279"/>
                    <a:pt x="191" y="267"/>
                  </a:cubicBezTo>
                  <a:cubicBezTo>
                    <a:pt x="184" y="255"/>
                    <a:pt x="191" y="229"/>
                    <a:pt x="191" y="216"/>
                  </a:cubicBezTo>
                  <a:cubicBezTo>
                    <a:pt x="191" y="203"/>
                    <a:pt x="197" y="194"/>
                    <a:pt x="188" y="189"/>
                  </a:cubicBezTo>
                  <a:cubicBezTo>
                    <a:pt x="179" y="184"/>
                    <a:pt x="162" y="172"/>
                    <a:pt x="134" y="184"/>
                  </a:cubicBezTo>
                  <a:cubicBezTo>
                    <a:pt x="106" y="196"/>
                    <a:pt x="42" y="232"/>
                    <a:pt x="21" y="262"/>
                  </a:cubicBezTo>
                  <a:cubicBezTo>
                    <a:pt x="0" y="292"/>
                    <a:pt x="4" y="339"/>
                    <a:pt x="8" y="361"/>
                  </a:cubicBezTo>
                  <a:cubicBezTo>
                    <a:pt x="12" y="383"/>
                    <a:pt x="28" y="397"/>
                    <a:pt x="45" y="396"/>
                  </a:cubicBezTo>
                  <a:cubicBezTo>
                    <a:pt x="62" y="395"/>
                    <a:pt x="102" y="372"/>
                    <a:pt x="113" y="352"/>
                  </a:cubicBezTo>
                  <a:cubicBezTo>
                    <a:pt x="124" y="332"/>
                    <a:pt x="108" y="295"/>
                    <a:pt x="110" y="274"/>
                  </a:cubicBezTo>
                  <a:cubicBezTo>
                    <a:pt x="112" y="253"/>
                    <a:pt x="118" y="238"/>
                    <a:pt x="128" y="226"/>
                  </a:cubicBezTo>
                  <a:cubicBezTo>
                    <a:pt x="138" y="214"/>
                    <a:pt x="165" y="197"/>
                    <a:pt x="171" y="202"/>
                  </a:cubicBezTo>
                  <a:cubicBezTo>
                    <a:pt x="177" y="207"/>
                    <a:pt x="161" y="244"/>
                    <a:pt x="162" y="259"/>
                  </a:cubicBezTo>
                  <a:cubicBezTo>
                    <a:pt x="163" y="274"/>
                    <a:pt x="164" y="287"/>
                    <a:pt x="179" y="294"/>
                  </a:cubicBezTo>
                  <a:cubicBezTo>
                    <a:pt x="194" y="301"/>
                    <a:pt x="233" y="309"/>
                    <a:pt x="251" y="304"/>
                  </a:cubicBezTo>
                  <a:cubicBezTo>
                    <a:pt x="269" y="299"/>
                    <a:pt x="281" y="283"/>
                    <a:pt x="285" y="265"/>
                  </a:cubicBezTo>
                  <a:cubicBezTo>
                    <a:pt x="289" y="247"/>
                    <a:pt x="266" y="209"/>
                    <a:pt x="275" y="196"/>
                  </a:cubicBezTo>
                  <a:cubicBezTo>
                    <a:pt x="284" y="183"/>
                    <a:pt x="318" y="199"/>
                    <a:pt x="341" y="187"/>
                  </a:cubicBezTo>
                  <a:cubicBezTo>
                    <a:pt x="364" y="175"/>
                    <a:pt x="391" y="132"/>
                    <a:pt x="413" y="123"/>
                  </a:cubicBezTo>
                  <a:cubicBezTo>
                    <a:pt x="435" y="114"/>
                    <a:pt x="445" y="129"/>
                    <a:pt x="473" y="130"/>
                  </a:cubicBezTo>
                  <a:cubicBezTo>
                    <a:pt x="501" y="131"/>
                    <a:pt x="553" y="139"/>
                    <a:pt x="579" y="126"/>
                  </a:cubicBezTo>
                  <a:cubicBezTo>
                    <a:pt x="605" y="113"/>
                    <a:pt x="612" y="70"/>
                    <a:pt x="627" y="49"/>
                  </a:cubicBezTo>
                  <a:cubicBezTo>
                    <a:pt x="642" y="28"/>
                    <a:pt x="670" y="0"/>
                    <a:pt x="668" y="1"/>
                  </a:cubicBezTo>
                  <a:close/>
                </a:path>
              </a:pathLst>
            </a:custGeom>
            <a:solidFill>
              <a:srgbClr val="FFFF00"/>
            </a:solidFill>
            <a:ln w="9525">
              <a:solidFill>
                <a:schemeClr val="tx1"/>
              </a:solidFill>
              <a:round/>
              <a:headEnd/>
              <a:tailEnd/>
            </a:ln>
          </p:spPr>
          <p:txBody>
            <a:bodyPr/>
            <a:lstStyle/>
            <a:p>
              <a:endParaRPr lang="en-US" dirty="0"/>
            </a:p>
          </p:txBody>
        </p:sp>
        <p:sp>
          <p:nvSpPr>
            <p:cNvPr id="16554" name="Freeform 90"/>
            <p:cNvSpPr>
              <a:spLocks/>
            </p:cNvSpPr>
            <p:nvPr/>
          </p:nvSpPr>
          <p:spPr bwMode="auto">
            <a:xfrm>
              <a:off x="3419" y="2519"/>
              <a:ext cx="515" cy="507"/>
            </a:xfrm>
            <a:custGeom>
              <a:avLst/>
              <a:gdLst>
                <a:gd name="T0" fmla="*/ 1740813580 w 572"/>
                <a:gd name="T1" fmla="*/ 1980058124 h 528"/>
                <a:gd name="T2" fmla="*/ 1740813580 w 572"/>
                <a:gd name="T3" fmla="*/ 1980058124 h 528"/>
                <a:gd name="T4" fmla="*/ 1740813580 w 572"/>
                <a:gd name="T5" fmla="*/ 1980058124 h 528"/>
                <a:gd name="T6" fmla="*/ 1740813580 w 572"/>
                <a:gd name="T7" fmla="*/ 1980058124 h 528"/>
                <a:gd name="T8" fmla="*/ 1740813580 w 572"/>
                <a:gd name="T9" fmla="*/ 1980058124 h 528"/>
                <a:gd name="T10" fmla="*/ 1740813580 w 572"/>
                <a:gd name="T11" fmla="*/ 1980058124 h 528"/>
                <a:gd name="T12" fmla="*/ 1740813580 w 572"/>
                <a:gd name="T13" fmla="*/ 1980058124 h 528"/>
                <a:gd name="T14" fmla="*/ 1740813580 w 572"/>
                <a:gd name="T15" fmla="*/ 1980058124 h 528"/>
                <a:gd name="T16" fmla="*/ 1740813580 w 572"/>
                <a:gd name="T17" fmla="*/ 1980058124 h 528"/>
                <a:gd name="T18" fmla="*/ 1740813580 w 572"/>
                <a:gd name="T19" fmla="*/ 1980058124 h 528"/>
                <a:gd name="T20" fmla="*/ 1740813580 w 572"/>
                <a:gd name="T21" fmla="*/ 1980058124 h 528"/>
                <a:gd name="T22" fmla="*/ 1740813580 w 572"/>
                <a:gd name="T23" fmla="*/ 1980058124 h 528"/>
                <a:gd name="T24" fmla="*/ 1740813580 w 572"/>
                <a:gd name="T25" fmla="*/ 1980058124 h 528"/>
                <a:gd name="T26" fmla="*/ 1740813580 w 572"/>
                <a:gd name="T27" fmla="*/ 1980058124 h 528"/>
                <a:gd name="T28" fmla="*/ 1740813580 w 572"/>
                <a:gd name="T29" fmla="*/ 1980058124 h 528"/>
                <a:gd name="T30" fmla="*/ 1740813580 w 572"/>
                <a:gd name="T31" fmla="*/ 1980058124 h 528"/>
                <a:gd name="T32" fmla="*/ 1740813580 w 572"/>
                <a:gd name="T33" fmla="*/ 1980058124 h 528"/>
                <a:gd name="T34" fmla="*/ 1740813580 w 572"/>
                <a:gd name="T35" fmla="*/ 1980058124 h 528"/>
                <a:gd name="T36" fmla="*/ 1740813580 w 572"/>
                <a:gd name="T37" fmla="*/ 1980058124 h 528"/>
                <a:gd name="T38" fmla="*/ 1740813580 w 572"/>
                <a:gd name="T39" fmla="*/ 1980058124 h 528"/>
                <a:gd name="T40" fmla="*/ 1740813580 w 572"/>
                <a:gd name="T41" fmla="*/ 1980058124 h 528"/>
                <a:gd name="T42" fmla="*/ 1740813580 w 572"/>
                <a:gd name="T43" fmla="*/ 1980058124 h 528"/>
                <a:gd name="T44" fmla="*/ 1740813580 w 572"/>
                <a:gd name="T45" fmla="*/ 1980058124 h 528"/>
                <a:gd name="T46" fmla="*/ 1740813580 w 572"/>
                <a:gd name="T47" fmla="*/ 1980058124 h 528"/>
                <a:gd name="T48" fmla="*/ 1740813580 w 572"/>
                <a:gd name="T49" fmla="*/ 1980058124 h 528"/>
                <a:gd name="T50" fmla="*/ 1740813580 w 572"/>
                <a:gd name="T51" fmla="*/ 1980058124 h 528"/>
                <a:gd name="T52" fmla="*/ 1740813580 w 572"/>
                <a:gd name="T53" fmla="*/ 1980058124 h 528"/>
                <a:gd name="T54" fmla="*/ 1740813580 w 572"/>
                <a:gd name="T55" fmla="*/ 1980058124 h 528"/>
                <a:gd name="T56" fmla="*/ 1740813580 w 572"/>
                <a:gd name="T57" fmla="*/ 1980058124 h 528"/>
                <a:gd name="T58" fmla="*/ 1740813580 w 572"/>
                <a:gd name="T59" fmla="*/ 1980058124 h 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2"/>
                <a:gd name="T91" fmla="*/ 0 h 528"/>
                <a:gd name="T92" fmla="*/ 572 w 572"/>
                <a:gd name="T93" fmla="*/ 528 h 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2" h="528">
                  <a:moveTo>
                    <a:pt x="487" y="70"/>
                  </a:moveTo>
                  <a:cubicBezTo>
                    <a:pt x="470" y="84"/>
                    <a:pt x="449" y="76"/>
                    <a:pt x="437" y="87"/>
                  </a:cubicBezTo>
                  <a:cubicBezTo>
                    <a:pt x="425" y="98"/>
                    <a:pt x="428" y="127"/>
                    <a:pt x="416" y="135"/>
                  </a:cubicBezTo>
                  <a:cubicBezTo>
                    <a:pt x="404" y="143"/>
                    <a:pt x="375" y="122"/>
                    <a:pt x="362" y="133"/>
                  </a:cubicBezTo>
                  <a:cubicBezTo>
                    <a:pt x="349" y="144"/>
                    <a:pt x="354" y="192"/>
                    <a:pt x="340" y="202"/>
                  </a:cubicBezTo>
                  <a:cubicBezTo>
                    <a:pt x="326" y="212"/>
                    <a:pt x="287" y="187"/>
                    <a:pt x="275" y="193"/>
                  </a:cubicBezTo>
                  <a:cubicBezTo>
                    <a:pt x="263" y="199"/>
                    <a:pt x="275" y="227"/>
                    <a:pt x="266" y="237"/>
                  </a:cubicBezTo>
                  <a:cubicBezTo>
                    <a:pt x="257" y="247"/>
                    <a:pt x="230" y="242"/>
                    <a:pt x="220" y="255"/>
                  </a:cubicBezTo>
                  <a:cubicBezTo>
                    <a:pt x="210" y="268"/>
                    <a:pt x="216" y="302"/>
                    <a:pt x="206" y="316"/>
                  </a:cubicBezTo>
                  <a:cubicBezTo>
                    <a:pt x="196" y="330"/>
                    <a:pt x="176" y="324"/>
                    <a:pt x="163" y="340"/>
                  </a:cubicBezTo>
                  <a:cubicBezTo>
                    <a:pt x="150" y="356"/>
                    <a:pt x="143" y="400"/>
                    <a:pt x="130" y="415"/>
                  </a:cubicBezTo>
                  <a:cubicBezTo>
                    <a:pt x="117" y="430"/>
                    <a:pt x="98" y="420"/>
                    <a:pt x="85" y="432"/>
                  </a:cubicBezTo>
                  <a:cubicBezTo>
                    <a:pt x="72" y="444"/>
                    <a:pt x="64" y="470"/>
                    <a:pt x="50" y="486"/>
                  </a:cubicBezTo>
                  <a:cubicBezTo>
                    <a:pt x="36" y="502"/>
                    <a:pt x="0" y="524"/>
                    <a:pt x="2" y="526"/>
                  </a:cubicBezTo>
                  <a:cubicBezTo>
                    <a:pt x="4" y="528"/>
                    <a:pt x="47" y="512"/>
                    <a:pt x="61" y="498"/>
                  </a:cubicBezTo>
                  <a:cubicBezTo>
                    <a:pt x="75" y="484"/>
                    <a:pt x="73" y="455"/>
                    <a:pt x="88" y="442"/>
                  </a:cubicBezTo>
                  <a:cubicBezTo>
                    <a:pt x="103" y="429"/>
                    <a:pt x="136" y="433"/>
                    <a:pt x="149" y="420"/>
                  </a:cubicBezTo>
                  <a:cubicBezTo>
                    <a:pt x="162" y="407"/>
                    <a:pt x="150" y="379"/>
                    <a:pt x="164" y="364"/>
                  </a:cubicBezTo>
                  <a:cubicBezTo>
                    <a:pt x="178" y="349"/>
                    <a:pt x="221" y="344"/>
                    <a:pt x="232" y="328"/>
                  </a:cubicBezTo>
                  <a:cubicBezTo>
                    <a:pt x="243" y="312"/>
                    <a:pt x="225" y="283"/>
                    <a:pt x="233" y="270"/>
                  </a:cubicBezTo>
                  <a:cubicBezTo>
                    <a:pt x="241" y="257"/>
                    <a:pt x="271" y="257"/>
                    <a:pt x="281" y="249"/>
                  </a:cubicBezTo>
                  <a:cubicBezTo>
                    <a:pt x="291" y="241"/>
                    <a:pt x="279" y="224"/>
                    <a:pt x="290" y="220"/>
                  </a:cubicBezTo>
                  <a:cubicBezTo>
                    <a:pt x="301" y="216"/>
                    <a:pt x="335" y="238"/>
                    <a:pt x="349" y="226"/>
                  </a:cubicBezTo>
                  <a:cubicBezTo>
                    <a:pt x="363" y="214"/>
                    <a:pt x="363" y="159"/>
                    <a:pt x="376" y="147"/>
                  </a:cubicBezTo>
                  <a:cubicBezTo>
                    <a:pt x="389" y="135"/>
                    <a:pt x="415" y="165"/>
                    <a:pt x="428" y="156"/>
                  </a:cubicBezTo>
                  <a:cubicBezTo>
                    <a:pt x="441" y="147"/>
                    <a:pt x="447" y="105"/>
                    <a:pt x="457" y="94"/>
                  </a:cubicBezTo>
                  <a:cubicBezTo>
                    <a:pt x="467" y="83"/>
                    <a:pt x="478" y="96"/>
                    <a:pt x="491" y="88"/>
                  </a:cubicBezTo>
                  <a:cubicBezTo>
                    <a:pt x="504" y="80"/>
                    <a:pt x="526" y="58"/>
                    <a:pt x="538" y="44"/>
                  </a:cubicBezTo>
                  <a:cubicBezTo>
                    <a:pt x="550" y="30"/>
                    <a:pt x="572" y="0"/>
                    <a:pt x="564" y="4"/>
                  </a:cubicBezTo>
                  <a:cubicBezTo>
                    <a:pt x="556" y="8"/>
                    <a:pt x="503" y="56"/>
                    <a:pt x="487" y="70"/>
                  </a:cubicBezTo>
                  <a:close/>
                </a:path>
              </a:pathLst>
            </a:custGeom>
            <a:solidFill>
              <a:srgbClr val="FFFF00"/>
            </a:solidFill>
            <a:ln w="9525">
              <a:solidFill>
                <a:schemeClr val="tx1"/>
              </a:solidFill>
              <a:round/>
              <a:headEnd/>
              <a:tailEnd/>
            </a:ln>
          </p:spPr>
          <p:txBody>
            <a:bodyPr/>
            <a:lstStyle/>
            <a:p>
              <a:endParaRPr lang="en-US" dirty="0"/>
            </a:p>
          </p:txBody>
        </p:sp>
        <p:sp>
          <p:nvSpPr>
            <p:cNvPr id="16555" name="Freeform 91"/>
            <p:cNvSpPr>
              <a:spLocks/>
            </p:cNvSpPr>
            <p:nvPr/>
          </p:nvSpPr>
          <p:spPr bwMode="auto">
            <a:xfrm>
              <a:off x="1437" y="3070"/>
              <a:ext cx="1953" cy="921"/>
            </a:xfrm>
            <a:custGeom>
              <a:avLst/>
              <a:gdLst>
                <a:gd name="T0" fmla="*/ 1616528486 w 2251"/>
                <a:gd name="T1" fmla="*/ 1615102511 h 1062"/>
                <a:gd name="T2" fmla="*/ 1616528486 w 2251"/>
                <a:gd name="T3" fmla="*/ 1615102511 h 1062"/>
                <a:gd name="T4" fmla="*/ 1616528486 w 2251"/>
                <a:gd name="T5" fmla="*/ 1615102511 h 1062"/>
                <a:gd name="T6" fmla="*/ 1616528486 w 2251"/>
                <a:gd name="T7" fmla="*/ 1615102511 h 1062"/>
                <a:gd name="T8" fmla="*/ 1616528486 w 2251"/>
                <a:gd name="T9" fmla="*/ 1615102511 h 1062"/>
                <a:gd name="T10" fmla="*/ 1616528486 w 2251"/>
                <a:gd name="T11" fmla="*/ 1615102511 h 1062"/>
                <a:gd name="T12" fmla="*/ 1616528486 w 2251"/>
                <a:gd name="T13" fmla="*/ 1615102511 h 1062"/>
                <a:gd name="T14" fmla="*/ 1616528486 w 2251"/>
                <a:gd name="T15" fmla="*/ 1615102511 h 1062"/>
                <a:gd name="T16" fmla="*/ 1616528486 w 2251"/>
                <a:gd name="T17" fmla="*/ 1615102511 h 1062"/>
                <a:gd name="T18" fmla="*/ 1616528486 w 2251"/>
                <a:gd name="T19" fmla="*/ 1615102511 h 1062"/>
                <a:gd name="T20" fmla="*/ 1616528486 w 2251"/>
                <a:gd name="T21" fmla="*/ 1615102511 h 1062"/>
                <a:gd name="T22" fmla="*/ 1616528486 w 2251"/>
                <a:gd name="T23" fmla="*/ 1615102511 h 1062"/>
                <a:gd name="T24" fmla="*/ 1616528486 w 2251"/>
                <a:gd name="T25" fmla="*/ 1615102511 h 1062"/>
                <a:gd name="T26" fmla="*/ 1616528486 w 2251"/>
                <a:gd name="T27" fmla="*/ 1615102511 h 1062"/>
                <a:gd name="T28" fmla="*/ 1616528486 w 2251"/>
                <a:gd name="T29" fmla="*/ 1615102511 h 1062"/>
                <a:gd name="T30" fmla="*/ 1616528486 w 2251"/>
                <a:gd name="T31" fmla="*/ 1615102511 h 1062"/>
                <a:gd name="T32" fmla="*/ 1616528486 w 2251"/>
                <a:gd name="T33" fmla="*/ 1615102511 h 1062"/>
                <a:gd name="T34" fmla="*/ 1616528486 w 2251"/>
                <a:gd name="T35" fmla="*/ 1615102511 h 1062"/>
                <a:gd name="T36" fmla="*/ 1616528486 w 2251"/>
                <a:gd name="T37" fmla="*/ 1615102511 h 1062"/>
                <a:gd name="T38" fmla="*/ 1616528486 w 2251"/>
                <a:gd name="T39" fmla="*/ 1615102511 h 1062"/>
                <a:gd name="T40" fmla="*/ 1616528486 w 2251"/>
                <a:gd name="T41" fmla="*/ 1615102511 h 1062"/>
                <a:gd name="T42" fmla="*/ 1616528486 w 2251"/>
                <a:gd name="T43" fmla="*/ 1615102511 h 1062"/>
                <a:gd name="T44" fmla="*/ 1616528486 w 2251"/>
                <a:gd name="T45" fmla="*/ 1615102511 h 1062"/>
                <a:gd name="T46" fmla="*/ 1616528486 w 2251"/>
                <a:gd name="T47" fmla="*/ 1615102511 h 1062"/>
                <a:gd name="T48" fmla="*/ 1616528486 w 2251"/>
                <a:gd name="T49" fmla="*/ 1615102511 h 1062"/>
                <a:gd name="T50" fmla="*/ 1616528486 w 2251"/>
                <a:gd name="T51" fmla="*/ 1615102511 h 1062"/>
                <a:gd name="T52" fmla="*/ 1616528486 w 2251"/>
                <a:gd name="T53" fmla="*/ 1615102511 h 1062"/>
                <a:gd name="T54" fmla="*/ 1616528486 w 2251"/>
                <a:gd name="T55" fmla="*/ 1615102511 h 1062"/>
                <a:gd name="T56" fmla="*/ 1616528486 w 2251"/>
                <a:gd name="T57" fmla="*/ 1615102511 h 1062"/>
                <a:gd name="T58" fmla="*/ 1616528486 w 2251"/>
                <a:gd name="T59" fmla="*/ 1615102511 h 1062"/>
                <a:gd name="T60" fmla="*/ 1616528486 w 2251"/>
                <a:gd name="T61" fmla="*/ 1615102511 h 1062"/>
                <a:gd name="T62" fmla="*/ 1616528486 w 2251"/>
                <a:gd name="T63" fmla="*/ 1615102511 h 10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51"/>
                <a:gd name="T97" fmla="*/ 0 h 1062"/>
                <a:gd name="T98" fmla="*/ 2251 w 2251"/>
                <a:gd name="T99" fmla="*/ 1062 h 10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51" h="1062">
                  <a:moveTo>
                    <a:pt x="2233" y="4"/>
                  </a:moveTo>
                  <a:cubicBezTo>
                    <a:pt x="2222" y="9"/>
                    <a:pt x="2194" y="28"/>
                    <a:pt x="2171" y="40"/>
                  </a:cubicBezTo>
                  <a:cubicBezTo>
                    <a:pt x="2148" y="52"/>
                    <a:pt x="2112" y="58"/>
                    <a:pt x="2096" y="76"/>
                  </a:cubicBezTo>
                  <a:cubicBezTo>
                    <a:pt x="2081" y="95"/>
                    <a:pt x="2098" y="139"/>
                    <a:pt x="2077" y="153"/>
                  </a:cubicBezTo>
                  <a:cubicBezTo>
                    <a:pt x="2057" y="167"/>
                    <a:pt x="2001" y="136"/>
                    <a:pt x="1974" y="161"/>
                  </a:cubicBezTo>
                  <a:cubicBezTo>
                    <a:pt x="1947" y="185"/>
                    <a:pt x="1940" y="270"/>
                    <a:pt x="1915" y="297"/>
                  </a:cubicBezTo>
                  <a:cubicBezTo>
                    <a:pt x="1890" y="324"/>
                    <a:pt x="1852" y="298"/>
                    <a:pt x="1825" y="320"/>
                  </a:cubicBezTo>
                  <a:cubicBezTo>
                    <a:pt x="1798" y="343"/>
                    <a:pt x="1795" y="411"/>
                    <a:pt x="1755" y="429"/>
                  </a:cubicBezTo>
                  <a:cubicBezTo>
                    <a:pt x="1716" y="447"/>
                    <a:pt x="1612" y="408"/>
                    <a:pt x="1585" y="427"/>
                  </a:cubicBezTo>
                  <a:cubicBezTo>
                    <a:pt x="1558" y="446"/>
                    <a:pt x="1603" y="525"/>
                    <a:pt x="1590" y="542"/>
                  </a:cubicBezTo>
                  <a:cubicBezTo>
                    <a:pt x="1578" y="559"/>
                    <a:pt x="1542" y="548"/>
                    <a:pt x="1510" y="530"/>
                  </a:cubicBezTo>
                  <a:cubicBezTo>
                    <a:pt x="1478" y="512"/>
                    <a:pt x="1428" y="447"/>
                    <a:pt x="1397" y="433"/>
                  </a:cubicBezTo>
                  <a:cubicBezTo>
                    <a:pt x="1366" y="420"/>
                    <a:pt x="1340" y="437"/>
                    <a:pt x="1322" y="449"/>
                  </a:cubicBezTo>
                  <a:cubicBezTo>
                    <a:pt x="1304" y="461"/>
                    <a:pt x="1308" y="510"/>
                    <a:pt x="1288" y="505"/>
                  </a:cubicBezTo>
                  <a:cubicBezTo>
                    <a:pt x="1267" y="501"/>
                    <a:pt x="1224" y="440"/>
                    <a:pt x="1195" y="420"/>
                  </a:cubicBezTo>
                  <a:cubicBezTo>
                    <a:pt x="1166" y="400"/>
                    <a:pt x="1136" y="389"/>
                    <a:pt x="1110" y="387"/>
                  </a:cubicBezTo>
                  <a:cubicBezTo>
                    <a:pt x="1084" y="385"/>
                    <a:pt x="1053" y="400"/>
                    <a:pt x="1041" y="410"/>
                  </a:cubicBezTo>
                  <a:cubicBezTo>
                    <a:pt x="1030" y="420"/>
                    <a:pt x="1042" y="436"/>
                    <a:pt x="1039" y="447"/>
                  </a:cubicBezTo>
                  <a:cubicBezTo>
                    <a:pt x="1036" y="458"/>
                    <a:pt x="1039" y="480"/>
                    <a:pt x="1026" y="479"/>
                  </a:cubicBezTo>
                  <a:cubicBezTo>
                    <a:pt x="1012" y="478"/>
                    <a:pt x="979" y="461"/>
                    <a:pt x="958" y="443"/>
                  </a:cubicBezTo>
                  <a:cubicBezTo>
                    <a:pt x="937" y="426"/>
                    <a:pt x="924" y="376"/>
                    <a:pt x="899" y="370"/>
                  </a:cubicBezTo>
                  <a:cubicBezTo>
                    <a:pt x="874" y="365"/>
                    <a:pt x="836" y="398"/>
                    <a:pt x="809" y="410"/>
                  </a:cubicBezTo>
                  <a:cubicBezTo>
                    <a:pt x="782" y="422"/>
                    <a:pt x="764" y="426"/>
                    <a:pt x="737" y="443"/>
                  </a:cubicBezTo>
                  <a:cubicBezTo>
                    <a:pt x="710" y="461"/>
                    <a:pt x="664" y="490"/>
                    <a:pt x="645" y="520"/>
                  </a:cubicBezTo>
                  <a:cubicBezTo>
                    <a:pt x="627" y="550"/>
                    <a:pt x="641" y="599"/>
                    <a:pt x="621" y="626"/>
                  </a:cubicBezTo>
                  <a:cubicBezTo>
                    <a:pt x="602" y="654"/>
                    <a:pt x="553" y="677"/>
                    <a:pt x="528" y="689"/>
                  </a:cubicBezTo>
                  <a:cubicBezTo>
                    <a:pt x="503" y="702"/>
                    <a:pt x="510" y="692"/>
                    <a:pt x="469" y="699"/>
                  </a:cubicBezTo>
                  <a:cubicBezTo>
                    <a:pt x="427" y="707"/>
                    <a:pt x="336" y="726"/>
                    <a:pt x="279" y="736"/>
                  </a:cubicBezTo>
                  <a:cubicBezTo>
                    <a:pt x="221" y="746"/>
                    <a:pt x="163" y="754"/>
                    <a:pt x="123" y="762"/>
                  </a:cubicBezTo>
                  <a:cubicBezTo>
                    <a:pt x="82" y="769"/>
                    <a:pt x="54" y="771"/>
                    <a:pt x="34" y="781"/>
                  </a:cubicBezTo>
                  <a:cubicBezTo>
                    <a:pt x="15" y="791"/>
                    <a:pt x="0" y="807"/>
                    <a:pt x="4" y="819"/>
                  </a:cubicBezTo>
                  <a:lnTo>
                    <a:pt x="57" y="856"/>
                  </a:lnTo>
                  <a:lnTo>
                    <a:pt x="62" y="879"/>
                  </a:lnTo>
                  <a:lnTo>
                    <a:pt x="608" y="1035"/>
                  </a:lnTo>
                  <a:cubicBezTo>
                    <a:pt x="713" y="1062"/>
                    <a:pt x="675" y="1042"/>
                    <a:pt x="694" y="1041"/>
                  </a:cubicBezTo>
                  <a:cubicBezTo>
                    <a:pt x="713" y="1040"/>
                    <a:pt x="716" y="1051"/>
                    <a:pt x="720" y="1031"/>
                  </a:cubicBezTo>
                  <a:cubicBezTo>
                    <a:pt x="724" y="1011"/>
                    <a:pt x="710" y="962"/>
                    <a:pt x="718" y="921"/>
                  </a:cubicBezTo>
                  <a:cubicBezTo>
                    <a:pt x="726" y="880"/>
                    <a:pt x="767" y="822"/>
                    <a:pt x="771" y="783"/>
                  </a:cubicBezTo>
                  <a:cubicBezTo>
                    <a:pt x="775" y="743"/>
                    <a:pt x="762" y="727"/>
                    <a:pt x="746" y="683"/>
                  </a:cubicBezTo>
                  <a:cubicBezTo>
                    <a:pt x="731" y="638"/>
                    <a:pt x="669" y="558"/>
                    <a:pt x="677" y="519"/>
                  </a:cubicBezTo>
                  <a:cubicBezTo>
                    <a:pt x="684" y="480"/>
                    <a:pt x="753" y="468"/>
                    <a:pt x="790" y="447"/>
                  </a:cubicBezTo>
                  <a:cubicBezTo>
                    <a:pt x="826" y="426"/>
                    <a:pt x="865" y="391"/>
                    <a:pt x="892" y="396"/>
                  </a:cubicBezTo>
                  <a:cubicBezTo>
                    <a:pt x="919" y="400"/>
                    <a:pt x="927" y="454"/>
                    <a:pt x="951" y="472"/>
                  </a:cubicBezTo>
                  <a:cubicBezTo>
                    <a:pt x="975" y="490"/>
                    <a:pt x="1016" y="499"/>
                    <a:pt x="1035" y="500"/>
                  </a:cubicBezTo>
                  <a:cubicBezTo>
                    <a:pt x="1054" y="501"/>
                    <a:pt x="1058" y="494"/>
                    <a:pt x="1064" y="480"/>
                  </a:cubicBezTo>
                  <a:cubicBezTo>
                    <a:pt x="1070" y="466"/>
                    <a:pt x="1056" y="425"/>
                    <a:pt x="1074" y="416"/>
                  </a:cubicBezTo>
                  <a:cubicBezTo>
                    <a:pt x="1091" y="407"/>
                    <a:pt x="1143" y="412"/>
                    <a:pt x="1169" y="426"/>
                  </a:cubicBezTo>
                  <a:cubicBezTo>
                    <a:pt x="1195" y="439"/>
                    <a:pt x="1208" y="479"/>
                    <a:pt x="1228" y="497"/>
                  </a:cubicBezTo>
                  <a:cubicBezTo>
                    <a:pt x="1249" y="514"/>
                    <a:pt x="1277" y="531"/>
                    <a:pt x="1294" y="535"/>
                  </a:cubicBezTo>
                  <a:cubicBezTo>
                    <a:pt x="1310" y="540"/>
                    <a:pt x="1321" y="531"/>
                    <a:pt x="1328" y="522"/>
                  </a:cubicBezTo>
                  <a:cubicBezTo>
                    <a:pt x="1335" y="513"/>
                    <a:pt x="1335" y="492"/>
                    <a:pt x="1341" y="482"/>
                  </a:cubicBezTo>
                  <a:cubicBezTo>
                    <a:pt x="1346" y="472"/>
                    <a:pt x="1350" y="466"/>
                    <a:pt x="1359" y="462"/>
                  </a:cubicBezTo>
                  <a:cubicBezTo>
                    <a:pt x="1369" y="459"/>
                    <a:pt x="1374" y="447"/>
                    <a:pt x="1400" y="463"/>
                  </a:cubicBezTo>
                  <a:cubicBezTo>
                    <a:pt x="1426" y="480"/>
                    <a:pt x="1480" y="543"/>
                    <a:pt x="1516" y="560"/>
                  </a:cubicBezTo>
                  <a:cubicBezTo>
                    <a:pt x="1553" y="576"/>
                    <a:pt x="1599" y="584"/>
                    <a:pt x="1616" y="565"/>
                  </a:cubicBezTo>
                  <a:cubicBezTo>
                    <a:pt x="1633" y="546"/>
                    <a:pt x="1592" y="469"/>
                    <a:pt x="1616" y="450"/>
                  </a:cubicBezTo>
                  <a:cubicBezTo>
                    <a:pt x="1640" y="431"/>
                    <a:pt x="1722" y="471"/>
                    <a:pt x="1759" y="453"/>
                  </a:cubicBezTo>
                  <a:cubicBezTo>
                    <a:pt x="1797" y="436"/>
                    <a:pt x="1812" y="361"/>
                    <a:pt x="1839" y="340"/>
                  </a:cubicBezTo>
                  <a:cubicBezTo>
                    <a:pt x="1866" y="319"/>
                    <a:pt x="1895" y="354"/>
                    <a:pt x="1921" y="327"/>
                  </a:cubicBezTo>
                  <a:cubicBezTo>
                    <a:pt x="1947" y="300"/>
                    <a:pt x="1967" y="207"/>
                    <a:pt x="1996" y="183"/>
                  </a:cubicBezTo>
                  <a:cubicBezTo>
                    <a:pt x="2025" y="159"/>
                    <a:pt x="2074" y="193"/>
                    <a:pt x="2095" y="177"/>
                  </a:cubicBezTo>
                  <a:cubicBezTo>
                    <a:pt x="2116" y="162"/>
                    <a:pt x="2113" y="108"/>
                    <a:pt x="2124" y="88"/>
                  </a:cubicBezTo>
                  <a:cubicBezTo>
                    <a:pt x="2136" y="68"/>
                    <a:pt x="2146" y="72"/>
                    <a:pt x="2165" y="60"/>
                  </a:cubicBezTo>
                  <a:cubicBezTo>
                    <a:pt x="2183" y="48"/>
                    <a:pt x="2228" y="22"/>
                    <a:pt x="2240" y="13"/>
                  </a:cubicBezTo>
                  <a:cubicBezTo>
                    <a:pt x="2251" y="4"/>
                    <a:pt x="2245" y="0"/>
                    <a:pt x="2233" y="4"/>
                  </a:cubicBezTo>
                  <a:close/>
                </a:path>
              </a:pathLst>
            </a:custGeom>
            <a:solidFill>
              <a:srgbClr val="FFFF00"/>
            </a:solidFill>
            <a:ln w="9525">
              <a:solidFill>
                <a:schemeClr val="tx1"/>
              </a:solidFill>
              <a:round/>
              <a:headEnd/>
              <a:tailEnd/>
            </a:ln>
          </p:spPr>
          <p:txBody>
            <a:bodyPr/>
            <a:lstStyle/>
            <a:p>
              <a:endParaRPr lang="en-US" dirty="0"/>
            </a:p>
          </p:txBody>
        </p:sp>
        <p:sp>
          <p:nvSpPr>
            <p:cNvPr id="16556" name="Freeform 92"/>
            <p:cNvSpPr>
              <a:spLocks/>
            </p:cNvSpPr>
            <p:nvPr/>
          </p:nvSpPr>
          <p:spPr bwMode="auto">
            <a:xfrm>
              <a:off x="1635" y="3603"/>
              <a:ext cx="394" cy="207"/>
            </a:xfrm>
            <a:custGeom>
              <a:avLst/>
              <a:gdLst>
                <a:gd name="T0" fmla="*/ 1745659093 w 437"/>
                <a:gd name="T1" fmla="*/ 0 h 216"/>
                <a:gd name="T2" fmla="*/ 1745659093 w 437"/>
                <a:gd name="T3" fmla="*/ 1972254947 h 216"/>
                <a:gd name="T4" fmla="*/ 1745659093 w 437"/>
                <a:gd name="T5" fmla="*/ 1972254947 h 216"/>
                <a:gd name="T6" fmla="*/ 1745659093 w 437"/>
                <a:gd name="T7" fmla="*/ 1972254947 h 216"/>
                <a:gd name="T8" fmla="*/ 1745659093 w 437"/>
                <a:gd name="T9" fmla="*/ 1972254947 h 216"/>
                <a:gd name="T10" fmla="*/ 1745659093 w 437"/>
                <a:gd name="T11" fmla="*/ 1972254947 h 216"/>
                <a:gd name="T12" fmla="*/ 1745659093 w 437"/>
                <a:gd name="T13" fmla="*/ 1972254947 h 216"/>
                <a:gd name="T14" fmla="*/ 0 w 437"/>
                <a:gd name="T15" fmla="*/ 1972254947 h 216"/>
                <a:gd name="T16" fmla="*/ 0 60000 65536"/>
                <a:gd name="T17" fmla="*/ 0 60000 65536"/>
                <a:gd name="T18" fmla="*/ 0 60000 65536"/>
                <a:gd name="T19" fmla="*/ 0 60000 65536"/>
                <a:gd name="T20" fmla="*/ 0 60000 65536"/>
                <a:gd name="T21" fmla="*/ 0 60000 65536"/>
                <a:gd name="T22" fmla="*/ 0 60000 65536"/>
                <a:gd name="T23" fmla="*/ 0 60000 65536"/>
                <a:gd name="T24" fmla="*/ 0 w 437"/>
                <a:gd name="T25" fmla="*/ 0 h 216"/>
                <a:gd name="T26" fmla="*/ 437 w 437"/>
                <a:gd name="T27" fmla="*/ 216 h 2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7" h="216">
                  <a:moveTo>
                    <a:pt x="429" y="0"/>
                  </a:moveTo>
                  <a:cubicBezTo>
                    <a:pt x="425" y="14"/>
                    <a:pt x="437" y="65"/>
                    <a:pt x="432" y="87"/>
                  </a:cubicBezTo>
                  <a:cubicBezTo>
                    <a:pt x="427" y="109"/>
                    <a:pt x="406" y="125"/>
                    <a:pt x="396" y="135"/>
                  </a:cubicBezTo>
                  <a:cubicBezTo>
                    <a:pt x="375" y="149"/>
                    <a:pt x="385" y="145"/>
                    <a:pt x="369" y="150"/>
                  </a:cubicBezTo>
                  <a:cubicBezTo>
                    <a:pt x="330" y="208"/>
                    <a:pt x="164" y="179"/>
                    <a:pt x="126" y="180"/>
                  </a:cubicBezTo>
                  <a:cubicBezTo>
                    <a:pt x="105" y="194"/>
                    <a:pt x="82" y="204"/>
                    <a:pt x="57" y="207"/>
                  </a:cubicBezTo>
                  <a:cubicBezTo>
                    <a:pt x="52" y="210"/>
                    <a:pt x="45" y="216"/>
                    <a:pt x="39" y="216"/>
                  </a:cubicBezTo>
                  <a:cubicBezTo>
                    <a:pt x="26" y="216"/>
                    <a:pt x="0" y="213"/>
                    <a:pt x="0" y="21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57" name="Freeform 93"/>
            <p:cNvSpPr>
              <a:spLocks/>
            </p:cNvSpPr>
            <p:nvPr/>
          </p:nvSpPr>
          <p:spPr bwMode="auto">
            <a:xfrm>
              <a:off x="1989" y="3727"/>
              <a:ext cx="38" cy="213"/>
            </a:xfrm>
            <a:custGeom>
              <a:avLst/>
              <a:gdLst>
                <a:gd name="T0" fmla="*/ 1757917453 w 42"/>
                <a:gd name="T1" fmla="*/ 0 h 222"/>
                <a:gd name="T2" fmla="*/ 1757917453 w 42"/>
                <a:gd name="T3" fmla="*/ 1976892817 h 222"/>
                <a:gd name="T4" fmla="*/ 1757917453 w 42"/>
                <a:gd name="T5" fmla="*/ 1976892817 h 222"/>
                <a:gd name="T6" fmla="*/ 1757917453 w 42"/>
                <a:gd name="T7" fmla="*/ 1976892817 h 222"/>
                <a:gd name="T8" fmla="*/ 1757917453 w 42"/>
                <a:gd name="T9" fmla="*/ 1976892817 h 222"/>
                <a:gd name="T10" fmla="*/ 0 60000 65536"/>
                <a:gd name="T11" fmla="*/ 0 60000 65536"/>
                <a:gd name="T12" fmla="*/ 0 60000 65536"/>
                <a:gd name="T13" fmla="*/ 0 60000 65536"/>
                <a:gd name="T14" fmla="*/ 0 60000 65536"/>
                <a:gd name="T15" fmla="*/ 0 w 42"/>
                <a:gd name="T16" fmla="*/ 0 h 222"/>
                <a:gd name="T17" fmla="*/ 42 w 42"/>
                <a:gd name="T18" fmla="*/ 222 h 222"/>
              </a:gdLst>
              <a:ahLst/>
              <a:cxnLst>
                <a:cxn ang="T10">
                  <a:pos x="T0" y="T1"/>
                </a:cxn>
                <a:cxn ang="T11">
                  <a:pos x="T2" y="T3"/>
                </a:cxn>
                <a:cxn ang="T12">
                  <a:pos x="T4" y="T5"/>
                </a:cxn>
                <a:cxn ang="T13">
                  <a:pos x="T6" y="T7"/>
                </a:cxn>
                <a:cxn ang="T14">
                  <a:pos x="T8" y="T9"/>
                </a:cxn>
              </a:cxnLst>
              <a:rect l="T15" t="T16" r="T17" b="T18"/>
              <a:pathLst>
                <a:path w="42" h="222">
                  <a:moveTo>
                    <a:pt x="12" y="0"/>
                  </a:moveTo>
                  <a:cubicBezTo>
                    <a:pt x="0" y="49"/>
                    <a:pt x="9" y="95"/>
                    <a:pt x="24" y="141"/>
                  </a:cubicBezTo>
                  <a:cubicBezTo>
                    <a:pt x="27" y="150"/>
                    <a:pt x="38" y="157"/>
                    <a:pt x="42" y="168"/>
                  </a:cubicBezTo>
                  <a:cubicBezTo>
                    <a:pt x="41" y="183"/>
                    <a:pt x="39" y="198"/>
                    <a:pt x="39" y="213"/>
                  </a:cubicBezTo>
                  <a:cubicBezTo>
                    <a:pt x="39" y="216"/>
                    <a:pt x="42" y="222"/>
                    <a:pt x="42"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58" name="Freeform 94"/>
            <p:cNvSpPr>
              <a:spLocks/>
            </p:cNvSpPr>
            <p:nvPr/>
          </p:nvSpPr>
          <p:spPr bwMode="auto">
            <a:xfrm>
              <a:off x="1816" y="3784"/>
              <a:ext cx="178" cy="113"/>
            </a:xfrm>
            <a:custGeom>
              <a:avLst/>
              <a:gdLst>
                <a:gd name="T0" fmla="*/ 1735559430 w 198"/>
                <a:gd name="T1" fmla="*/ 0 h 117"/>
                <a:gd name="T2" fmla="*/ 1735559430 w 198"/>
                <a:gd name="T3" fmla="*/ 2003157184 h 117"/>
                <a:gd name="T4" fmla="*/ 1735559430 w 198"/>
                <a:gd name="T5" fmla="*/ 2003157184 h 117"/>
                <a:gd name="T6" fmla="*/ 1735559430 w 198"/>
                <a:gd name="T7" fmla="*/ 2003157184 h 117"/>
                <a:gd name="T8" fmla="*/ 1735559430 w 198"/>
                <a:gd name="T9" fmla="*/ 2003157184 h 117"/>
                <a:gd name="T10" fmla="*/ 1735559430 w 198"/>
                <a:gd name="T11" fmla="*/ 2003157184 h 117"/>
                <a:gd name="T12" fmla="*/ 0 w 198"/>
                <a:gd name="T13" fmla="*/ 2003157184 h 117"/>
                <a:gd name="T14" fmla="*/ 0 60000 65536"/>
                <a:gd name="T15" fmla="*/ 0 60000 65536"/>
                <a:gd name="T16" fmla="*/ 0 60000 65536"/>
                <a:gd name="T17" fmla="*/ 0 60000 65536"/>
                <a:gd name="T18" fmla="*/ 0 60000 65536"/>
                <a:gd name="T19" fmla="*/ 0 60000 65536"/>
                <a:gd name="T20" fmla="*/ 0 60000 65536"/>
                <a:gd name="T21" fmla="*/ 0 w 198"/>
                <a:gd name="T22" fmla="*/ 0 h 117"/>
                <a:gd name="T23" fmla="*/ 198 w 198"/>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17">
                  <a:moveTo>
                    <a:pt x="198" y="0"/>
                  </a:moveTo>
                  <a:cubicBezTo>
                    <a:pt x="192" y="4"/>
                    <a:pt x="189" y="11"/>
                    <a:pt x="183" y="15"/>
                  </a:cubicBezTo>
                  <a:cubicBezTo>
                    <a:pt x="169" y="24"/>
                    <a:pt x="148" y="26"/>
                    <a:pt x="132" y="30"/>
                  </a:cubicBezTo>
                  <a:cubicBezTo>
                    <a:pt x="122" y="33"/>
                    <a:pt x="115" y="39"/>
                    <a:pt x="105" y="42"/>
                  </a:cubicBezTo>
                  <a:cubicBezTo>
                    <a:pt x="84" y="63"/>
                    <a:pt x="94" y="55"/>
                    <a:pt x="78" y="66"/>
                  </a:cubicBezTo>
                  <a:cubicBezTo>
                    <a:pt x="73" y="81"/>
                    <a:pt x="49" y="104"/>
                    <a:pt x="33" y="108"/>
                  </a:cubicBezTo>
                  <a:cubicBezTo>
                    <a:pt x="22" y="111"/>
                    <a:pt x="0" y="117"/>
                    <a:pt x="0" y="11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59" name="Freeform 95"/>
            <p:cNvSpPr>
              <a:spLocks/>
            </p:cNvSpPr>
            <p:nvPr/>
          </p:nvSpPr>
          <p:spPr bwMode="auto">
            <a:xfrm>
              <a:off x="1694" y="3779"/>
              <a:ext cx="103" cy="77"/>
            </a:xfrm>
            <a:custGeom>
              <a:avLst/>
              <a:gdLst>
                <a:gd name="T0" fmla="*/ 1753051248 w 114"/>
                <a:gd name="T1" fmla="*/ 0 h 81"/>
                <a:gd name="T2" fmla="*/ 1753051248 w 114"/>
                <a:gd name="T3" fmla="*/ 1940623464 h 81"/>
                <a:gd name="T4" fmla="*/ 1753051248 w 114"/>
                <a:gd name="T5" fmla="*/ 1940623464 h 81"/>
                <a:gd name="T6" fmla="*/ 1753051248 w 114"/>
                <a:gd name="T7" fmla="*/ 1940623464 h 81"/>
                <a:gd name="T8" fmla="*/ 1753051248 w 114"/>
                <a:gd name="T9" fmla="*/ 1940623464 h 81"/>
                <a:gd name="T10" fmla="*/ 1753051248 w 114"/>
                <a:gd name="T11" fmla="*/ 1940623464 h 81"/>
                <a:gd name="T12" fmla="*/ 0 w 114"/>
                <a:gd name="T13" fmla="*/ 1940623464 h 81"/>
                <a:gd name="T14" fmla="*/ 0 60000 65536"/>
                <a:gd name="T15" fmla="*/ 0 60000 65536"/>
                <a:gd name="T16" fmla="*/ 0 60000 65536"/>
                <a:gd name="T17" fmla="*/ 0 60000 65536"/>
                <a:gd name="T18" fmla="*/ 0 60000 65536"/>
                <a:gd name="T19" fmla="*/ 0 60000 65536"/>
                <a:gd name="T20" fmla="*/ 0 60000 65536"/>
                <a:gd name="T21" fmla="*/ 0 w 114"/>
                <a:gd name="T22" fmla="*/ 0 h 81"/>
                <a:gd name="T23" fmla="*/ 114 w 114"/>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81">
                  <a:moveTo>
                    <a:pt x="114" y="0"/>
                  </a:moveTo>
                  <a:cubicBezTo>
                    <a:pt x="103" y="4"/>
                    <a:pt x="94" y="5"/>
                    <a:pt x="84" y="12"/>
                  </a:cubicBezTo>
                  <a:cubicBezTo>
                    <a:pt x="82" y="15"/>
                    <a:pt x="81" y="19"/>
                    <a:pt x="78" y="21"/>
                  </a:cubicBezTo>
                  <a:cubicBezTo>
                    <a:pt x="73" y="24"/>
                    <a:pt x="60" y="27"/>
                    <a:pt x="60" y="27"/>
                  </a:cubicBezTo>
                  <a:cubicBezTo>
                    <a:pt x="53" y="38"/>
                    <a:pt x="41" y="50"/>
                    <a:pt x="30" y="57"/>
                  </a:cubicBezTo>
                  <a:cubicBezTo>
                    <a:pt x="26" y="63"/>
                    <a:pt x="22" y="69"/>
                    <a:pt x="18" y="75"/>
                  </a:cubicBezTo>
                  <a:cubicBezTo>
                    <a:pt x="14" y="80"/>
                    <a:pt x="0" y="81"/>
                    <a:pt x="0" y="8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0" name="Freeform 96"/>
            <p:cNvSpPr>
              <a:spLocks/>
            </p:cNvSpPr>
            <p:nvPr/>
          </p:nvSpPr>
          <p:spPr bwMode="auto">
            <a:xfrm>
              <a:off x="1898" y="3836"/>
              <a:ext cx="15" cy="101"/>
            </a:xfrm>
            <a:custGeom>
              <a:avLst/>
              <a:gdLst>
                <a:gd name="T0" fmla="*/ 1887436799 w 16"/>
                <a:gd name="T1" fmla="*/ 0 h 105"/>
                <a:gd name="T2" fmla="*/ 1887436799 w 16"/>
                <a:gd name="T3" fmla="*/ 1986982375 h 105"/>
                <a:gd name="T4" fmla="*/ 1887436799 w 16"/>
                <a:gd name="T5" fmla="*/ 1986982375 h 105"/>
                <a:gd name="T6" fmla="*/ 1887436799 w 16"/>
                <a:gd name="T7" fmla="*/ 1986982375 h 105"/>
                <a:gd name="T8" fmla="*/ 0 60000 65536"/>
                <a:gd name="T9" fmla="*/ 0 60000 65536"/>
                <a:gd name="T10" fmla="*/ 0 60000 65536"/>
                <a:gd name="T11" fmla="*/ 0 60000 65536"/>
                <a:gd name="T12" fmla="*/ 0 w 16"/>
                <a:gd name="T13" fmla="*/ 0 h 105"/>
                <a:gd name="T14" fmla="*/ 16 w 16"/>
                <a:gd name="T15" fmla="*/ 105 h 105"/>
              </a:gdLst>
              <a:ahLst/>
              <a:cxnLst>
                <a:cxn ang="T8">
                  <a:pos x="T0" y="T1"/>
                </a:cxn>
                <a:cxn ang="T9">
                  <a:pos x="T2" y="T3"/>
                </a:cxn>
                <a:cxn ang="T10">
                  <a:pos x="T4" y="T5"/>
                </a:cxn>
                <a:cxn ang="T11">
                  <a:pos x="T6" y="T7"/>
                </a:cxn>
              </a:cxnLst>
              <a:rect l="T12" t="T13" r="T14" b="T15"/>
              <a:pathLst>
                <a:path w="16" h="105">
                  <a:moveTo>
                    <a:pt x="1" y="0"/>
                  </a:moveTo>
                  <a:cubicBezTo>
                    <a:pt x="2" y="22"/>
                    <a:pt x="0" y="44"/>
                    <a:pt x="4" y="66"/>
                  </a:cubicBezTo>
                  <a:cubicBezTo>
                    <a:pt x="5" y="73"/>
                    <a:pt x="16" y="77"/>
                    <a:pt x="16" y="84"/>
                  </a:cubicBezTo>
                  <a:cubicBezTo>
                    <a:pt x="16" y="91"/>
                    <a:pt x="16" y="98"/>
                    <a:pt x="16" y="10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1" name="Freeform 97"/>
            <p:cNvSpPr>
              <a:spLocks/>
            </p:cNvSpPr>
            <p:nvPr/>
          </p:nvSpPr>
          <p:spPr bwMode="auto">
            <a:xfrm>
              <a:off x="1954" y="3842"/>
              <a:ext cx="49" cy="98"/>
            </a:xfrm>
            <a:custGeom>
              <a:avLst/>
              <a:gdLst>
                <a:gd name="T0" fmla="*/ 1768212702 w 54"/>
                <a:gd name="T1" fmla="*/ 0 h 102"/>
                <a:gd name="T2" fmla="*/ 1768212702 w 54"/>
                <a:gd name="T3" fmla="*/ 1982356108 h 102"/>
                <a:gd name="T4" fmla="*/ 0 w 54"/>
                <a:gd name="T5" fmla="*/ 1982356108 h 102"/>
                <a:gd name="T6" fmla="*/ 0 60000 65536"/>
                <a:gd name="T7" fmla="*/ 0 60000 65536"/>
                <a:gd name="T8" fmla="*/ 0 60000 65536"/>
                <a:gd name="T9" fmla="*/ 0 w 54"/>
                <a:gd name="T10" fmla="*/ 0 h 102"/>
                <a:gd name="T11" fmla="*/ 54 w 54"/>
                <a:gd name="T12" fmla="*/ 102 h 102"/>
              </a:gdLst>
              <a:ahLst/>
              <a:cxnLst>
                <a:cxn ang="T6">
                  <a:pos x="T0" y="T1"/>
                </a:cxn>
                <a:cxn ang="T7">
                  <a:pos x="T2" y="T3"/>
                </a:cxn>
                <a:cxn ang="T8">
                  <a:pos x="T4" y="T5"/>
                </a:cxn>
              </a:cxnLst>
              <a:rect l="T9" t="T10" r="T11" b="T12"/>
              <a:pathLst>
                <a:path w="54" h="102">
                  <a:moveTo>
                    <a:pt x="54" y="0"/>
                  </a:moveTo>
                  <a:cubicBezTo>
                    <a:pt x="47" y="22"/>
                    <a:pt x="34" y="42"/>
                    <a:pt x="24" y="63"/>
                  </a:cubicBezTo>
                  <a:cubicBezTo>
                    <a:pt x="17" y="77"/>
                    <a:pt x="0" y="85"/>
                    <a:pt x="0" y="10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2" name="Freeform 98"/>
            <p:cNvSpPr>
              <a:spLocks/>
            </p:cNvSpPr>
            <p:nvPr/>
          </p:nvSpPr>
          <p:spPr bwMode="auto">
            <a:xfrm>
              <a:off x="1783" y="3735"/>
              <a:ext cx="112" cy="50"/>
            </a:xfrm>
            <a:custGeom>
              <a:avLst/>
              <a:gdLst>
                <a:gd name="T0" fmla="*/ 1751953360 w 124"/>
                <a:gd name="T1" fmla="*/ 1985469348 h 52"/>
                <a:gd name="T2" fmla="*/ 1751953360 w 124"/>
                <a:gd name="T3" fmla="*/ 1985469348 h 52"/>
                <a:gd name="T4" fmla="*/ 1751953360 w 124"/>
                <a:gd name="T5" fmla="*/ 1985469348 h 52"/>
                <a:gd name="T6" fmla="*/ 1751953360 w 124"/>
                <a:gd name="T7" fmla="*/ 1985469348 h 52"/>
                <a:gd name="T8" fmla="*/ 0 w 124"/>
                <a:gd name="T9" fmla="*/ 0 h 52"/>
                <a:gd name="T10" fmla="*/ 0 60000 65536"/>
                <a:gd name="T11" fmla="*/ 0 60000 65536"/>
                <a:gd name="T12" fmla="*/ 0 60000 65536"/>
                <a:gd name="T13" fmla="*/ 0 60000 65536"/>
                <a:gd name="T14" fmla="*/ 0 60000 65536"/>
                <a:gd name="T15" fmla="*/ 0 w 124"/>
                <a:gd name="T16" fmla="*/ 0 h 52"/>
                <a:gd name="T17" fmla="*/ 124 w 124"/>
                <a:gd name="T18" fmla="*/ 52 h 52"/>
              </a:gdLst>
              <a:ahLst/>
              <a:cxnLst>
                <a:cxn ang="T10">
                  <a:pos x="T0" y="T1"/>
                </a:cxn>
                <a:cxn ang="T11">
                  <a:pos x="T2" y="T3"/>
                </a:cxn>
                <a:cxn ang="T12">
                  <a:pos x="T4" y="T5"/>
                </a:cxn>
                <a:cxn ang="T13">
                  <a:pos x="T6" y="T7"/>
                </a:cxn>
                <a:cxn ang="T14">
                  <a:pos x="T8" y="T9"/>
                </a:cxn>
              </a:cxnLst>
              <a:rect l="T15" t="T16" r="T17" b="T18"/>
              <a:pathLst>
                <a:path w="124" h="52">
                  <a:moveTo>
                    <a:pt x="123" y="45"/>
                  </a:moveTo>
                  <a:cubicBezTo>
                    <a:pt x="90" y="34"/>
                    <a:pt x="124" y="52"/>
                    <a:pt x="93" y="33"/>
                  </a:cubicBezTo>
                  <a:cubicBezTo>
                    <a:pt x="87" y="30"/>
                    <a:pt x="65" y="22"/>
                    <a:pt x="57" y="21"/>
                  </a:cubicBezTo>
                  <a:cubicBezTo>
                    <a:pt x="43" y="19"/>
                    <a:pt x="15" y="15"/>
                    <a:pt x="15" y="15"/>
                  </a:cubicBezTo>
                  <a:cubicBezTo>
                    <a:pt x="9" y="11"/>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3" name="Freeform 99"/>
            <p:cNvSpPr>
              <a:spLocks/>
            </p:cNvSpPr>
            <p:nvPr/>
          </p:nvSpPr>
          <p:spPr bwMode="auto">
            <a:xfrm>
              <a:off x="1743" y="3819"/>
              <a:ext cx="13" cy="72"/>
            </a:xfrm>
            <a:custGeom>
              <a:avLst/>
              <a:gdLst>
                <a:gd name="T0" fmla="*/ 0 w 15"/>
                <a:gd name="T1" fmla="*/ 0 h 75"/>
                <a:gd name="T2" fmla="*/ 1612998828 w 15"/>
                <a:gd name="T3" fmla="*/ 1979120929 h 75"/>
                <a:gd name="T4" fmla="*/ 0 60000 65536"/>
                <a:gd name="T5" fmla="*/ 0 60000 65536"/>
                <a:gd name="T6" fmla="*/ 0 w 15"/>
                <a:gd name="T7" fmla="*/ 0 h 75"/>
                <a:gd name="T8" fmla="*/ 15 w 15"/>
                <a:gd name="T9" fmla="*/ 75 h 75"/>
              </a:gdLst>
              <a:ahLst/>
              <a:cxnLst>
                <a:cxn ang="T4">
                  <a:pos x="T0" y="T1"/>
                </a:cxn>
                <a:cxn ang="T5">
                  <a:pos x="T2" y="T3"/>
                </a:cxn>
              </a:cxnLst>
              <a:rect l="T6" t="T7" r="T8" b="T9"/>
              <a:pathLst>
                <a:path w="15" h="75">
                  <a:moveTo>
                    <a:pt x="0" y="0"/>
                  </a:moveTo>
                  <a:cubicBezTo>
                    <a:pt x="4" y="33"/>
                    <a:pt x="15" y="42"/>
                    <a:pt x="15" y="7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4" name="Freeform 100"/>
            <p:cNvSpPr>
              <a:spLocks/>
            </p:cNvSpPr>
            <p:nvPr/>
          </p:nvSpPr>
          <p:spPr bwMode="auto">
            <a:xfrm>
              <a:off x="1816" y="3779"/>
              <a:ext cx="81" cy="83"/>
            </a:xfrm>
            <a:custGeom>
              <a:avLst/>
              <a:gdLst>
                <a:gd name="T0" fmla="*/ 1739461754 w 90"/>
                <a:gd name="T1" fmla="*/ 0 h 87"/>
                <a:gd name="T2" fmla="*/ 1739461754 w 90"/>
                <a:gd name="T3" fmla="*/ 1954553421 h 87"/>
                <a:gd name="T4" fmla="*/ 1739461754 w 90"/>
                <a:gd name="T5" fmla="*/ 1954553421 h 87"/>
                <a:gd name="T6" fmla="*/ 1739461754 w 90"/>
                <a:gd name="T7" fmla="*/ 1954553421 h 87"/>
                <a:gd name="T8" fmla="*/ 0 w 90"/>
                <a:gd name="T9" fmla="*/ 1954553421 h 87"/>
                <a:gd name="T10" fmla="*/ 0 60000 65536"/>
                <a:gd name="T11" fmla="*/ 0 60000 65536"/>
                <a:gd name="T12" fmla="*/ 0 60000 65536"/>
                <a:gd name="T13" fmla="*/ 0 60000 65536"/>
                <a:gd name="T14" fmla="*/ 0 60000 65536"/>
                <a:gd name="T15" fmla="*/ 0 w 90"/>
                <a:gd name="T16" fmla="*/ 0 h 87"/>
                <a:gd name="T17" fmla="*/ 90 w 90"/>
                <a:gd name="T18" fmla="*/ 87 h 87"/>
              </a:gdLst>
              <a:ahLst/>
              <a:cxnLst>
                <a:cxn ang="T10">
                  <a:pos x="T0" y="T1"/>
                </a:cxn>
                <a:cxn ang="T11">
                  <a:pos x="T2" y="T3"/>
                </a:cxn>
                <a:cxn ang="T12">
                  <a:pos x="T4" y="T5"/>
                </a:cxn>
                <a:cxn ang="T13">
                  <a:pos x="T6" y="T7"/>
                </a:cxn>
                <a:cxn ang="T14">
                  <a:pos x="T8" y="T9"/>
                </a:cxn>
              </a:cxnLst>
              <a:rect l="T15" t="T16" r="T17" b="T18"/>
              <a:pathLst>
                <a:path w="90" h="87">
                  <a:moveTo>
                    <a:pt x="90" y="0"/>
                  </a:moveTo>
                  <a:cubicBezTo>
                    <a:pt x="66" y="8"/>
                    <a:pt x="48" y="9"/>
                    <a:pt x="30" y="27"/>
                  </a:cubicBezTo>
                  <a:cubicBezTo>
                    <a:pt x="26" y="38"/>
                    <a:pt x="21" y="74"/>
                    <a:pt x="12" y="81"/>
                  </a:cubicBezTo>
                  <a:cubicBezTo>
                    <a:pt x="10" y="83"/>
                    <a:pt x="6" y="83"/>
                    <a:pt x="3" y="84"/>
                  </a:cubicBezTo>
                  <a:cubicBezTo>
                    <a:pt x="2" y="85"/>
                    <a:pt x="1" y="86"/>
                    <a:pt x="0" y="8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5" name="Freeform 101"/>
            <p:cNvSpPr>
              <a:spLocks/>
            </p:cNvSpPr>
            <p:nvPr/>
          </p:nvSpPr>
          <p:spPr bwMode="auto">
            <a:xfrm>
              <a:off x="2843" y="3239"/>
              <a:ext cx="76" cy="155"/>
            </a:xfrm>
            <a:custGeom>
              <a:avLst/>
              <a:gdLst>
                <a:gd name="T0" fmla="*/ 1757917453 w 84"/>
                <a:gd name="T1" fmla="*/ 0 h 162"/>
                <a:gd name="T2" fmla="*/ 1757917453 w 84"/>
                <a:gd name="T3" fmla="*/ 1965908193 h 162"/>
                <a:gd name="T4" fmla="*/ 1757917453 w 84"/>
                <a:gd name="T5" fmla="*/ 1965908193 h 162"/>
                <a:gd name="T6" fmla="*/ 1757917453 w 84"/>
                <a:gd name="T7" fmla="*/ 1965908193 h 162"/>
                <a:gd name="T8" fmla="*/ 1757917453 w 84"/>
                <a:gd name="T9" fmla="*/ 1965908193 h 162"/>
                <a:gd name="T10" fmla="*/ 0 w 84"/>
                <a:gd name="T11" fmla="*/ 1965908193 h 162"/>
                <a:gd name="T12" fmla="*/ 0 60000 65536"/>
                <a:gd name="T13" fmla="*/ 0 60000 65536"/>
                <a:gd name="T14" fmla="*/ 0 60000 65536"/>
                <a:gd name="T15" fmla="*/ 0 60000 65536"/>
                <a:gd name="T16" fmla="*/ 0 60000 65536"/>
                <a:gd name="T17" fmla="*/ 0 60000 65536"/>
                <a:gd name="T18" fmla="*/ 0 w 84"/>
                <a:gd name="T19" fmla="*/ 0 h 162"/>
                <a:gd name="T20" fmla="*/ 84 w 84"/>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84" h="162">
                  <a:moveTo>
                    <a:pt x="84" y="0"/>
                  </a:moveTo>
                  <a:cubicBezTo>
                    <a:pt x="68" y="5"/>
                    <a:pt x="53" y="9"/>
                    <a:pt x="39" y="18"/>
                  </a:cubicBezTo>
                  <a:cubicBezTo>
                    <a:pt x="23" y="41"/>
                    <a:pt x="29" y="29"/>
                    <a:pt x="21" y="54"/>
                  </a:cubicBezTo>
                  <a:cubicBezTo>
                    <a:pt x="19" y="60"/>
                    <a:pt x="15" y="72"/>
                    <a:pt x="15" y="72"/>
                  </a:cubicBezTo>
                  <a:cubicBezTo>
                    <a:pt x="14" y="88"/>
                    <a:pt x="14" y="104"/>
                    <a:pt x="12" y="120"/>
                  </a:cubicBezTo>
                  <a:cubicBezTo>
                    <a:pt x="10" y="135"/>
                    <a:pt x="0" y="146"/>
                    <a:pt x="0" y="16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6" name="Freeform 102"/>
            <p:cNvSpPr>
              <a:spLocks/>
            </p:cNvSpPr>
            <p:nvPr/>
          </p:nvSpPr>
          <p:spPr bwMode="auto">
            <a:xfrm>
              <a:off x="2865" y="3308"/>
              <a:ext cx="29" cy="72"/>
            </a:xfrm>
            <a:custGeom>
              <a:avLst/>
              <a:gdLst>
                <a:gd name="T0" fmla="*/ 0 w 33"/>
                <a:gd name="T1" fmla="*/ 0 h 75"/>
                <a:gd name="T2" fmla="*/ 1658433193 w 33"/>
                <a:gd name="T3" fmla="*/ 1979120929 h 75"/>
                <a:gd name="T4" fmla="*/ 1658433193 w 33"/>
                <a:gd name="T5" fmla="*/ 1979120929 h 75"/>
                <a:gd name="T6" fmla="*/ 1658433193 w 33"/>
                <a:gd name="T7" fmla="*/ 1979120929 h 75"/>
                <a:gd name="T8" fmla="*/ 0 60000 65536"/>
                <a:gd name="T9" fmla="*/ 0 60000 65536"/>
                <a:gd name="T10" fmla="*/ 0 60000 65536"/>
                <a:gd name="T11" fmla="*/ 0 60000 65536"/>
                <a:gd name="T12" fmla="*/ 0 w 33"/>
                <a:gd name="T13" fmla="*/ 0 h 75"/>
                <a:gd name="T14" fmla="*/ 33 w 33"/>
                <a:gd name="T15" fmla="*/ 75 h 75"/>
              </a:gdLst>
              <a:ahLst/>
              <a:cxnLst>
                <a:cxn ang="T8">
                  <a:pos x="T0" y="T1"/>
                </a:cxn>
                <a:cxn ang="T9">
                  <a:pos x="T2" y="T3"/>
                </a:cxn>
                <a:cxn ang="T10">
                  <a:pos x="T4" y="T5"/>
                </a:cxn>
                <a:cxn ang="T11">
                  <a:pos x="T6" y="T7"/>
                </a:cxn>
              </a:cxnLst>
              <a:rect l="T12" t="T13" r="T14" b="T15"/>
              <a:pathLst>
                <a:path w="33" h="75">
                  <a:moveTo>
                    <a:pt x="0" y="0"/>
                  </a:moveTo>
                  <a:cubicBezTo>
                    <a:pt x="12" y="4"/>
                    <a:pt x="17" y="18"/>
                    <a:pt x="21" y="30"/>
                  </a:cubicBezTo>
                  <a:cubicBezTo>
                    <a:pt x="22" y="39"/>
                    <a:pt x="23" y="48"/>
                    <a:pt x="24" y="57"/>
                  </a:cubicBezTo>
                  <a:cubicBezTo>
                    <a:pt x="25" y="64"/>
                    <a:pt x="33" y="75"/>
                    <a:pt x="33" y="7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7" name="Freeform 103"/>
            <p:cNvSpPr>
              <a:spLocks/>
            </p:cNvSpPr>
            <p:nvPr/>
          </p:nvSpPr>
          <p:spPr bwMode="auto">
            <a:xfrm>
              <a:off x="2092" y="3531"/>
              <a:ext cx="608" cy="138"/>
            </a:xfrm>
            <a:custGeom>
              <a:avLst/>
              <a:gdLst>
                <a:gd name="T0" fmla="*/ 0 w 675"/>
                <a:gd name="T1" fmla="*/ 1999935379 h 143"/>
                <a:gd name="T2" fmla="*/ 1742326244 w 675"/>
                <a:gd name="T3" fmla="*/ 1999935379 h 143"/>
                <a:gd name="T4" fmla="*/ 1742326244 w 675"/>
                <a:gd name="T5" fmla="*/ 1999935379 h 143"/>
                <a:gd name="T6" fmla="*/ 0 60000 65536"/>
                <a:gd name="T7" fmla="*/ 0 60000 65536"/>
                <a:gd name="T8" fmla="*/ 0 60000 65536"/>
                <a:gd name="T9" fmla="*/ 0 w 675"/>
                <a:gd name="T10" fmla="*/ 0 h 143"/>
                <a:gd name="T11" fmla="*/ 675 w 675"/>
                <a:gd name="T12" fmla="*/ 143 h 143"/>
              </a:gdLst>
              <a:ahLst/>
              <a:cxnLst>
                <a:cxn ang="T6">
                  <a:pos x="T0" y="T1"/>
                </a:cxn>
                <a:cxn ang="T7">
                  <a:pos x="T2" y="T3"/>
                </a:cxn>
                <a:cxn ang="T8">
                  <a:pos x="T4" y="T5"/>
                </a:cxn>
              </a:cxnLst>
              <a:rect l="T9" t="T10" r="T11" b="T12"/>
              <a:pathLst>
                <a:path w="675" h="143">
                  <a:moveTo>
                    <a:pt x="0" y="2"/>
                  </a:moveTo>
                  <a:cubicBezTo>
                    <a:pt x="33" y="5"/>
                    <a:pt x="83" y="0"/>
                    <a:pt x="195" y="23"/>
                  </a:cubicBezTo>
                  <a:cubicBezTo>
                    <a:pt x="307" y="46"/>
                    <a:pt x="575" y="118"/>
                    <a:pt x="675" y="143"/>
                  </a:cubicBez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8" name="Freeform 104"/>
            <p:cNvSpPr>
              <a:spLocks/>
            </p:cNvSpPr>
            <p:nvPr/>
          </p:nvSpPr>
          <p:spPr bwMode="auto">
            <a:xfrm>
              <a:off x="2475" y="3585"/>
              <a:ext cx="184" cy="176"/>
            </a:xfrm>
            <a:custGeom>
              <a:avLst/>
              <a:gdLst>
                <a:gd name="T0" fmla="*/ 1747049365 w 204"/>
                <a:gd name="T1" fmla="*/ 0 h 183"/>
                <a:gd name="T2" fmla="*/ 1747049365 w 204"/>
                <a:gd name="T3" fmla="*/ 1986337408 h 183"/>
                <a:gd name="T4" fmla="*/ 0 w 204"/>
                <a:gd name="T5" fmla="*/ 1986337408 h 183"/>
                <a:gd name="T6" fmla="*/ 0 60000 65536"/>
                <a:gd name="T7" fmla="*/ 0 60000 65536"/>
                <a:gd name="T8" fmla="*/ 0 60000 65536"/>
                <a:gd name="T9" fmla="*/ 0 w 204"/>
                <a:gd name="T10" fmla="*/ 0 h 183"/>
                <a:gd name="T11" fmla="*/ 204 w 204"/>
                <a:gd name="T12" fmla="*/ 183 h 183"/>
              </a:gdLst>
              <a:ahLst/>
              <a:cxnLst>
                <a:cxn ang="T6">
                  <a:pos x="T0" y="T1"/>
                </a:cxn>
                <a:cxn ang="T7">
                  <a:pos x="T2" y="T3"/>
                </a:cxn>
                <a:cxn ang="T8">
                  <a:pos x="T4" y="T5"/>
                </a:cxn>
              </a:cxnLst>
              <a:rect l="T9" t="T10" r="T11" b="T12"/>
              <a:pathLst>
                <a:path w="204" h="183">
                  <a:moveTo>
                    <a:pt x="204" y="0"/>
                  </a:moveTo>
                  <a:cubicBezTo>
                    <a:pt x="187" y="6"/>
                    <a:pt x="130" y="9"/>
                    <a:pt x="96" y="39"/>
                  </a:cubicBezTo>
                  <a:cubicBezTo>
                    <a:pt x="62" y="69"/>
                    <a:pt x="32" y="127"/>
                    <a:pt x="0" y="183"/>
                  </a:cubicBez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69" name="Freeform 105"/>
            <p:cNvSpPr>
              <a:spLocks/>
            </p:cNvSpPr>
            <p:nvPr/>
          </p:nvSpPr>
          <p:spPr bwMode="auto">
            <a:xfrm>
              <a:off x="2303" y="3527"/>
              <a:ext cx="205" cy="188"/>
            </a:xfrm>
            <a:custGeom>
              <a:avLst/>
              <a:gdLst>
                <a:gd name="T0" fmla="*/ 1736072643 w 228"/>
                <a:gd name="T1" fmla="*/ 0 h 195"/>
                <a:gd name="T2" fmla="*/ 1736072643 w 228"/>
                <a:gd name="T3" fmla="*/ 1996072637 h 195"/>
                <a:gd name="T4" fmla="*/ 0 w 228"/>
                <a:gd name="T5" fmla="*/ 1996072637 h 195"/>
                <a:gd name="T6" fmla="*/ 0 60000 65536"/>
                <a:gd name="T7" fmla="*/ 0 60000 65536"/>
                <a:gd name="T8" fmla="*/ 0 60000 65536"/>
                <a:gd name="T9" fmla="*/ 0 w 228"/>
                <a:gd name="T10" fmla="*/ 0 h 195"/>
                <a:gd name="T11" fmla="*/ 228 w 228"/>
                <a:gd name="T12" fmla="*/ 195 h 195"/>
              </a:gdLst>
              <a:ahLst/>
              <a:cxnLst>
                <a:cxn ang="T6">
                  <a:pos x="T0" y="T1"/>
                </a:cxn>
                <a:cxn ang="T7">
                  <a:pos x="T2" y="T3"/>
                </a:cxn>
                <a:cxn ang="T8">
                  <a:pos x="T4" y="T5"/>
                </a:cxn>
              </a:cxnLst>
              <a:rect l="T9" t="T10" r="T11" b="T12"/>
              <a:pathLst>
                <a:path w="228" h="195">
                  <a:moveTo>
                    <a:pt x="228" y="0"/>
                  </a:moveTo>
                  <a:cubicBezTo>
                    <a:pt x="206" y="9"/>
                    <a:pt x="134" y="19"/>
                    <a:pt x="96" y="51"/>
                  </a:cubicBezTo>
                  <a:cubicBezTo>
                    <a:pt x="58" y="83"/>
                    <a:pt x="32" y="139"/>
                    <a:pt x="0" y="195"/>
                  </a:cubicBez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70" name="Freeform 106"/>
            <p:cNvSpPr>
              <a:spLocks/>
            </p:cNvSpPr>
            <p:nvPr/>
          </p:nvSpPr>
          <p:spPr bwMode="auto">
            <a:xfrm>
              <a:off x="2141" y="3501"/>
              <a:ext cx="129" cy="148"/>
            </a:xfrm>
            <a:custGeom>
              <a:avLst/>
              <a:gdLst>
                <a:gd name="T0" fmla="*/ 1723392910 w 144"/>
                <a:gd name="T1" fmla="*/ 0 h 153"/>
                <a:gd name="T2" fmla="*/ 1723392910 w 144"/>
                <a:gd name="T3" fmla="*/ 2009418677 h 153"/>
                <a:gd name="T4" fmla="*/ 0 w 144"/>
                <a:gd name="T5" fmla="*/ 2009418677 h 153"/>
                <a:gd name="T6" fmla="*/ 0 60000 65536"/>
                <a:gd name="T7" fmla="*/ 0 60000 65536"/>
                <a:gd name="T8" fmla="*/ 0 60000 65536"/>
                <a:gd name="T9" fmla="*/ 0 w 144"/>
                <a:gd name="T10" fmla="*/ 0 h 153"/>
                <a:gd name="T11" fmla="*/ 144 w 144"/>
                <a:gd name="T12" fmla="*/ 153 h 153"/>
              </a:gdLst>
              <a:ahLst/>
              <a:cxnLst>
                <a:cxn ang="T6">
                  <a:pos x="T0" y="T1"/>
                </a:cxn>
                <a:cxn ang="T7">
                  <a:pos x="T2" y="T3"/>
                </a:cxn>
                <a:cxn ang="T8">
                  <a:pos x="T4" y="T5"/>
                </a:cxn>
              </a:cxnLst>
              <a:rect l="T9" t="T10" r="T11" b="T12"/>
              <a:pathLst>
                <a:path w="144" h="153">
                  <a:moveTo>
                    <a:pt x="144" y="0"/>
                  </a:moveTo>
                  <a:cubicBezTo>
                    <a:pt x="134" y="6"/>
                    <a:pt x="108" y="10"/>
                    <a:pt x="84" y="36"/>
                  </a:cubicBezTo>
                  <a:cubicBezTo>
                    <a:pt x="60" y="62"/>
                    <a:pt x="18" y="129"/>
                    <a:pt x="0" y="153"/>
                  </a:cubicBezTo>
                </a:path>
              </a:pathLst>
            </a:cu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71" name="Freeform 107"/>
            <p:cNvSpPr>
              <a:spLocks/>
            </p:cNvSpPr>
            <p:nvPr/>
          </p:nvSpPr>
          <p:spPr bwMode="auto">
            <a:xfrm>
              <a:off x="2047" y="1652"/>
              <a:ext cx="3530" cy="2578"/>
            </a:xfrm>
            <a:custGeom>
              <a:avLst/>
              <a:gdLst>
                <a:gd name="T0" fmla="*/ 1744103016 w 3917"/>
                <a:gd name="T1" fmla="*/ 0 h 2681"/>
                <a:gd name="T2" fmla="*/ 1744103016 w 3917"/>
                <a:gd name="T3" fmla="*/ 1985647089 h 2681"/>
                <a:gd name="T4" fmla="*/ 1744103016 w 3917"/>
                <a:gd name="T5" fmla="*/ 1985647089 h 2681"/>
                <a:gd name="T6" fmla="*/ 1744103016 w 3917"/>
                <a:gd name="T7" fmla="*/ 1985647089 h 2681"/>
                <a:gd name="T8" fmla="*/ 1744103016 w 3917"/>
                <a:gd name="T9" fmla="*/ 1985647089 h 2681"/>
                <a:gd name="T10" fmla="*/ 1744103016 w 3917"/>
                <a:gd name="T11" fmla="*/ 1985647089 h 2681"/>
                <a:gd name="T12" fmla="*/ 0 w 3917"/>
                <a:gd name="T13" fmla="*/ 1985647089 h 2681"/>
                <a:gd name="T14" fmla="*/ 1744103016 w 3917"/>
                <a:gd name="T15" fmla="*/ 1985647089 h 2681"/>
                <a:gd name="T16" fmla="*/ 1744103016 w 3917"/>
                <a:gd name="T17" fmla="*/ 1985647089 h 2681"/>
                <a:gd name="T18" fmla="*/ 1744103016 w 3917"/>
                <a:gd name="T19" fmla="*/ 1985647089 h 2681"/>
                <a:gd name="T20" fmla="*/ 1744103016 w 3917"/>
                <a:gd name="T21" fmla="*/ 1985647089 h 2681"/>
                <a:gd name="T22" fmla="*/ 1744103016 w 3917"/>
                <a:gd name="T23" fmla="*/ 1985647089 h 2681"/>
                <a:gd name="T24" fmla="*/ 1744103016 w 3917"/>
                <a:gd name="T25" fmla="*/ 1985647089 h 2681"/>
                <a:gd name="T26" fmla="*/ 1744103016 w 3917"/>
                <a:gd name="T27" fmla="*/ 1985647089 h 2681"/>
                <a:gd name="T28" fmla="*/ 1744103016 w 3917"/>
                <a:gd name="T29" fmla="*/ 1985647089 h 2681"/>
                <a:gd name="T30" fmla="*/ 1744103016 w 3917"/>
                <a:gd name="T31" fmla="*/ 1985647089 h 2681"/>
                <a:gd name="T32" fmla="*/ 1744103016 w 3917"/>
                <a:gd name="T33" fmla="*/ 1985647089 h 2681"/>
                <a:gd name="T34" fmla="*/ 1744103016 w 3917"/>
                <a:gd name="T35" fmla="*/ 1985647089 h 2681"/>
                <a:gd name="T36" fmla="*/ 1744103016 w 3917"/>
                <a:gd name="T37" fmla="*/ 1985647089 h 2681"/>
                <a:gd name="T38" fmla="*/ 1744103016 w 3917"/>
                <a:gd name="T39" fmla="*/ 0 h 26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7"/>
                <a:gd name="T61" fmla="*/ 0 h 2681"/>
                <a:gd name="T62" fmla="*/ 3917 w 3917"/>
                <a:gd name="T63" fmla="*/ 2681 h 26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7" h="2681">
                  <a:moveTo>
                    <a:pt x="3917" y="0"/>
                  </a:moveTo>
                  <a:lnTo>
                    <a:pt x="3908" y="156"/>
                  </a:lnTo>
                  <a:lnTo>
                    <a:pt x="3122" y="518"/>
                  </a:lnTo>
                  <a:lnTo>
                    <a:pt x="2915" y="774"/>
                  </a:lnTo>
                  <a:lnTo>
                    <a:pt x="2156" y="1521"/>
                  </a:lnTo>
                  <a:lnTo>
                    <a:pt x="1482" y="1992"/>
                  </a:lnTo>
                  <a:lnTo>
                    <a:pt x="0" y="2681"/>
                  </a:lnTo>
                  <a:lnTo>
                    <a:pt x="2" y="2435"/>
                  </a:lnTo>
                  <a:cubicBezTo>
                    <a:pt x="45" y="2379"/>
                    <a:pt x="181" y="2377"/>
                    <a:pt x="256" y="2347"/>
                  </a:cubicBezTo>
                  <a:cubicBezTo>
                    <a:pt x="331" y="2317"/>
                    <a:pt x="377" y="2296"/>
                    <a:pt x="454" y="2254"/>
                  </a:cubicBezTo>
                  <a:cubicBezTo>
                    <a:pt x="531" y="2212"/>
                    <a:pt x="640" y="2131"/>
                    <a:pt x="716" y="2097"/>
                  </a:cubicBezTo>
                  <a:cubicBezTo>
                    <a:pt x="792" y="2063"/>
                    <a:pt x="780" y="2106"/>
                    <a:pt x="908" y="2049"/>
                  </a:cubicBezTo>
                  <a:cubicBezTo>
                    <a:pt x="1036" y="1992"/>
                    <a:pt x="1324" y="1848"/>
                    <a:pt x="1486" y="1755"/>
                  </a:cubicBezTo>
                  <a:cubicBezTo>
                    <a:pt x="1648" y="1662"/>
                    <a:pt x="1772" y="1578"/>
                    <a:pt x="1882" y="1488"/>
                  </a:cubicBezTo>
                  <a:cubicBezTo>
                    <a:pt x="1992" y="1398"/>
                    <a:pt x="2060" y="1295"/>
                    <a:pt x="2144" y="1216"/>
                  </a:cubicBezTo>
                  <a:cubicBezTo>
                    <a:pt x="2228" y="1137"/>
                    <a:pt x="2328" y="1064"/>
                    <a:pt x="2386" y="1015"/>
                  </a:cubicBezTo>
                  <a:cubicBezTo>
                    <a:pt x="2444" y="966"/>
                    <a:pt x="2426" y="976"/>
                    <a:pt x="2490" y="923"/>
                  </a:cubicBezTo>
                  <a:cubicBezTo>
                    <a:pt x="2554" y="870"/>
                    <a:pt x="2682" y="783"/>
                    <a:pt x="2768" y="697"/>
                  </a:cubicBezTo>
                  <a:lnTo>
                    <a:pt x="3005" y="408"/>
                  </a:lnTo>
                  <a:lnTo>
                    <a:pt x="3917" y="0"/>
                  </a:lnTo>
                  <a:close/>
                </a:path>
              </a:pathLst>
            </a:custGeom>
            <a:solidFill>
              <a:srgbClr val="C0C0C0"/>
            </a:solidFill>
            <a:ln w="9525">
              <a:solidFill>
                <a:schemeClr val="tx1"/>
              </a:solidFill>
              <a:round/>
              <a:headEnd/>
              <a:tailEnd/>
            </a:ln>
          </p:spPr>
          <p:txBody>
            <a:bodyPr/>
            <a:lstStyle/>
            <a:p>
              <a:endParaRPr lang="en-US" dirty="0"/>
            </a:p>
          </p:txBody>
        </p:sp>
        <p:sp>
          <p:nvSpPr>
            <p:cNvPr id="16572" name="Freeform 108"/>
            <p:cNvSpPr>
              <a:spLocks/>
            </p:cNvSpPr>
            <p:nvPr/>
          </p:nvSpPr>
          <p:spPr bwMode="auto">
            <a:xfrm>
              <a:off x="4489" y="1890"/>
              <a:ext cx="44" cy="53"/>
            </a:xfrm>
            <a:custGeom>
              <a:avLst/>
              <a:gdLst>
                <a:gd name="T0" fmla="*/ 1731581983 w 49"/>
                <a:gd name="T1" fmla="*/ 0 h 55"/>
                <a:gd name="T2" fmla="*/ 1731581983 w 49"/>
                <a:gd name="T3" fmla="*/ 1994142666 h 55"/>
                <a:gd name="T4" fmla="*/ 1731581983 w 49"/>
                <a:gd name="T5" fmla="*/ 1994142666 h 55"/>
                <a:gd name="T6" fmla="*/ 0 60000 65536"/>
                <a:gd name="T7" fmla="*/ 0 60000 65536"/>
                <a:gd name="T8" fmla="*/ 0 60000 65536"/>
                <a:gd name="T9" fmla="*/ 0 w 49"/>
                <a:gd name="T10" fmla="*/ 0 h 55"/>
                <a:gd name="T11" fmla="*/ 49 w 49"/>
                <a:gd name="T12" fmla="*/ 55 h 55"/>
              </a:gdLst>
              <a:ahLst/>
              <a:cxnLst>
                <a:cxn ang="T6">
                  <a:pos x="T0" y="T1"/>
                </a:cxn>
                <a:cxn ang="T7">
                  <a:pos x="T2" y="T3"/>
                </a:cxn>
                <a:cxn ang="T8">
                  <a:pos x="T4" y="T5"/>
                </a:cxn>
              </a:cxnLst>
              <a:rect l="T9" t="T10" r="T11" b="T12"/>
              <a:pathLst>
                <a:path w="49" h="55">
                  <a:moveTo>
                    <a:pt x="32" y="0"/>
                  </a:moveTo>
                  <a:cubicBezTo>
                    <a:pt x="27" y="5"/>
                    <a:pt x="0" y="23"/>
                    <a:pt x="3" y="32"/>
                  </a:cubicBezTo>
                  <a:cubicBezTo>
                    <a:pt x="6" y="41"/>
                    <a:pt x="40" y="50"/>
                    <a:pt x="49" y="5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73" name="Freeform 109"/>
            <p:cNvSpPr>
              <a:spLocks/>
            </p:cNvSpPr>
            <p:nvPr/>
          </p:nvSpPr>
          <p:spPr bwMode="auto">
            <a:xfrm>
              <a:off x="4093" y="2238"/>
              <a:ext cx="53" cy="40"/>
            </a:xfrm>
            <a:custGeom>
              <a:avLst/>
              <a:gdLst>
                <a:gd name="T0" fmla="*/ 0 w 60"/>
                <a:gd name="T1" fmla="*/ 0 h 42"/>
                <a:gd name="T2" fmla="*/ 1675633768 w 60"/>
                <a:gd name="T3" fmla="*/ 1947830972 h 42"/>
                <a:gd name="T4" fmla="*/ 1675633768 w 60"/>
                <a:gd name="T5" fmla="*/ 1947830972 h 42"/>
                <a:gd name="T6" fmla="*/ 0 60000 65536"/>
                <a:gd name="T7" fmla="*/ 0 60000 65536"/>
                <a:gd name="T8" fmla="*/ 0 60000 65536"/>
                <a:gd name="T9" fmla="*/ 0 w 60"/>
                <a:gd name="T10" fmla="*/ 0 h 42"/>
                <a:gd name="T11" fmla="*/ 60 w 60"/>
                <a:gd name="T12" fmla="*/ 42 h 42"/>
              </a:gdLst>
              <a:ahLst/>
              <a:cxnLst>
                <a:cxn ang="T6">
                  <a:pos x="T0" y="T1"/>
                </a:cxn>
                <a:cxn ang="T7">
                  <a:pos x="T2" y="T3"/>
                </a:cxn>
                <a:cxn ang="T8">
                  <a:pos x="T4" y="T5"/>
                </a:cxn>
              </a:cxnLst>
              <a:rect l="T9" t="T10" r="T11" b="T12"/>
              <a:pathLst>
                <a:path w="60" h="42">
                  <a:moveTo>
                    <a:pt x="0" y="0"/>
                  </a:moveTo>
                  <a:cubicBezTo>
                    <a:pt x="4" y="7"/>
                    <a:pt x="12" y="38"/>
                    <a:pt x="22" y="40"/>
                  </a:cubicBezTo>
                  <a:cubicBezTo>
                    <a:pt x="32" y="42"/>
                    <a:pt x="52" y="16"/>
                    <a:pt x="60" y="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74" name="Freeform 110"/>
            <p:cNvSpPr>
              <a:spLocks/>
            </p:cNvSpPr>
            <p:nvPr/>
          </p:nvSpPr>
          <p:spPr bwMode="auto">
            <a:xfrm>
              <a:off x="4076" y="2330"/>
              <a:ext cx="55" cy="40"/>
            </a:xfrm>
            <a:custGeom>
              <a:avLst/>
              <a:gdLst>
                <a:gd name="T0" fmla="*/ 0 w 60"/>
                <a:gd name="T1" fmla="*/ 0 h 42"/>
                <a:gd name="T2" fmla="*/ 1804482786 w 60"/>
                <a:gd name="T3" fmla="*/ 1947830972 h 42"/>
                <a:gd name="T4" fmla="*/ 1804482786 w 60"/>
                <a:gd name="T5" fmla="*/ 1947830972 h 42"/>
                <a:gd name="T6" fmla="*/ 0 60000 65536"/>
                <a:gd name="T7" fmla="*/ 0 60000 65536"/>
                <a:gd name="T8" fmla="*/ 0 60000 65536"/>
                <a:gd name="T9" fmla="*/ 0 w 60"/>
                <a:gd name="T10" fmla="*/ 0 h 42"/>
                <a:gd name="T11" fmla="*/ 60 w 60"/>
                <a:gd name="T12" fmla="*/ 42 h 42"/>
              </a:gdLst>
              <a:ahLst/>
              <a:cxnLst>
                <a:cxn ang="T6">
                  <a:pos x="T0" y="T1"/>
                </a:cxn>
                <a:cxn ang="T7">
                  <a:pos x="T2" y="T3"/>
                </a:cxn>
                <a:cxn ang="T8">
                  <a:pos x="T4" y="T5"/>
                </a:cxn>
              </a:cxnLst>
              <a:rect l="T9" t="T10" r="T11" b="T12"/>
              <a:pathLst>
                <a:path w="60" h="42">
                  <a:moveTo>
                    <a:pt x="0" y="0"/>
                  </a:moveTo>
                  <a:cubicBezTo>
                    <a:pt x="4" y="7"/>
                    <a:pt x="12" y="38"/>
                    <a:pt x="22" y="40"/>
                  </a:cubicBezTo>
                  <a:cubicBezTo>
                    <a:pt x="32" y="42"/>
                    <a:pt x="52" y="16"/>
                    <a:pt x="60" y="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75" name="Freeform 111"/>
            <p:cNvSpPr>
              <a:spLocks/>
            </p:cNvSpPr>
            <p:nvPr/>
          </p:nvSpPr>
          <p:spPr bwMode="auto">
            <a:xfrm>
              <a:off x="3990" y="2422"/>
              <a:ext cx="57" cy="38"/>
            </a:xfrm>
            <a:custGeom>
              <a:avLst/>
              <a:gdLst>
                <a:gd name="T0" fmla="*/ 0 w 63"/>
                <a:gd name="T1" fmla="*/ 0 h 39"/>
                <a:gd name="T2" fmla="*/ 1757917453 w 63"/>
                <a:gd name="T3" fmla="*/ 2038768170 h 39"/>
                <a:gd name="T4" fmla="*/ 1757917453 w 63"/>
                <a:gd name="T5" fmla="*/ 2038768170 h 39"/>
                <a:gd name="T6" fmla="*/ 0 60000 65536"/>
                <a:gd name="T7" fmla="*/ 0 60000 65536"/>
                <a:gd name="T8" fmla="*/ 0 60000 65536"/>
                <a:gd name="T9" fmla="*/ 0 w 63"/>
                <a:gd name="T10" fmla="*/ 0 h 39"/>
                <a:gd name="T11" fmla="*/ 63 w 63"/>
                <a:gd name="T12" fmla="*/ 39 h 39"/>
              </a:gdLst>
              <a:ahLst/>
              <a:cxnLst>
                <a:cxn ang="T6">
                  <a:pos x="T0" y="T1"/>
                </a:cxn>
                <a:cxn ang="T7">
                  <a:pos x="T2" y="T3"/>
                </a:cxn>
                <a:cxn ang="T8">
                  <a:pos x="T4" y="T5"/>
                </a:cxn>
              </a:cxnLst>
              <a:rect l="T9" t="T10" r="T11" b="T12"/>
              <a:pathLst>
                <a:path w="63" h="39">
                  <a:moveTo>
                    <a:pt x="0" y="0"/>
                  </a:moveTo>
                  <a:cubicBezTo>
                    <a:pt x="2" y="6"/>
                    <a:pt x="4" y="33"/>
                    <a:pt x="14" y="36"/>
                  </a:cubicBezTo>
                  <a:cubicBezTo>
                    <a:pt x="24" y="39"/>
                    <a:pt x="53" y="21"/>
                    <a:pt x="63" y="1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nvGrpSpPr>
            <p:cNvPr id="16576" name="Group 112"/>
            <p:cNvGrpSpPr>
              <a:grpSpLocks/>
            </p:cNvGrpSpPr>
            <p:nvPr/>
          </p:nvGrpSpPr>
          <p:grpSpPr bwMode="auto">
            <a:xfrm>
              <a:off x="4738" y="1915"/>
              <a:ext cx="44" cy="49"/>
              <a:chOff x="4574" y="1056"/>
              <a:chExt cx="48" cy="52"/>
            </a:xfrm>
          </p:grpSpPr>
          <p:sp>
            <p:nvSpPr>
              <p:cNvPr id="16603" name="Freeform 113"/>
              <p:cNvSpPr>
                <a:spLocks/>
              </p:cNvSpPr>
              <p:nvPr/>
            </p:nvSpPr>
            <p:spPr bwMode="auto">
              <a:xfrm>
                <a:off x="4574" y="1060"/>
                <a:ext cx="48" cy="48"/>
              </a:xfrm>
              <a:custGeom>
                <a:avLst/>
                <a:gdLst>
                  <a:gd name="T0" fmla="*/ 0 w 48"/>
                  <a:gd name="T1" fmla="*/ 0 h 48"/>
                  <a:gd name="T2" fmla="*/ 48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04" name="Freeform 114"/>
              <p:cNvSpPr>
                <a:spLocks/>
              </p:cNvSpPr>
              <p:nvPr/>
            </p:nvSpPr>
            <p:spPr bwMode="auto">
              <a:xfrm>
                <a:off x="4608" y="1056"/>
                <a:ext cx="12" cy="51"/>
              </a:xfrm>
              <a:custGeom>
                <a:avLst/>
                <a:gdLst>
                  <a:gd name="T0" fmla="*/ 0 w 12"/>
                  <a:gd name="T1" fmla="*/ 0 h 51"/>
                  <a:gd name="T2" fmla="*/ 12 w 12"/>
                  <a:gd name="T3" fmla="*/ 51 h 51"/>
                  <a:gd name="T4" fmla="*/ 0 60000 65536"/>
                  <a:gd name="T5" fmla="*/ 0 60000 65536"/>
                  <a:gd name="T6" fmla="*/ 0 w 12"/>
                  <a:gd name="T7" fmla="*/ 0 h 51"/>
                  <a:gd name="T8" fmla="*/ 12 w 12"/>
                  <a:gd name="T9" fmla="*/ 51 h 51"/>
                </a:gdLst>
                <a:ahLst/>
                <a:cxnLst>
                  <a:cxn ang="T4">
                    <a:pos x="T0" y="T1"/>
                  </a:cxn>
                  <a:cxn ang="T5">
                    <a:pos x="T2" y="T3"/>
                  </a:cxn>
                </a:cxnLst>
                <a:rect l="T6" t="T7" r="T8" b="T9"/>
                <a:pathLst>
                  <a:path w="12" h="51">
                    <a:moveTo>
                      <a:pt x="0" y="0"/>
                    </a:moveTo>
                    <a:lnTo>
                      <a:pt x="12" y="5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577" name="Group 115"/>
            <p:cNvGrpSpPr>
              <a:grpSpLocks/>
            </p:cNvGrpSpPr>
            <p:nvPr/>
          </p:nvGrpSpPr>
          <p:grpSpPr bwMode="auto">
            <a:xfrm>
              <a:off x="4899" y="1840"/>
              <a:ext cx="43" cy="51"/>
              <a:chOff x="4574" y="1056"/>
              <a:chExt cx="48" cy="52"/>
            </a:xfrm>
          </p:grpSpPr>
          <p:sp>
            <p:nvSpPr>
              <p:cNvPr id="16601" name="Freeform 116"/>
              <p:cNvSpPr>
                <a:spLocks/>
              </p:cNvSpPr>
              <p:nvPr/>
            </p:nvSpPr>
            <p:spPr bwMode="auto">
              <a:xfrm>
                <a:off x="4574" y="1060"/>
                <a:ext cx="48" cy="48"/>
              </a:xfrm>
              <a:custGeom>
                <a:avLst/>
                <a:gdLst>
                  <a:gd name="T0" fmla="*/ 0 w 48"/>
                  <a:gd name="T1" fmla="*/ 0 h 48"/>
                  <a:gd name="T2" fmla="*/ 48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02" name="Freeform 117"/>
              <p:cNvSpPr>
                <a:spLocks/>
              </p:cNvSpPr>
              <p:nvPr/>
            </p:nvSpPr>
            <p:spPr bwMode="auto">
              <a:xfrm>
                <a:off x="4608" y="1056"/>
                <a:ext cx="12" cy="51"/>
              </a:xfrm>
              <a:custGeom>
                <a:avLst/>
                <a:gdLst>
                  <a:gd name="T0" fmla="*/ 0 w 12"/>
                  <a:gd name="T1" fmla="*/ 0 h 51"/>
                  <a:gd name="T2" fmla="*/ 12 w 12"/>
                  <a:gd name="T3" fmla="*/ 51 h 51"/>
                  <a:gd name="T4" fmla="*/ 0 60000 65536"/>
                  <a:gd name="T5" fmla="*/ 0 60000 65536"/>
                  <a:gd name="T6" fmla="*/ 0 w 12"/>
                  <a:gd name="T7" fmla="*/ 0 h 51"/>
                  <a:gd name="T8" fmla="*/ 12 w 12"/>
                  <a:gd name="T9" fmla="*/ 51 h 51"/>
                </a:gdLst>
                <a:ahLst/>
                <a:cxnLst>
                  <a:cxn ang="T4">
                    <a:pos x="T0" y="T1"/>
                  </a:cxn>
                  <a:cxn ang="T5">
                    <a:pos x="T2" y="T3"/>
                  </a:cxn>
                </a:cxnLst>
                <a:rect l="T6" t="T7" r="T8" b="T9"/>
                <a:pathLst>
                  <a:path w="12" h="51">
                    <a:moveTo>
                      <a:pt x="0" y="0"/>
                    </a:moveTo>
                    <a:lnTo>
                      <a:pt x="12" y="5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578" name="Group 118"/>
            <p:cNvGrpSpPr>
              <a:grpSpLocks/>
            </p:cNvGrpSpPr>
            <p:nvPr/>
          </p:nvGrpSpPr>
          <p:grpSpPr bwMode="auto">
            <a:xfrm>
              <a:off x="4466" y="1794"/>
              <a:ext cx="43" cy="51"/>
              <a:chOff x="4574" y="1056"/>
              <a:chExt cx="48" cy="52"/>
            </a:xfrm>
          </p:grpSpPr>
          <p:sp>
            <p:nvSpPr>
              <p:cNvPr id="16599" name="Freeform 119"/>
              <p:cNvSpPr>
                <a:spLocks/>
              </p:cNvSpPr>
              <p:nvPr/>
            </p:nvSpPr>
            <p:spPr bwMode="auto">
              <a:xfrm>
                <a:off x="4574" y="1060"/>
                <a:ext cx="48" cy="48"/>
              </a:xfrm>
              <a:custGeom>
                <a:avLst/>
                <a:gdLst>
                  <a:gd name="T0" fmla="*/ 0 w 48"/>
                  <a:gd name="T1" fmla="*/ 0 h 48"/>
                  <a:gd name="T2" fmla="*/ 48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00" name="Freeform 120"/>
              <p:cNvSpPr>
                <a:spLocks/>
              </p:cNvSpPr>
              <p:nvPr/>
            </p:nvSpPr>
            <p:spPr bwMode="auto">
              <a:xfrm>
                <a:off x="4608" y="1056"/>
                <a:ext cx="12" cy="51"/>
              </a:xfrm>
              <a:custGeom>
                <a:avLst/>
                <a:gdLst>
                  <a:gd name="T0" fmla="*/ 0 w 12"/>
                  <a:gd name="T1" fmla="*/ 0 h 51"/>
                  <a:gd name="T2" fmla="*/ 12 w 12"/>
                  <a:gd name="T3" fmla="*/ 51 h 51"/>
                  <a:gd name="T4" fmla="*/ 0 60000 65536"/>
                  <a:gd name="T5" fmla="*/ 0 60000 65536"/>
                  <a:gd name="T6" fmla="*/ 0 w 12"/>
                  <a:gd name="T7" fmla="*/ 0 h 51"/>
                  <a:gd name="T8" fmla="*/ 12 w 12"/>
                  <a:gd name="T9" fmla="*/ 51 h 51"/>
                </a:gdLst>
                <a:ahLst/>
                <a:cxnLst>
                  <a:cxn ang="T4">
                    <a:pos x="T0" y="T1"/>
                  </a:cxn>
                  <a:cxn ang="T5">
                    <a:pos x="T2" y="T3"/>
                  </a:cxn>
                </a:cxnLst>
                <a:rect l="T6" t="T7" r="T8" b="T9"/>
                <a:pathLst>
                  <a:path w="12" h="51">
                    <a:moveTo>
                      <a:pt x="0" y="0"/>
                    </a:moveTo>
                    <a:lnTo>
                      <a:pt x="12" y="5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579" name="Group 121"/>
            <p:cNvGrpSpPr>
              <a:grpSpLocks/>
            </p:cNvGrpSpPr>
            <p:nvPr/>
          </p:nvGrpSpPr>
          <p:grpSpPr bwMode="auto">
            <a:xfrm>
              <a:off x="4855" y="1655"/>
              <a:ext cx="44" cy="52"/>
              <a:chOff x="4574" y="1056"/>
              <a:chExt cx="48" cy="52"/>
            </a:xfrm>
          </p:grpSpPr>
          <p:sp>
            <p:nvSpPr>
              <p:cNvPr id="16597" name="Freeform 122"/>
              <p:cNvSpPr>
                <a:spLocks/>
              </p:cNvSpPr>
              <p:nvPr/>
            </p:nvSpPr>
            <p:spPr bwMode="auto">
              <a:xfrm>
                <a:off x="4574" y="1060"/>
                <a:ext cx="48" cy="48"/>
              </a:xfrm>
              <a:custGeom>
                <a:avLst/>
                <a:gdLst>
                  <a:gd name="T0" fmla="*/ 0 w 48"/>
                  <a:gd name="T1" fmla="*/ 0 h 48"/>
                  <a:gd name="T2" fmla="*/ 48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98" name="Freeform 123"/>
              <p:cNvSpPr>
                <a:spLocks/>
              </p:cNvSpPr>
              <p:nvPr/>
            </p:nvSpPr>
            <p:spPr bwMode="auto">
              <a:xfrm>
                <a:off x="4608" y="1056"/>
                <a:ext cx="12" cy="51"/>
              </a:xfrm>
              <a:custGeom>
                <a:avLst/>
                <a:gdLst>
                  <a:gd name="T0" fmla="*/ 0 w 12"/>
                  <a:gd name="T1" fmla="*/ 0 h 51"/>
                  <a:gd name="T2" fmla="*/ 12 w 12"/>
                  <a:gd name="T3" fmla="*/ 51 h 51"/>
                  <a:gd name="T4" fmla="*/ 0 60000 65536"/>
                  <a:gd name="T5" fmla="*/ 0 60000 65536"/>
                  <a:gd name="T6" fmla="*/ 0 w 12"/>
                  <a:gd name="T7" fmla="*/ 0 h 51"/>
                  <a:gd name="T8" fmla="*/ 12 w 12"/>
                  <a:gd name="T9" fmla="*/ 51 h 51"/>
                </a:gdLst>
                <a:ahLst/>
                <a:cxnLst>
                  <a:cxn ang="T4">
                    <a:pos x="T0" y="T1"/>
                  </a:cxn>
                  <a:cxn ang="T5">
                    <a:pos x="T2" y="T3"/>
                  </a:cxn>
                </a:cxnLst>
                <a:rect l="T6" t="T7" r="T8" b="T9"/>
                <a:pathLst>
                  <a:path w="12" h="51">
                    <a:moveTo>
                      <a:pt x="0" y="0"/>
                    </a:moveTo>
                    <a:lnTo>
                      <a:pt x="12" y="5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580" name="Group 124"/>
            <p:cNvGrpSpPr>
              <a:grpSpLocks/>
            </p:cNvGrpSpPr>
            <p:nvPr/>
          </p:nvGrpSpPr>
          <p:grpSpPr bwMode="auto">
            <a:xfrm>
              <a:off x="5245" y="1684"/>
              <a:ext cx="43" cy="50"/>
              <a:chOff x="4574" y="1056"/>
              <a:chExt cx="48" cy="52"/>
            </a:xfrm>
          </p:grpSpPr>
          <p:sp>
            <p:nvSpPr>
              <p:cNvPr id="16595" name="Freeform 125"/>
              <p:cNvSpPr>
                <a:spLocks/>
              </p:cNvSpPr>
              <p:nvPr/>
            </p:nvSpPr>
            <p:spPr bwMode="auto">
              <a:xfrm>
                <a:off x="4574" y="1060"/>
                <a:ext cx="48" cy="48"/>
              </a:xfrm>
              <a:custGeom>
                <a:avLst/>
                <a:gdLst>
                  <a:gd name="T0" fmla="*/ 0 w 48"/>
                  <a:gd name="T1" fmla="*/ 0 h 48"/>
                  <a:gd name="T2" fmla="*/ 48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96" name="Freeform 126"/>
              <p:cNvSpPr>
                <a:spLocks/>
              </p:cNvSpPr>
              <p:nvPr/>
            </p:nvSpPr>
            <p:spPr bwMode="auto">
              <a:xfrm>
                <a:off x="4608" y="1056"/>
                <a:ext cx="12" cy="51"/>
              </a:xfrm>
              <a:custGeom>
                <a:avLst/>
                <a:gdLst>
                  <a:gd name="T0" fmla="*/ 0 w 12"/>
                  <a:gd name="T1" fmla="*/ 0 h 51"/>
                  <a:gd name="T2" fmla="*/ 12 w 12"/>
                  <a:gd name="T3" fmla="*/ 51 h 51"/>
                  <a:gd name="T4" fmla="*/ 0 60000 65536"/>
                  <a:gd name="T5" fmla="*/ 0 60000 65536"/>
                  <a:gd name="T6" fmla="*/ 0 w 12"/>
                  <a:gd name="T7" fmla="*/ 0 h 51"/>
                  <a:gd name="T8" fmla="*/ 12 w 12"/>
                  <a:gd name="T9" fmla="*/ 51 h 51"/>
                </a:gdLst>
                <a:ahLst/>
                <a:cxnLst>
                  <a:cxn ang="T4">
                    <a:pos x="T0" y="T1"/>
                  </a:cxn>
                  <a:cxn ang="T5">
                    <a:pos x="T2" y="T3"/>
                  </a:cxn>
                </a:cxnLst>
                <a:rect l="T6" t="T7" r="T8" b="T9"/>
                <a:pathLst>
                  <a:path w="12" h="51">
                    <a:moveTo>
                      <a:pt x="0" y="0"/>
                    </a:moveTo>
                    <a:lnTo>
                      <a:pt x="12" y="5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6581" name="Freeform 127"/>
            <p:cNvSpPr>
              <a:spLocks/>
            </p:cNvSpPr>
            <p:nvPr/>
          </p:nvSpPr>
          <p:spPr bwMode="auto">
            <a:xfrm>
              <a:off x="3657" y="2840"/>
              <a:ext cx="22" cy="7"/>
            </a:xfrm>
            <a:custGeom>
              <a:avLst/>
              <a:gdLst>
                <a:gd name="T0" fmla="*/ 1804482786 w 24"/>
                <a:gd name="T1" fmla="*/ 2147483647 h 7"/>
                <a:gd name="T2" fmla="*/ 0 w 24"/>
                <a:gd name="T3" fmla="*/ 0 h 7"/>
                <a:gd name="T4" fmla="*/ 0 60000 65536"/>
                <a:gd name="T5" fmla="*/ 0 60000 65536"/>
                <a:gd name="T6" fmla="*/ 0 w 24"/>
                <a:gd name="T7" fmla="*/ 0 h 7"/>
                <a:gd name="T8" fmla="*/ 24 w 24"/>
                <a:gd name="T9" fmla="*/ 7 h 7"/>
              </a:gdLst>
              <a:ahLst/>
              <a:cxnLst>
                <a:cxn ang="T4">
                  <a:pos x="T0" y="T1"/>
                </a:cxn>
                <a:cxn ang="T5">
                  <a:pos x="T2" y="T3"/>
                </a:cxn>
              </a:cxnLst>
              <a:rect l="T6" t="T7" r="T8" b="T9"/>
              <a:pathLst>
                <a:path w="24" h="7">
                  <a:moveTo>
                    <a:pt x="24" y="7"/>
                  </a:moveTo>
                  <a:cubicBezTo>
                    <a:pt x="20" y="6"/>
                    <a:pt x="5" y="1"/>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82" name="Freeform 128"/>
            <p:cNvSpPr>
              <a:spLocks/>
            </p:cNvSpPr>
            <p:nvPr/>
          </p:nvSpPr>
          <p:spPr bwMode="auto">
            <a:xfrm>
              <a:off x="1496" y="3831"/>
              <a:ext cx="520" cy="144"/>
            </a:xfrm>
            <a:custGeom>
              <a:avLst/>
              <a:gdLst>
                <a:gd name="T0" fmla="*/ 0 w 600"/>
                <a:gd name="T1" fmla="*/ 0 h 166"/>
                <a:gd name="T2" fmla="*/ 1612998828 w 600"/>
                <a:gd name="T3" fmla="*/ 1615990017 h 166"/>
                <a:gd name="T4" fmla="*/ 1612998828 w 600"/>
                <a:gd name="T5" fmla="*/ 1615990017 h 166"/>
                <a:gd name="T6" fmla="*/ 0 60000 65536"/>
                <a:gd name="T7" fmla="*/ 0 60000 65536"/>
                <a:gd name="T8" fmla="*/ 0 60000 65536"/>
                <a:gd name="T9" fmla="*/ 0 w 600"/>
                <a:gd name="T10" fmla="*/ 0 h 166"/>
                <a:gd name="T11" fmla="*/ 600 w 600"/>
                <a:gd name="T12" fmla="*/ 166 h 166"/>
              </a:gdLst>
              <a:ahLst/>
              <a:cxnLst>
                <a:cxn ang="T6">
                  <a:pos x="T0" y="T1"/>
                </a:cxn>
                <a:cxn ang="T7">
                  <a:pos x="T2" y="T3"/>
                </a:cxn>
                <a:cxn ang="T8">
                  <a:pos x="T4" y="T5"/>
                </a:cxn>
              </a:cxnLst>
              <a:rect l="T9" t="T10" r="T11" b="T12"/>
              <a:pathLst>
                <a:path w="600" h="166">
                  <a:moveTo>
                    <a:pt x="0" y="0"/>
                  </a:moveTo>
                  <a:cubicBezTo>
                    <a:pt x="47" y="11"/>
                    <a:pt x="184" y="36"/>
                    <a:pt x="284" y="64"/>
                  </a:cubicBezTo>
                  <a:cubicBezTo>
                    <a:pt x="384" y="92"/>
                    <a:pt x="534" y="145"/>
                    <a:pt x="600" y="1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83" name="Text Box 129"/>
            <p:cNvSpPr txBox="1">
              <a:spLocks noChangeArrowheads="1"/>
            </p:cNvSpPr>
            <p:nvPr/>
          </p:nvSpPr>
          <p:spPr bwMode="auto">
            <a:xfrm>
              <a:off x="3664" y="4057"/>
              <a:ext cx="20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ea typeface="ＭＳ Ｐゴシック" pitchFamily="34" charset="-128"/>
                </a:rPr>
                <a:t>(Modified from Campion </a:t>
              </a:r>
              <a:r>
                <a:rPr lang="en-US" altLang="en-US" sz="1400" b="1" i="1" dirty="0">
                  <a:solidFill>
                    <a:schemeClr val="bg1"/>
                  </a:solidFill>
                  <a:ea typeface="ＭＳ Ｐゴシック" pitchFamily="34" charset="-128"/>
                </a:rPr>
                <a:t>et al</a:t>
              </a:r>
              <a:r>
                <a:rPr lang="en-US" altLang="en-US" sz="1400" b="1" dirty="0">
                  <a:solidFill>
                    <a:schemeClr val="bg1"/>
                  </a:solidFill>
                  <a:ea typeface="ＭＳ Ｐゴシック" pitchFamily="34" charset="-128"/>
                </a:rPr>
                <a:t>., 2005)</a:t>
              </a:r>
            </a:p>
          </p:txBody>
        </p:sp>
        <p:sp>
          <p:nvSpPr>
            <p:cNvPr id="16584" name="TextBox 135"/>
            <p:cNvSpPr txBox="1">
              <a:spLocks noChangeArrowheads="1"/>
            </p:cNvSpPr>
            <p:nvPr/>
          </p:nvSpPr>
          <p:spPr bwMode="auto">
            <a:xfrm rot="-1554391">
              <a:off x="5041" y="1928"/>
              <a:ext cx="5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800" b="1" dirty="0">
                  <a:solidFill>
                    <a:schemeClr val="hlink"/>
                  </a:solidFill>
                  <a:ea typeface="ＭＳ Ｐゴシック" pitchFamily="34" charset="-128"/>
                  <a:cs typeface="Times New Roman" pitchFamily="18" charset="0"/>
                </a:rPr>
                <a:t>Shelf</a:t>
              </a:r>
            </a:p>
          </p:txBody>
        </p:sp>
        <p:sp>
          <p:nvSpPr>
            <p:cNvPr id="16585" name="TextBox 135"/>
            <p:cNvSpPr txBox="1">
              <a:spLocks noChangeArrowheads="1"/>
            </p:cNvSpPr>
            <p:nvPr/>
          </p:nvSpPr>
          <p:spPr bwMode="auto">
            <a:xfrm rot="-1686081">
              <a:off x="2233" y="3979"/>
              <a:ext cx="5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800" b="1" dirty="0">
                  <a:solidFill>
                    <a:schemeClr val="hlink"/>
                  </a:solidFill>
                  <a:ea typeface="ＭＳ Ｐゴシック" pitchFamily="34" charset="-128"/>
                  <a:cs typeface="Times New Roman" pitchFamily="18" charset="0"/>
                </a:rPr>
                <a:t>Basin</a:t>
              </a:r>
            </a:p>
          </p:txBody>
        </p:sp>
        <p:sp>
          <p:nvSpPr>
            <p:cNvPr id="16586" name="TextBox 135"/>
            <p:cNvSpPr txBox="1">
              <a:spLocks noChangeArrowheads="1"/>
            </p:cNvSpPr>
            <p:nvPr/>
          </p:nvSpPr>
          <p:spPr bwMode="auto">
            <a:xfrm rot="-2720835">
              <a:off x="4005" y="2862"/>
              <a:ext cx="5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800" b="1" dirty="0">
                  <a:solidFill>
                    <a:schemeClr val="hlink"/>
                  </a:solidFill>
                  <a:ea typeface="ＭＳ Ｐゴシック" pitchFamily="34" charset="-128"/>
                  <a:cs typeface="Times New Roman" pitchFamily="18" charset="0"/>
                </a:rPr>
                <a:t>Slope</a:t>
              </a:r>
            </a:p>
          </p:txBody>
        </p:sp>
        <p:grpSp>
          <p:nvGrpSpPr>
            <p:cNvPr id="16587" name="Group 557"/>
            <p:cNvGrpSpPr>
              <a:grpSpLocks/>
            </p:cNvGrpSpPr>
            <p:nvPr/>
          </p:nvGrpSpPr>
          <p:grpSpPr bwMode="auto">
            <a:xfrm rot="-1213553">
              <a:off x="3578" y="1586"/>
              <a:ext cx="872" cy="316"/>
              <a:chOff x="2010" y="1025"/>
              <a:chExt cx="1099" cy="387"/>
            </a:xfrm>
          </p:grpSpPr>
          <p:sp>
            <p:nvSpPr>
              <p:cNvPr id="16593" name="AutoShape 558"/>
              <p:cNvSpPr>
                <a:spLocks noChangeArrowheads="1"/>
              </p:cNvSpPr>
              <p:nvPr/>
            </p:nvSpPr>
            <p:spPr bwMode="auto">
              <a:xfrm>
                <a:off x="2020" y="1025"/>
                <a:ext cx="1007" cy="387"/>
              </a:xfrm>
              <a:prstGeom prst="leftArrow">
                <a:avLst>
                  <a:gd name="adj1" fmla="val 50000"/>
                  <a:gd name="adj2" fmla="val 65052"/>
                </a:avLst>
              </a:prstGeom>
              <a:solidFill>
                <a:schemeClr val="bg1"/>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2000" dirty="0">
                  <a:solidFill>
                    <a:srgbClr val="CC0000"/>
                  </a:solidFill>
                </a:endParaRPr>
              </a:p>
            </p:txBody>
          </p:sp>
          <p:sp>
            <p:nvSpPr>
              <p:cNvPr id="16594" name="Text Box 559"/>
              <p:cNvSpPr txBox="1">
                <a:spLocks noChangeArrowheads="1"/>
              </p:cNvSpPr>
              <p:nvPr/>
            </p:nvSpPr>
            <p:spPr bwMode="auto">
              <a:xfrm>
                <a:off x="2010" y="1112"/>
                <a:ext cx="1099" cy="23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70000"/>
                  </a:lnSpc>
                </a:pPr>
                <a:r>
                  <a:rPr lang="en-US" altLang="en-US" sz="1000" b="1" dirty="0">
                    <a:solidFill>
                      <a:srgbClr val="CC0000"/>
                    </a:solidFill>
                  </a:rPr>
                  <a:t>sediment transport direction</a:t>
                </a:r>
              </a:p>
            </p:txBody>
          </p:sp>
        </p:grpSp>
        <p:sp>
          <p:nvSpPr>
            <p:cNvPr id="16588" name="Line 579"/>
            <p:cNvSpPr>
              <a:spLocks noChangeShapeType="1"/>
            </p:cNvSpPr>
            <p:nvPr/>
          </p:nvSpPr>
          <p:spPr bwMode="auto">
            <a:xfrm flipH="1">
              <a:off x="1021" y="1959"/>
              <a:ext cx="2775" cy="85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6589" name="Line 581"/>
            <p:cNvSpPr>
              <a:spLocks noChangeShapeType="1"/>
            </p:cNvSpPr>
            <p:nvPr/>
          </p:nvSpPr>
          <p:spPr bwMode="auto">
            <a:xfrm flipV="1">
              <a:off x="1034" y="2812"/>
              <a:ext cx="0" cy="88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6590" name="Line 582"/>
            <p:cNvSpPr>
              <a:spLocks noChangeShapeType="1"/>
            </p:cNvSpPr>
            <p:nvPr/>
          </p:nvSpPr>
          <p:spPr bwMode="auto">
            <a:xfrm flipV="1">
              <a:off x="2041" y="3103"/>
              <a:ext cx="0" cy="88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6591" name="Line 583"/>
            <p:cNvSpPr>
              <a:spLocks noChangeShapeType="1"/>
            </p:cNvSpPr>
            <p:nvPr/>
          </p:nvSpPr>
          <p:spPr bwMode="auto">
            <a:xfrm flipH="1" flipV="1">
              <a:off x="1034" y="2812"/>
              <a:ext cx="1007" cy="28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6592" name="Line 584"/>
            <p:cNvSpPr>
              <a:spLocks noChangeShapeType="1"/>
            </p:cNvSpPr>
            <p:nvPr/>
          </p:nvSpPr>
          <p:spPr bwMode="auto">
            <a:xfrm flipV="1">
              <a:off x="2055" y="2041"/>
              <a:ext cx="2698" cy="104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grpSp>
        <p:nvGrpSpPr>
          <p:cNvPr id="4683" name="Group 587"/>
          <p:cNvGrpSpPr>
            <a:grpSpLocks/>
          </p:cNvGrpSpPr>
          <p:nvPr/>
        </p:nvGrpSpPr>
        <p:grpSpPr bwMode="auto">
          <a:xfrm>
            <a:off x="282575" y="4021138"/>
            <a:ext cx="4264025" cy="2039937"/>
            <a:chOff x="178" y="2533"/>
            <a:chExt cx="2686" cy="1285"/>
          </a:xfrm>
        </p:grpSpPr>
        <p:sp>
          <p:nvSpPr>
            <p:cNvPr id="16455" name="Rectangle 574"/>
            <p:cNvSpPr>
              <a:spLocks noChangeArrowheads="1"/>
            </p:cNvSpPr>
            <p:nvPr/>
          </p:nvSpPr>
          <p:spPr bwMode="auto">
            <a:xfrm>
              <a:off x="1038" y="2542"/>
              <a:ext cx="1020" cy="224"/>
            </a:xfrm>
            <a:prstGeom prst="rect">
              <a:avLst/>
            </a:prstGeom>
            <a:solidFill>
              <a:schemeClr val="tx1"/>
            </a:solidFill>
            <a:ln>
              <a:noFill/>
            </a:ln>
            <a:effectLst/>
            <a:extLst>
              <a:ext uri="{91240B29-F687-4F45-9708-019B960494DF}">
                <a14:hiddenLine xmlns:a14="http://schemas.microsoft.com/office/drawing/2010/main" w="9525" algn="ctr">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grpSp>
          <p:nvGrpSpPr>
            <p:cNvPr id="16456" name="Group 509"/>
            <p:cNvGrpSpPr>
              <a:grpSpLocks/>
            </p:cNvGrpSpPr>
            <p:nvPr/>
          </p:nvGrpSpPr>
          <p:grpSpPr bwMode="auto">
            <a:xfrm>
              <a:off x="178" y="2533"/>
              <a:ext cx="2686" cy="1285"/>
              <a:chOff x="82" y="2502"/>
              <a:chExt cx="2686" cy="1285"/>
            </a:xfrm>
          </p:grpSpPr>
          <p:sp>
            <p:nvSpPr>
              <p:cNvPr id="16457" name="TextBox 132"/>
              <p:cNvSpPr txBox="1">
                <a:spLocks noChangeArrowheads="1"/>
              </p:cNvSpPr>
              <p:nvPr/>
            </p:nvSpPr>
            <p:spPr bwMode="auto">
              <a:xfrm>
                <a:off x="82" y="2502"/>
                <a:ext cx="20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800" dirty="0" smtClean="0">
                    <a:solidFill>
                      <a:srgbClr val="FFFF66"/>
                    </a:solidFill>
                    <a:ea typeface="ＭＳ Ｐゴシック" pitchFamily="34" charset="-128"/>
                    <a:cs typeface="Times New Roman" pitchFamily="18" charset="0"/>
                  </a:rPr>
                  <a:t>Distributive </a:t>
                </a:r>
                <a:r>
                  <a:rPr lang="en-US" altLang="en-US" sz="1800" dirty="0">
                    <a:solidFill>
                      <a:srgbClr val="FFFF66"/>
                    </a:solidFill>
                    <a:ea typeface="ＭＳ Ｐゴシック" pitchFamily="34" charset="-128"/>
                    <a:cs typeface="Times New Roman" pitchFamily="18" charset="0"/>
                  </a:rPr>
                  <a:t>submarine fan</a:t>
                </a:r>
              </a:p>
            </p:txBody>
          </p:sp>
          <p:sp>
            <p:nvSpPr>
              <p:cNvPr id="16458" name="Line 144"/>
              <p:cNvSpPr>
                <a:spLocks noChangeShapeType="1"/>
              </p:cNvSpPr>
              <p:nvPr/>
            </p:nvSpPr>
            <p:spPr bwMode="auto">
              <a:xfrm flipH="1">
                <a:off x="1814" y="2698"/>
                <a:ext cx="127" cy="1089"/>
              </a:xfrm>
              <a:prstGeom prst="line">
                <a:avLst/>
              </a:prstGeom>
              <a:noFill/>
              <a:ln w="5715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6459" name="Line 145"/>
              <p:cNvSpPr>
                <a:spLocks noChangeShapeType="1"/>
              </p:cNvSpPr>
              <p:nvPr/>
            </p:nvSpPr>
            <p:spPr bwMode="auto">
              <a:xfrm>
                <a:off x="1985" y="2627"/>
                <a:ext cx="783" cy="472"/>
              </a:xfrm>
              <a:prstGeom prst="line">
                <a:avLst/>
              </a:prstGeom>
              <a:noFill/>
              <a:ln w="5715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grpSp>
      <p:grpSp>
        <p:nvGrpSpPr>
          <p:cNvPr id="4674" name="Group 578"/>
          <p:cNvGrpSpPr>
            <a:grpSpLocks/>
          </p:cNvGrpSpPr>
          <p:nvPr/>
        </p:nvGrpSpPr>
        <p:grpSpPr bwMode="auto">
          <a:xfrm>
            <a:off x="4927112" y="3211512"/>
            <a:ext cx="4137025" cy="3530600"/>
            <a:chOff x="3084" y="2024"/>
            <a:chExt cx="2606" cy="2224"/>
          </a:xfrm>
        </p:grpSpPr>
        <p:grpSp>
          <p:nvGrpSpPr>
            <p:cNvPr id="16407" name="Group 569"/>
            <p:cNvGrpSpPr>
              <a:grpSpLocks/>
            </p:cNvGrpSpPr>
            <p:nvPr/>
          </p:nvGrpSpPr>
          <p:grpSpPr bwMode="auto">
            <a:xfrm>
              <a:off x="3084" y="2024"/>
              <a:ext cx="2606" cy="2224"/>
              <a:chOff x="3088" y="2026"/>
              <a:chExt cx="2606" cy="2224"/>
            </a:xfrm>
          </p:grpSpPr>
          <p:grpSp>
            <p:nvGrpSpPr>
              <p:cNvPr id="16411" name="Group 556"/>
              <p:cNvGrpSpPr>
                <a:grpSpLocks/>
              </p:cNvGrpSpPr>
              <p:nvPr/>
            </p:nvGrpSpPr>
            <p:grpSpPr bwMode="auto">
              <a:xfrm>
                <a:off x="3088" y="2026"/>
                <a:ext cx="2606" cy="2224"/>
                <a:chOff x="3093" y="2116"/>
                <a:chExt cx="2606" cy="2134"/>
              </a:xfrm>
            </p:grpSpPr>
            <p:sp>
              <p:nvSpPr>
                <p:cNvPr id="16415" name="Rectangle 553"/>
                <p:cNvSpPr>
                  <a:spLocks noChangeArrowheads="1"/>
                </p:cNvSpPr>
                <p:nvPr/>
              </p:nvSpPr>
              <p:spPr bwMode="auto">
                <a:xfrm>
                  <a:off x="3093" y="2116"/>
                  <a:ext cx="2587" cy="2134"/>
                </a:xfrm>
                <a:prstGeom prst="rect">
                  <a:avLst/>
                </a:prstGeom>
                <a:solidFill>
                  <a:schemeClr val="tx1"/>
                </a:solidFill>
                <a:ln w="9525"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dirty="0"/>
                </a:p>
              </p:txBody>
            </p:sp>
            <p:grpSp>
              <p:nvGrpSpPr>
                <p:cNvPr id="16416" name="Group 109"/>
                <p:cNvGrpSpPr>
                  <a:grpSpLocks/>
                </p:cNvGrpSpPr>
                <p:nvPr/>
              </p:nvGrpSpPr>
              <p:grpSpPr bwMode="auto">
                <a:xfrm>
                  <a:off x="3110" y="2125"/>
                  <a:ext cx="2589" cy="2121"/>
                  <a:chOff x="2324" y="1215"/>
                  <a:chExt cx="2589" cy="2121"/>
                </a:xfrm>
              </p:grpSpPr>
              <p:grpSp>
                <p:nvGrpSpPr>
                  <p:cNvPr id="16417" name="Group 103"/>
                  <p:cNvGrpSpPr>
                    <a:grpSpLocks/>
                  </p:cNvGrpSpPr>
                  <p:nvPr/>
                </p:nvGrpSpPr>
                <p:grpSpPr bwMode="auto">
                  <a:xfrm>
                    <a:off x="2324" y="1415"/>
                    <a:ext cx="2589" cy="1921"/>
                    <a:chOff x="2324" y="1223"/>
                    <a:chExt cx="2609" cy="1977"/>
                  </a:xfrm>
                </p:grpSpPr>
                <p:grpSp>
                  <p:nvGrpSpPr>
                    <p:cNvPr id="16419" name="Group 26"/>
                    <p:cNvGrpSpPr>
                      <a:grpSpLocks/>
                    </p:cNvGrpSpPr>
                    <p:nvPr/>
                  </p:nvGrpSpPr>
                  <p:grpSpPr bwMode="auto">
                    <a:xfrm>
                      <a:off x="2324" y="1223"/>
                      <a:ext cx="2581" cy="1968"/>
                      <a:chOff x="959" y="275"/>
                      <a:chExt cx="2044" cy="1435"/>
                    </a:xfrm>
                  </p:grpSpPr>
                  <p:sp>
                    <p:nvSpPr>
                      <p:cNvPr id="16421" name="AutoShape 27"/>
                      <p:cNvSpPr>
                        <a:spLocks noChangeAspect="1" noChangeArrowheads="1" noTextEdit="1"/>
                      </p:cNvSpPr>
                      <p:nvPr/>
                    </p:nvSpPr>
                    <p:spPr bwMode="auto">
                      <a:xfrm>
                        <a:off x="959" y="275"/>
                        <a:ext cx="2044"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1642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 y="278"/>
                        <a:ext cx="2035"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3" name="Freeform 29"/>
                      <p:cNvSpPr>
                        <a:spLocks/>
                      </p:cNvSpPr>
                      <p:nvPr/>
                    </p:nvSpPr>
                    <p:spPr bwMode="auto">
                      <a:xfrm>
                        <a:off x="1384" y="506"/>
                        <a:ext cx="1185" cy="235"/>
                      </a:xfrm>
                      <a:custGeom>
                        <a:avLst/>
                        <a:gdLst>
                          <a:gd name="T0" fmla="*/ 2147483647 w 374"/>
                          <a:gd name="T1" fmla="*/ 2147483647 h 74"/>
                          <a:gd name="T2" fmla="*/ 2147483647 w 374"/>
                          <a:gd name="T3" fmla="*/ 2147483647 h 74"/>
                          <a:gd name="T4" fmla="*/ 2147483647 w 374"/>
                          <a:gd name="T5" fmla="*/ 2147483647 h 74"/>
                          <a:gd name="T6" fmla="*/ 2147483647 w 374"/>
                          <a:gd name="T7" fmla="*/ 2147483647 h 74"/>
                          <a:gd name="T8" fmla="*/ 2147483647 w 374"/>
                          <a:gd name="T9" fmla="*/ 2147483647 h 74"/>
                          <a:gd name="T10" fmla="*/ 2147483647 w 374"/>
                          <a:gd name="T11" fmla="*/ 2147483647 h 74"/>
                          <a:gd name="T12" fmla="*/ 2147483647 w 374"/>
                          <a:gd name="T13" fmla="*/ 2147483647 h 74"/>
                          <a:gd name="T14" fmla="*/ 2147483647 w 374"/>
                          <a:gd name="T15" fmla="*/ 2147483647 h 74"/>
                          <a:gd name="T16" fmla="*/ 2147483647 w 374"/>
                          <a:gd name="T17" fmla="*/ 2147483647 h 74"/>
                          <a:gd name="T18" fmla="*/ 2147483647 w 374"/>
                          <a:gd name="T19" fmla="*/ 2147483647 h 74"/>
                          <a:gd name="T20" fmla="*/ 2147483647 w 374"/>
                          <a:gd name="T21" fmla="*/ 2147483647 h 74"/>
                          <a:gd name="T22" fmla="*/ 2147483647 w 374"/>
                          <a:gd name="T23" fmla="*/ 2147483647 h 74"/>
                          <a:gd name="T24" fmla="*/ 2147483647 w 374"/>
                          <a:gd name="T25" fmla="*/ 2147483647 h 74"/>
                          <a:gd name="T26" fmla="*/ 2147483647 w 374"/>
                          <a:gd name="T27" fmla="*/ 2147483647 h 74"/>
                          <a:gd name="T28" fmla="*/ 2147483647 w 374"/>
                          <a:gd name="T29" fmla="*/ 2147483647 h 74"/>
                          <a:gd name="T30" fmla="*/ 2147483647 w 374"/>
                          <a:gd name="T31" fmla="*/ 2147483647 h 74"/>
                          <a:gd name="T32" fmla="*/ 2147483647 w 374"/>
                          <a:gd name="T33" fmla="*/ 2147483647 h 74"/>
                          <a:gd name="T34" fmla="*/ 2147483647 w 374"/>
                          <a:gd name="T35" fmla="*/ 2147483647 h 74"/>
                          <a:gd name="T36" fmla="*/ 2147483647 w 374"/>
                          <a:gd name="T37" fmla="*/ 2147483647 h 74"/>
                          <a:gd name="T38" fmla="*/ 2147483647 w 374"/>
                          <a:gd name="T39" fmla="*/ 2147483647 h 74"/>
                          <a:gd name="T40" fmla="*/ 2147483647 w 374"/>
                          <a:gd name="T41" fmla="*/ 2147483647 h 74"/>
                          <a:gd name="T42" fmla="*/ 2147483647 w 374"/>
                          <a:gd name="T43" fmla="*/ 2147483647 h 74"/>
                          <a:gd name="T44" fmla="*/ 2147483647 w 374"/>
                          <a:gd name="T45" fmla="*/ 2147483647 h 74"/>
                          <a:gd name="T46" fmla="*/ 2147483647 w 374"/>
                          <a:gd name="T47" fmla="*/ 2147483647 h 74"/>
                          <a:gd name="T48" fmla="*/ 2147483647 w 374"/>
                          <a:gd name="T49" fmla="*/ 2147483647 h 74"/>
                          <a:gd name="T50" fmla="*/ 2147483647 w 374"/>
                          <a:gd name="T51" fmla="*/ 2147483647 h 74"/>
                          <a:gd name="T52" fmla="*/ 2147483647 w 374"/>
                          <a:gd name="T53" fmla="*/ 2028471542 h 74"/>
                          <a:gd name="T54" fmla="*/ 2147483647 w 374"/>
                          <a:gd name="T55" fmla="*/ 1082613564 h 74"/>
                          <a:gd name="T56" fmla="*/ 2147483647 w 374"/>
                          <a:gd name="T57" fmla="*/ 0 h 74"/>
                          <a:gd name="T58" fmla="*/ 2147483647 w 374"/>
                          <a:gd name="T59" fmla="*/ 2147483647 h 74"/>
                          <a:gd name="T60" fmla="*/ 1038044560 w 374"/>
                          <a:gd name="T61" fmla="*/ 2147483647 h 74"/>
                          <a:gd name="T62" fmla="*/ 2147483647 w 374"/>
                          <a:gd name="T63" fmla="*/ 2147483647 h 74"/>
                          <a:gd name="T64" fmla="*/ 2147483647 w 374"/>
                          <a:gd name="T65" fmla="*/ 2147483647 h 74"/>
                          <a:gd name="T66" fmla="*/ 2147483647 w 374"/>
                          <a:gd name="T67" fmla="*/ 2147483647 h 74"/>
                          <a:gd name="T68" fmla="*/ 2147483647 w 374"/>
                          <a:gd name="T69" fmla="*/ 2147483647 h 74"/>
                          <a:gd name="T70" fmla="*/ 2147483647 w 374"/>
                          <a:gd name="T71" fmla="*/ 2147483647 h 74"/>
                          <a:gd name="T72" fmla="*/ 2147483647 w 374"/>
                          <a:gd name="T73" fmla="*/ 2147483647 h 74"/>
                          <a:gd name="T74" fmla="*/ 2147483647 w 374"/>
                          <a:gd name="T75" fmla="*/ 2147483647 h 74"/>
                          <a:gd name="T76" fmla="*/ 2147483647 w 374"/>
                          <a:gd name="T77" fmla="*/ 2147483647 h 74"/>
                          <a:gd name="T78" fmla="*/ 2147483647 w 374"/>
                          <a:gd name="T79" fmla="*/ 2147483647 h 74"/>
                          <a:gd name="T80" fmla="*/ 2147483647 w 374"/>
                          <a:gd name="T81" fmla="*/ 2147483647 h 74"/>
                          <a:gd name="T82" fmla="*/ 2147483647 w 374"/>
                          <a:gd name="T83" fmla="*/ 2147483647 h 74"/>
                          <a:gd name="T84" fmla="*/ 2147483647 w 374"/>
                          <a:gd name="T85" fmla="*/ 2147483647 h 74"/>
                          <a:gd name="T86" fmla="*/ 2147483647 w 374"/>
                          <a:gd name="T87" fmla="*/ 2147483647 h 74"/>
                          <a:gd name="T88" fmla="*/ 2147483647 w 374"/>
                          <a:gd name="T89" fmla="*/ 2147483647 h 74"/>
                          <a:gd name="T90" fmla="*/ 2147483647 w 374"/>
                          <a:gd name="T91" fmla="*/ 2147483647 h 74"/>
                          <a:gd name="T92" fmla="*/ 2147483647 w 374"/>
                          <a:gd name="T93" fmla="*/ 2147483647 h 74"/>
                          <a:gd name="T94" fmla="*/ 2147483647 w 374"/>
                          <a:gd name="T95" fmla="*/ 2147483647 h 74"/>
                          <a:gd name="T96" fmla="*/ 2147483647 w 374"/>
                          <a:gd name="T97" fmla="*/ 2147483647 h 74"/>
                          <a:gd name="T98" fmla="*/ 2147483647 w 374"/>
                          <a:gd name="T99" fmla="*/ 2147483647 h 74"/>
                          <a:gd name="T100" fmla="*/ 2147483647 w 374"/>
                          <a:gd name="T101" fmla="*/ 2147483647 h 74"/>
                          <a:gd name="T102" fmla="*/ 2147483647 w 374"/>
                          <a:gd name="T103" fmla="*/ 2147483647 h 74"/>
                          <a:gd name="T104" fmla="*/ 2147483647 w 374"/>
                          <a:gd name="T105" fmla="*/ 2147483647 h 74"/>
                          <a:gd name="T106" fmla="*/ 2147483647 w 374"/>
                          <a:gd name="T107" fmla="*/ 2147483647 h 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4"/>
                          <a:gd name="T163" fmla="*/ 0 h 74"/>
                          <a:gd name="T164" fmla="*/ 374 w 374"/>
                          <a:gd name="T165" fmla="*/ 74 h 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4" h="74">
                            <a:moveTo>
                              <a:pt x="374" y="62"/>
                            </a:moveTo>
                            <a:lnTo>
                              <a:pt x="367" y="55"/>
                            </a:lnTo>
                            <a:lnTo>
                              <a:pt x="358" y="49"/>
                            </a:lnTo>
                            <a:lnTo>
                              <a:pt x="351" y="48"/>
                            </a:lnTo>
                            <a:lnTo>
                              <a:pt x="342" y="45"/>
                            </a:lnTo>
                            <a:lnTo>
                              <a:pt x="334" y="41"/>
                            </a:lnTo>
                            <a:lnTo>
                              <a:pt x="327" y="42"/>
                            </a:lnTo>
                            <a:lnTo>
                              <a:pt x="319" y="45"/>
                            </a:lnTo>
                            <a:lnTo>
                              <a:pt x="315" y="42"/>
                            </a:lnTo>
                            <a:lnTo>
                              <a:pt x="311" y="38"/>
                            </a:lnTo>
                            <a:lnTo>
                              <a:pt x="299" y="35"/>
                            </a:lnTo>
                            <a:lnTo>
                              <a:pt x="295" y="37"/>
                            </a:lnTo>
                            <a:lnTo>
                              <a:pt x="291" y="39"/>
                            </a:lnTo>
                            <a:lnTo>
                              <a:pt x="283" y="35"/>
                            </a:lnTo>
                            <a:lnTo>
                              <a:pt x="279" y="33"/>
                            </a:lnTo>
                            <a:lnTo>
                              <a:pt x="276" y="29"/>
                            </a:lnTo>
                            <a:lnTo>
                              <a:pt x="272" y="24"/>
                            </a:lnTo>
                            <a:lnTo>
                              <a:pt x="267" y="22"/>
                            </a:lnTo>
                            <a:lnTo>
                              <a:pt x="259" y="21"/>
                            </a:lnTo>
                            <a:lnTo>
                              <a:pt x="255" y="17"/>
                            </a:lnTo>
                            <a:lnTo>
                              <a:pt x="250" y="15"/>
                            </a:lnTo>
                            <a:lnTo>
                              <a:pt x="242" y="14"/>
                            </a:lnTo>
                            <a:lnTo>
                              <a:pt x="236" y="16"/>
                            </a:lnTo>
                            <a:lnTo>
                              <a:pt x="231" y="14"/>
                            </a:lnTo>
                            <a:lnTo>
                              <a:pt x="225" y="17"/>
                            </a:lnTo>
                            <a:lnTo>
                              <a:pt x="221" y="20"/>
                            </a:lnTo>
                            <a:lnTo>
                              <a:pt x="217" y="19"/>
                            </a:lnTo>
                            <a:lnTo>
                              <a:pt x="213" y="19"/>
                            </a:lnTo>
                            <a:lnTo>
                              <a:pt x="206" y="19"/>
                            </a:lnTo>
                            <a:cubicBezTo>
                              <a:pt x="202" y="21"/>
                              <a:pt x="197" y="25"/>
                              <a:pt x="197" y="25"/>
                            </a:cubicBezTo>
                            <a:lnTo>
                              <a:pt x="193" y="26"/>
                            </a:lnTo>
                            <a:lnTo>
                              <a:pt x="187" y="30"/>
                            </a:lnTo>
                            <a:lnTo>
                              <a:pt x="181" y="34"/>
                            </a:lnTo>
                            <a:lnTo>
                              <a:pt x="176" y="34"/>
                            </a:lnTo>
                            <a:lnTo>
                              <a:pt x="166" y="29"/>
                            </a:lnTo>
                            <a:lnTo>
                              <a:pt x="162" y="24"/>
                            </a:lnTo>
                            <a:lnTo>
                              <a:pt x="156" y="22"/>
                            </a:lnTo>
                            <a:lnTo>
                              <a:pt x="150" y="19"/>
                            </a:lnTo>
                            <a:lnTo>
                              <a:pt x="142" y="18"/>
                            </a:lnTo>
                            <a:lnTo>
                              <a:pt x="136" y="17"/>
                            </a:lnTo>
                            <a:lnTo>
                              <a:pt x="130" y="16"/>
                            </a:lnTo>
                            <a:lnTo>
                              <a:pt x="125" y="15"/>
                            </a:lnTo>
                            <a:lnTo>
                              <a:pt x="117" y="13"/>
                            </a:lnTo>
                            <a:lnTo>
                              <a:pt x="110" y="12"/>
                            </a:lnTo>
                            <a:lnTo>
                              <a:pt x="101" y="12"/>
                            </a:lnTo>
                            <a:lnTo>
                              <a:pt x="96" y="12"/>
                            </a:lnTo>
                            <a:lnTo>
                              <a:pt x="87" y="9"/>
                            </a:lnTo>
                            <a:lnTo>
                              <a:pt x="83" y="9"/>
                            </a:lnTo>
                            <a:lnTo>
                              <a:pt x="75" y="8"/>
                            </a:lnTo>
                            <a:lnTo>
                              <a:pt x="66" y="6"/>
                            </a:lnTo>
                            <a:lnTo>
                              <a:pt x="57" y="3"/>
                            </a:lnTo>
                            <a:lnTo>
                              <a:pt x="47" y="3"/>
                            </a:lnTo>
                            <a:lnTo>
                              <a:pt x="43" y="2"/>
                            </a:lnTo>
                            <a:lnTo>
                              <a:pt x="38" y="2"/>
                            </a:lnTo>
                            <a:lnTo>
                              <a:pt x="34" y="1"/>
                            </a:lnTo>
                            <a:lnTo>
                              <a:pt x="28" y="1"/>
                            </a:lnTo>
                            <a:cubicBezTo>
                              <a:pt x="24" y="0"/>
                              <a:pt x="21" y="0"/>
                              <a:pt x="21" y="0"/>
                            </a:cubicBezTo>
                            <a:lnTo>
                              <a:pt x="12" y="0"/>
                            </a:lnTo>
                            <a:lnTo>
                              <a:pt x="7" y="2"/>
                            </a:lnTo>
                            <a:lnTo>
                              <a:pt x="3" y="9"/>
                            </a:lnTo>
                            <a:lnTo>
                              <a:pt x="0" y="16"/>
                            </a:lnTo>
                            <a:lnTo>
                              <a:pt x="1" y="25"/>
                            </a:lnTo>
                            <a:lnTo>
                              <a:pt x="4" y="33"/>
                            </a:lnTo>
                            <a:lnTo>
                              <a:pt x="7" y="38"/>
                            </a:lnTo>
                            <a:lnTo>
                              <a:pt x="10" y="42"/>
                            </a:lnTo>
                            <a:lnTo>
                              <a:pt x="17" y="46"/>
                            </a:lnTo>
                            <a:lnTo>
                              <a:pt x="22" y="46"/>
                            </a:lnTo>
                            <a:lnTo>
                              <a:pt x="29" y="48"/>
                            </a:lnTo>
                            <a:lnTo>
                              <a:pt x="39" y="49"/>
                            </a:lnTo>
                            <a:lnTo>
                              <a:pt x="49" y="49"/>
                            </a:lnTo>
                            <a:lnTo>
                              <a:pt x="59" y="48"/>
                            </a:lnTo>
                            <a:lnTo>
                              <a:pt x="63" y="45"/>
                            </a:lnTo>
                            <a:lnTo>
                              <a:pt x="69" y="42"/>
                            </a:lnTo>
                            <a:lnTo>
                              <a:pt x="78" y="42"/>
                            </a:lnTo>
                            <a:lnTo>
                              <a:pt x="83" y="41"/>
                            </a:lnTo>
                            <a:lnTo>
                              <a:pt x="87" y="38"/>
                            </a:lnTo>
                            <a:lnTo>
                              <a:pt x="93" y="35"/>
                            </a:lnTo>
                            <a:lnTo>
                              <a:pt x="98" y="34"/>
                            </a:lnTo>
                            <a:lnTo>
                              <a:pt x="107" y="32"/>
                            </a:lnTo>
                            <a:lnTo>
                              <a:pt x="113" y="31"/>
                            </a:lnTo>
                            <a:lnTo>
                              <a:pt x="125" y="30"/>
                            </a:lnTo>
                            <a:lnTo>
                              <a:pt x="138" y="33"/>
                            </a:lnTo>
                            <a:lnTo>
                              <a:pt x="146" y="38"/>
                            </a:lnTo>
                            <a:lnTo>
                              <a:pt x="150" y="40"/>
                            </a:lnTo>
                            <a:lnTo>
                              <a:pt x="160" y="45"/>
                            </a:lnTo>
                            <a:lnTo>
                              <a:pt x="170" y="46"/>
                            </a:lnTo>
                            <a:lnTo>
                              <a:pt x="183" y="46"/>
                            </a:lnTo>
                            <a:lnTo>
                              <a:pt x="196" y="42"/>
                            </a:lnTo>
                            <a:lnTo>
                              <a:pt x="201" y="35"/>
                            </a:lnTo>
                            <a:lnTo>
                              <a:pt x="207" y="31"/>
                            </a:lnTo>
                            <a:lnTo>
                              <a:pt x="215" y="30"/>
                            </a:lnTo>
                            <a:lnTo>
                              <a:pt x="229" y="30"/>
                            </a:lnTo>
                            <a:lnTo>
                              <a:pt x="242" y="30"/>
                            </a:lnTo>
                            <a:lnTo>
                              <a:pt x="254" y="33"/>
                            </a:lnTo>
                            <a:lnTo>
                              <a:pt x="260" y="40"/>
                            </a:lnTo>
                            <a:lnTo>
                              <a:pt x="265" y="45"/>
                            </a:lnTo>
                            <a:lnTo>
                              <a:pt x="277" y="48"/>
                            </a:lnTo>
                            <a:lnTo>
                              <a:pt x="286" y="48"/>
                            </a:lnTo>
                            <a:lnTo>
                              <a:pt x="292" y="48"/>
                            </a:lnTo>
                            <a:lnTo>
                              <a:pt x="296" y="53"/>
                            </a:lnTo>
                            <a:cubicBezTo>
                              <a:pt x="300" y="53"/>
                              <a:pt x="307" y="53"/>
                              <a:pt x="307" y="53"/>
                            </a:cubicBezTo>
                            <a:lnTo>
                              <a:pt x="311" y="54"/>
                            </a:lnTo>
                            <a:lnTo>
                              <a:pt x="323" y="58"/>
                            </a:lnTo>
                            <a:cubicBezTo>
                              <a:pt x="327" y="55"/>
                              <a:pt x="331" y="55"/>
                              <a:pt x="331" y="55"/>
                            </a:cubicBezTo>
                            <a:lnTo>
                              <a:pt x="335" y="55"/>
                            </a:lnTo>
                            <a:lnTo>
                              <a:pt x="345" y="55"/>
                            </a:lnTo>
                            <a:lnTo>
                              <a:pt x="355" y="60"/>
                            </a:lnTo>
                            <a:lnTo>
                              <a:pt x="362" y="66"/>
                            </a:lnTo>
                            <a:lnTo>
                              <a:pt x="368" y="74"/>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4" name="Freeform 30"/>
                      <p:cNvSpPr>
                        <a:spLocks/>
                      </p:cNvSpPr>
                      <p:nvPr/>
                    </p:nvSpPr>
                    <p:spPr bwMode="auto">
                      <a:xfrm>
                        <a:off x="997" y="674"/>
                        <a:ext cx="1518" cy="419"/>
                      </a:xfrm>
                      <a:custGeom>
                        <a:avLst/>
                        <a:gdLst>
                          <a:gd name="T0" fmla="*/ 2147483647 w 479"/>
                          <a:gd name="T1" fmla="*/ 2147483647 h 132"/>
                          <a:gd name="T2" fmla="*/ 2147483647 w 479"/>
                          <a:gd name="T3" fmla="*/ 2147483647 h 132"/>
                          <a:gd name="T4" fmla="*/ 2147483647 w 479"/>
                          <a:gd name="T5" fmla="*/ 2147483647 h 132"/>
                          <a:gd name="T6" fmla="*/ 2147483647 w 479"/>
                          <a:gd name="T7" fmla="*/ 2147483647 h 132"/>
                          <a:gd name="T8" fmla="*/ 2147483647 w 479"/>
                          <a:gd name="T9" fmla="*/ 2147483647 h 132"/>
                          <a:gd name="T10" fmla="*/ 2147483647 w 479"/>
                          <a:gd name="T11" fmla="*/ 2147483647 h 132"/>
                          <a:gd name="T12" fmla="*/ 2147483647 w 479"/>
                          <a:gd name="T13" fmla="*/ 2147483647 h 132"/>
                          <a:gd name="T14" fmla="*/ 2147483647 w 479"/>
                          <a:gd name="T15" fmla="*/ 2147483647 h 132"/>
                          <a:gd name="T16" fmla="*/ 2147483647 w 479"/>
                          <a:gd name="T17" fmla="*/ 2147483647 h 132"/>
                          <a:gd name="T18" fmla="*/ 2147483647 w 479"/>
                          <a:gd name="T19" fmla="*/ 2147483647 h 132"/>
                          <a:gd name="T20" fmla="*/ 2147483647 w 479"/>
                          <a:gd name="T21" fmla="*/ 2147483647 h 132"/>
                          <a:gd name="T22" fmla="*/ 2147483647 w 479"/>
                          <a:gd name="T23" fmla="*/ 2147483647 h 132"/>
                          <a:gd name="T24" fmla="*/ 2147483647 w 479"/>
                          <a:gd name="T25" fmla="*/ 2147483647 h 132"/>
                          <a:gd name="T26" fmla="*/ 2147483647 w 479"/>
                          <a:gd name="T27" fmla="*/ 2147483647 h 132"/>
                          <a:gd name="T28" fmla="*/ 2147483647 w 479"/>
                          <a:gd name="T29" fmla="*/ 2147483647 h 132"/>
                          <a:gd name="T30" fmla="*/ 2147483647 w 479"/>
                          <a:gd name="T31" fmla="*/ 2147483647 h 132"/>
                          <a:gd name="T32" fmla="*/ 2147483647 w 479"/>
                          <a:gd name="T33" fmla="*/ 1075672382 h 132"/>
                          <a:gd name="T34" fmla="*/ 2147483647 w 479"/>
                          <a:gd name="T35" fmla="*/ 0 h 132"/>
                          <a:gd name="T36" fmla="*/ 2147483647 w 479"/>
                          <a:gd name="T37" fmla="*/ 2147483647 h 132"/>
                          <a:gd name="T38" fmla="*/ 2147483647 w 479"/>
                          <a:gd name="T39" fmla="*/ 2147483647 h 132"/>
                          <a:gd name="T40" fmla="*/ 2147483647 w 479"/>
                          <a:gd name="T41" fmla="*/ 2147483647 h 132"/>
                          <a:gd name="T42" fmla="*/ 2147483647 w 479"/>
                          <a:gd name="T43" fmla="*/ 2147483647 h 132"/>
                          <a:gd name="T44" fmla="*/ 2147483647 w 479"/>
                          <a:gd name="T45" fmla="*/ 2147483647 h 132"/>
                          <a:gd name="T46" fmla="*/ 2147483647 w 479"/>
                          <a:gd name="T47" fmla="*/ 2147483647 h 132"/>
                          <a:gd name="T48" fmla="*/ 2147483647 w 479"/>
                          <a:gd name="T49" fmla="*/ 2147483647 h 132"/>
                          <a:gd name="T50" fmla="*/ 2147483647 w 479"/>
                          <a:gd name="T51" fmla="*/ 2147483647 h 132"/>
                          <a:gd name="T52" fmla="*/ 1040400784 w 479"/>
                          <a:gd name="T53" fmla="*/ 2147483647 h 132"/>
                          <a:gd name="T54" fmla="*/ 0 w 479"/>
                          <a:gd name="T55" fmla="*/ 2147483647 h 132"/>
                          <a:gd name="T56" fmla="*/ 2147483647 w 479"/>
                          <a:gd name="T57" fmla="*/ 2147483647 h 132"/>
                          <a:gd name="T58" fmla="*/ 2147483647 w 479"/>
                          <a:gd name="T59" fmla="*/ 2147483647 h 132"/>
                          <a:gd name="T60" fmla="*/ 2147483647 w 479"/>
                          <a:gd name="T61" fmla="*/ 2147483647 h 132"/>
                          <a:gd name="T62" fmla="*/ 2147483647 w 479"/>
                          <a:gd name="T63" fmla="*/ 2147483647 h 132"/>
                          <a:gd name="T64" fmla="*/ 2147483647 w 479"/>
                          <a:gd name="T65" fmla="*/ 2147483647 h 132"/>
                          <a:gd name="T66" fmla="*/ 2147483647 w 479"/>
                          <a:gd name="T67" fmla="*/ 2147483647 h 132"/>
                          <a:gd name="T68" fmla="*/ 2147483647 w 479"/>
                          <a:gd name="T69" fmla="*/ 2147483647 h 132"/>
                          <a:gd name="T70" fmla="*/ 2147483647 w 479"/>
                          <a:gd name="T71" fmla="*/ 2147483647 h 132"/>
                          <a:gd name="T72" fmla="*/ 2147483647 w 479"/>
                          <a:gd name="T73" fmla="*/ 2147483647 h 132"/>
                          <a:gd name="T74" fmla="*/ 2147483647 w 479"/>
                          <a:gd name="T75" fmla="*/ 2147483647 h 132"/>
                          <a:gd name="T76" fmla="*/ 2147483647 w 479"/>
                          <a:gd name="T77" fmla="*/ 2147483647 h 132"/>
                          <a:gd name="T78" fmla="*/ 2147483647 w 479"/>
                          <a:gd name="T79" fmla="*/ 2147483647 h 132"/>
                          <a:gd name="T80" fmla="*/ 2147483647 w 479"/>
                          <a:gd name="T81" fmla="*/ 2147483647 h 132"/>
                          <a:gd name="T82" fmla="*/ 2147483647 w 479"/>
                          <a:gd name="T83" fmla="*/ 2147483647 h 132"/>
                          <a:gd name="T84" fmla="*/ 2147483647 w 479"/>
                          <a:gd name="T85" fmla="*/ 2147483647 h 132"/>
                          <a:gd name="T86" fmla="*/ 2147483647 w 479"/>
                          <a:gd name="T87" fmla="*/ 2147483647 h 132"/>
                          <a:gd name="T88" fmla="*/ 2147483647 w 479"/>
                          <a:gd name="T89" fmla="*/ 2147483647 h 132"/>
                          <a:gd name="T90" fmla="*/ 2147483647 w 479"/>
                          <a:gd name="T91" fmla="*/ 2147483647 h 132"/>
                          <a:gd name="T92" fmla="*/ 2147483647 w 479"/>
                          <a:gd name="T93" fmla="*/ 2147483647 h 132"/>
                          <a:gd name="T94" fmla="*/ 2147483647 w 479"/>
                          <a:gd name="T95" fmla="*/ 2147483647 h 132"/>
                          <a:gd name="T96" fmla="*/ 2147483647 w 479"/>
                          <a:gd name="T97" fmla="*/ 2147483647 h 132"/>
                          <a:gd name="T98" fmla="*/ 2147483647 w 479"/>
                          <a:gd name="T99" fmla="*/ 2147483647 h 132"/>
                          <a:gd name="T100" fmla="*/ 2147483647 w 479"/>
                          <a:gd name="T101" fmla="*/ 2147483647 h 132"/>
                          <a:gd name="T102" fmla="*/ 2147483647 w 479"/>
                          <a:gd name="T103" fmla="*/ 2147483647 h 132"/>
                          <a:gd name="T104" fmla="*/ 2147483647 w 479"/>
                          <a:gd name="T105" fmla="*/ 2147483647 h 132"/>
                          <a:gd name="T106" fmla="*/ 2147483647 w 479"/>
                          <a:gd name="T107" fmla="*/ 2147483647 h 132"/>
                          <a:gd name="T108" fmla="*/ 2147483647 w 479"/>
                          <a:gd name="T109" fmla="*/ 2147483647 h 132"/>
                          <a:gd name="T110" fmla="*/ 2147483647 w 479"/>
                          <a:gd name="T111" fmla="*/ 2147483647 h 132"/>
                          <a:gd name="T112" fmla="*/ 2147483647 w 479"/>
                          <a:gd name="T113" fmla="*/ 2147483647 h 132"/>
                          <a:gd name="T114" fmla="*/ 2147483647 w 479"/>
                          <a:gd name="T115" fmla="*/ 2147483647 h 132"/>
                          <a:gd name="T116" fmla="*/ 2147483647 w 479"/>
                          <a:gd name="T117" fmla="*/ 2147483647 h 132"/>
                          <a:gd name="T118" fmla="*/ 2147483647 w 479"/>
                          <a:gd name="T119" fmla="*/ 2147483647 h 132"/>
                          <a:gd name="T120" fmla="*/ 2147483647 w 479"/>
                          <a:gd name="T121" fmla="*/ 2147483647 h 132"/>
                          <a:gd name="T122" fmla="*/ 2147483647 w 479"/>
                          <a:gd name="T123" fmla="*/ 2147483647 h 132"/>
                          <a:gd name="T124" fmla="*/ 2147483647 w 479"/>
                          <a:gd name="T125" fmla="*/ 2147483647 h 1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79"/>
                          <a:gd name="T190" fmla="*/ 0 h 132"/>
                          <a:gd name="T191" fmla="*/ 479 w 479"/>
                          <a:gd name="T192" fmla="*/ 132 h 1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79" h="132">
                            <a:moveTo>
                              <a:pt x="417" y="0"/>
                            </a:moveTo>
                            <a:lnTo>
                              <a:pt x="408" y="3"/>
                            </a:lnTo>
                            <a:lnTo>
                              <a:pt x="399" y="8"/>
                            </a:lnTo>
                            <a:lnTo>
                              <a:pt x="391" y="8"/>
                            </a:lnTo>
                            <a:cubicBezTo>
                              <a:pt x="391" y="8"/>
                              <a:pt x="380" y="9"/>
                              <a:pt x="376" y="10"/>
                            </a:cubicBezTo>
                            <a:cubicBezTo>
                              <a:pt x="372" y="11"/>
                              <a:pt x="358" y="12"/>
                              <a:pt x="358" y="12"/>
                            </a:cubicBezTo>
                            <a:lnTo>
                              <a:pt x="345" y="10"/>
                            </a:lnTo>
                            <a:lnTo>
                              <a:pt x="331" y="8"/>
                            </a:lnTo>
                            <a:lnTo>
                              <a:pt x="322" y="8"/>
                            </a:lnTo>
                            <a:lnTo>
                              <a:pt x="315" y="9"/>
                            </a:lnTo>
                            <a:lnTo>
                              <a:pt x="307" y="10"/>
                            </a:lnTo>
                            <a:lnTo>
                              <a:pt x="302" y="7"/>
                            </a:lnTo>
                            <a:lnTo>
                              <a:pt x="296" y="6"/>
                            </a:lnTo>
                            <a:lnTo>
                              <a:pt x="289" y="6"/>
                            </a:lnTo>
                            <a:lnTo>
                              <a:pt x="285" y="7"/>
                            </a:lnTo>
                            <a:lnTo>
                              <a:pt x="279" y="13"/>
                            </a:lnTo>
                            <a:lnTo>
                              <a:pt x="272" y="17"/>
                            </a:lnTo>
                            <a:lnTo>
                              <a:pt x="268" y="21"/>
                            </a:lnTo>
                            <a:lnTo>
                              <a:pt x="263" y="27"/>
                            </a:lnTo>
                            <a:lnTo>
                              <a:pt x="259" y="28"/>
                            </a:lnTo>
                            <a:lnTo>
                              <a:pt x="251" y="28"/>
                            </a:lnTo>
                            <a:lnTo>
                              <a:pt x="243" y="30"/>
                            </a:lnTo>
                            <a:lnTo>
                              <a:pt x="236" y="31"/>
                            </a:lnTo>
                            <a:lnTo>
                              <a:pt x="231" y="32"/>
                            </a:lnTo>
                            <a:lnTo>
                              <a:pt x="224" y="31"/>
                            </a:lnTo>
                            <a:lnTo>
                              <a:pt x="220" y="26"/>
                            </a:lnTo>
                            <a:lnTo>
                              <a:pt x="213" y="21"/>
                            </a:lnTo>
                            <a:lnTo>
                              <a:pt x="204" y="15"/>
                            </a:lnTo>
                            <a:lnTo>
                              <a:pt x="197" y="14"/>
                            </a:lnTo>
                            <a:lnTo>
                              <a:pt x="189" y="14"/>
                            </a:lnTo>
                            <a:lnTo>
                              <a:pt x="180" y="11"/>
                            </a:lnTo>
                            <a:lnTo>
                              <a:pt x="172" y="8"/>
                            </a:lnTo>
                            <a:lnTo>
                              <a:pt x="164" y="2"/>
                            </a:lnTo>
                            <a:lnTo>
                              <a:pt x="154" y="1"/>
                            </a:lnTo>
                            <a:lnTo>
                              <a:pt x="143" y="0"/>
                            </a:lnTo>
                            <a:cubicBezTo>
                              <a:pt x="139" y="0"/>
                              <a:pt x="133" y="0"/>
                              <a:pt x="133" y="0"/>
                            </a:cubicBezTo>
                            <a:lnTo>
                              <a:pt x="128" y="2"/>
                            </a:lnTo>
                            <a:lnTo>
                              <a:pt x="120" y="3"/>
                            </a:lnTo>
                            <a:lnTo>
                              <a:pt x="111" y="4"/>
                            </a:lnTo>
                            <a:lnTo>
                              <a:pt x="102" y="4"/>
                            </a:lnTo>
                            <a:lnTo>
                              <a:pt x="95" y="4"/>
                            </a:lnTo>
                            <a:lnTo>
                              <a:pt x="87" y="4"/>
                            </a:lnTo>
                            <a:lnTo>
                              <a:pt x="79" y="4"/>
                            </a:lnTo>
                            <a:lnTo>
                              <a:pt x="69" y="5"/>
                            </a:lnTo>
                            <a:lnTo>
                              <a:pt x="60" y="5"/>
                            </a:lnTo>
                            <a:lnTo>
                              <a:pt x="53" y="5"/>
                            </a:lnTo>
                            <a:lnTo>
                              <a:pt x="44" y="4"/>
                            </a:lnTo>
                            <a:lnTo>
                              <a:pt x="36" y="3"/>
                            </a:lnTo>
                            <a:lnTo>
                              <a:pt x="31" y="4"/>
                            </a:lnTo>
                            <a:lnTo>
                              <a:pt x="27" y="7"/>
                            </a:lnTo>
                            <a:lnTo>
                              <a:pt x="17" y="15"/>
                            </a:lnTo>
                            <a:lnTo>
                              <a:pt x="13" y="18"/>
                            </a:lnTo>
                            <a:lnTo>
                              <a:pt x="6" y="28"/>
                            </a:lnTo>
                            <a:lnTo>
                              <a:pt x="1" y="34"/>
                            </a:lnTo>
                            <a:lnTo>
                              <a:pt x="0" y="43"/>
                            </a:lnTo>
                            <a:lnTo>
                              <a:pt x="0" y="49"/>
                            </a:lnTo>
                            <a:lnTo>
                              <a:pt x="1" y="54"/>
                            </a:lnTo>
                            <a:lnTo>
                              <a:pt x="10" y="56"/>
                            </a:lnTo>
                            <a:lnTo>
                              <a:pt x="14" y="59"/>
                            </a:lnTo>
                            <a:lnTo>
                              <a:pt x="17" y="67"/>
                            </a:lnTo>
                            <a:cubicBezTo>
                              <a:pt x="21" y="68"/>
                              <a:pt x="24" y="67"/>
                              <a:pt x="24" y="67"/>
                            </a:cubicBezTo>
                            <a:lnTo>
                              <a:pt x="28" y="67"/>
                            </a:lnTo>
                            <a:lnTo>
                              <a:pt x="33" y="63"/>
                            </a:lnTo>
                            <a:lnTo>
                              <a:pt x="40" y="63"/>
                            </a:lnTo>
                            <a:lnTo>
                              <a:pt x="40" y="67"/>
                            </a:lnTo>
                            <a:lnTo>
                              <a:pt x="43" y="73"/>
                            </a:lnTo>
                            <a:lnTo>
                              <a:pt x="47" y="78"/>
                            </a:lnTo>
                            <a:lnTo>
                              <a:pt x="56" y="77"/>
                            </a:lnTo>
                            <a:lnTo>
                              <a:pt x="61" y="75"/>
                            </a:lnTo>
                            <a:cubicBezTo>
                              <a:pt x="62" y="80"/>
                              <a:pt x="62" y="86"/>
                              <a:pt x="62" y="86"/>
                            </a:cubicBezTo>
                            <a:lnTo>
                              <a:pt x="74" y="89"/>
                            </a:lnTo>
                            <a:lnTo>
                              <a:pt x="79" y="94"/>
                            </a:lnTo>
                            <a:lnTo>
                              <a:pt x="75" y="99"/>
                            </a:lnTo>
                            <a:lnTo>
                              <a:pt x="71" y="106"/>
                            </a:lnTo>
                            <a:lnTo>
                              <a:pt x="70" y="114"/>
                            </a:lnTo>
                            <a:lnTo>
                              <a:pt x="77" y="119"/>
                            </a:lnTo>
                            <a:lnTo>
                              <a:pt x="85" y="119"/>
                            </a:lnTo>
                            <a:lnTo>
                              <a:pt x="95" y="116"/>
                            </a:lnTo>
                            <a:lnTo>
                              <a:pt x="101" y="114"/>
                            </a:lnTo>
                            <a:lnTo>
                              <a:pt x="115" y="116"/>
                            </a:lnTo>
                            <a:lnTo>
                              <a:pt x="122" y="121"/>
                            </a:lnTo>
                            <a:lnTo>
                              <a:pt x="126" y="123"/>
                            </a:lnTo>
                            <a:lnTo>
                              <a:pt x="132" y="129"/>
                            </a:lnTo>
                            <a:lnTo>
                              <a:pt x="141" y="130"/>
                            </a:lnTo>
                            <a:lnTo>
                              <a:pt x="147" y="132"/>
                            </a:lnTo>
                            <a:lnTo>
                              <a:pt x="151" y="129"/>
                            </a:lnTo>
                            <a:lnTo>
                              <a:pt x="156" y="125"/>
                            </a:lnTo>
                            <a:lnTo>
                              <a:pt x="164" y="122"/>
                            </a:lnTo>
                            <a:lnTo>
                              <a:pt x="173" y="119"/>
                            </a:lnTo>
                            <a:lnTo>
                              <a:pt x="183" y="119"/>
                            </a:lnTo>
                            <a:lnTo>
                              <a:pt x="191" y="115"/>
                            </a:lnTo>
                            <a:lnTo>
                              <a:pt x="195" y="107"/>
                            </a:lnTo>
                            <a:lnTo>
                              <a:pt x="195" y="98"/>
                            </a:lnTo>
                            <a:lnTo>
                              <a:pt x="197" y="90"/>
                            </a:lnTo>
                            <a:lnTo>
                              <a:pt x="205" y="83"/>
                            </a:lnTo>
                            <a:lnTo>
                              <a:pt x="209" y="74"/>
                            </a:lnTo>
                            <a:lnTo>
                              <a:pt x="217" y="72"/>
                            </a:lnTo>
                            <a:lnTo>
                              <a:pt x="225" y="67"/>
                            </a:lnTo>
                            <a:lnTo>
                              <a:pt x="233" y="61"/>
                            </a:lnTo>
                            <a:lnTo>
                              <a:pt x="235" y="57"/>
                            </a:lnTo>
                            <a:lnTo>
                              <a:pt x="239" y="48"/>
                            </a:lnTo>
                            <a:lnTo>
                              <a:pt x="243" y="45"/>
                            </a:lnTo>
                            <a:lnTo>
                              <a:pt x="247" y="45"/>
                            </a:lnTo>
                            <a:lnTo>
                              <a:pt x="255" y="52"/>
                            </a:lnTo>
                            <a:lnTo>
                              <a:pt x="260" y="52"/>
                            </a:lnTo>
                            <a:lnTo>
                              <a:pt x="266" y="45"/>
                            </a:lnTo>
                            <a:lnTo>
                              <a:pt x="274" y="38"/>
                            </a:lnTo>
                            <a:lnTo>
                              <a:pt x="280" y="34"/>
                            </a:lnTo>
                            <a:lnTo>
                              <a:pt x="288" y="30"/>
                            </a:lnTo>
                            <a:lnTo>
                              <a:pt x="295" y="26"/>
                            </a:lnTo>
                            <a:lnTo>
                              <a:pt x="303" y="25"/>
                            </a:lnTo>
                            <a:lnTo>
                              <a:pt x="323" y="23"/>
                            </a:lnTo>
                            <a:lnTo>
                              <a:pt x="335" y="20"/>
                            </a:lnTo>
                            <a:lnTo>
                              <a:pt x="350" y="20"/>
                            </a:lnTo>
                            <a:lnTo>
                              <a:pt x="360" y="21"/>
                            </a:lnTo>
                            <a:lnTo>
                              <a:pt x="370" y="23"/>
                            </a:lnTo>
                            <a:lnTo>
                              <a:pt x="384" y="24"/>
                            </a:lnTo>
                            <a:lnTo>
                              <a:pt x="394" y="21"/>
                            </a:lnTo>
                            <a:lnTo>
                              <a:pt x="405" y="17"/>
                            </a:lnTo>
                            <a:lnTo>
                              <a:pt x="433" y="20"/>
                            </a:lnTo>
                            <a:lnTo>
                              <a:pt x="442" y="19"/>
                            </a:lnTo>
                            <a:lnTo>
                              <a:pt x="451" y="22"/>
                            </a:lnTo>
                            <a:lnTo>
                              <a:pt x="460" y="23"/>
                            </a:lnTo>
                            <a:lnTo>
                              <a:pt x="468" y="27"/>
                            </a:lnTo>
                            <a:lnTo>
                              <a:pt x="474" y="28"/>
                            </a:lnTo>
                            <a:lnTo>
                              <a:pt x="479" y="32"/>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5" name="Freeform 31"/>
                      <p:cNvSpPr>
                        <a:spLocks/>
                      </p:cNvSpPr>
                      <p:nvPr/>
                    </p:nvSpPr>
                    <p:spPr bwMode="auto">
                      <a:xfrm>
                        <a:off x="2575" y="687"/>
                        <a:ext cx="374" cy="67"/>
                      </a:xfrm>
                      <a:custGeom>
                        <a:avLst/>
                        <a:gdLst>
                          <a:gd name="T0" fmla="*/ 0 w 118"/>
                          <a:gd name="T1" fmla="*/ 2147483647 h 21"/>
                          <a:gd name="T2" fmla="*/ 2147483647 w 118"/>
                          <a:gd name="T3" fmla="*/ 0 h 21"/>
                          <a:gd name="T4" fmla="*/ 2147483647 w 118"/>
                          <a:gd name="T5" fmla="*/ 0 h 21"/>
                          <a:gd name="T6" fmla="*/ 2147483647 w 118"/>
                          <a:gd name="T7" fmla="*/ 2147483647 h 21"/>
                          <a:gd name="T8" fmla="*/ 2147483647 w 118"/>
                          <a:gd name="T9" fmla="*/ 2147483647 h 21"/>
                          <a:gd name="T10" fmla="*/ 2147483647 w 118"/>
                          <a:gd name="T11" fmla="*/ 2147483647 h 21"/>
                          <a:gd name="T12" fmla="*/ 2147483647 w 118"/>
                          <a:gd name="T13" fmla="*/ 2147483647 h 21"/>
                          <a:gd name="T14" fmla="*/ 2147483647 w 118"/>
                          <a:gd name="T15" fmla="*/ 2147483647 h 21"/>
                          <a:gd name="T16" fmla="*/ 2147483647 w 118"/>
                          <a:gd name="T17" fmla="*/ 2147483647 h 21"/>
                          <a:gd name="T18" fmla="*/ 2147483647 w 118"/>
                          <a:gd name="T19" fmla="*/ 2147483647 h 21"/>
                          <a:gd name="T20" fmla="*/ 2147483647 w 118"/>
                          <a:gd name="T21" fmla="*/ 2147483647 h 21"/>
                          <a:gd name="T22" fmla="*/ 2147483647 w 118"/>
                          <a:gd name="T23" fmla="*/ 2147483647 h 21"/>
                          <a:gd name="T24" fmla="*/ 2147483647 w 118"/>
                          <a:gd name="T25" fmla="*/ 2147483647 h 21"/>
                          <a:gd name="T26" fmla="*/ 2147483647 w 118"/>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
                          <a:gd name="T43" fmla="*/ 0 h 21"/>
                          <a:gd name="T44" fmla="*/ 118 w 11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 h="21">
                            <a:moveTo>
                              <a:pt x="0" y="4"/>
                            </a:moveTo>
                            <a:lnTo>
                              <a:pt x="11" y="0"/>
                            </a:lnTo>
                            <a:lnTo>
                              <a:pt x="17" y="0"/>
                            </a:lnTo>
                            <a:lnTo>
                              <a:pt x="25" y="5"/>
                            </a:lnTo>
                            <a:lnTo>
                              <a:pt x="29" y="10"/>
                            </a:lnTo>
                            <a:lnTo>
                              <a:pt x="37" y="11"/>
                            </a:lnTo>
                            <a:lnTo>
                              <a:pt x="45" y="11"/>
                            </a:lnTo>
                            <a:cubicBezTo>
                              <a:pt x="45" y="11"/>
                              <a:pt x="53" y="11"/>
                              <a:pt x="57" y="12"/>
                            </a:cubicBezTo>
                            <a:cubicBezTo>
                              <a:pt x="61" y="13"/>
                              <a:pt x="67" y="15"/>
                              <a:pt x="67" y="15"/>
                            </a:cubicBezTo>
                            <a:lnTo>
                              <a:pt x="78" y="18"/>
                            </a:lnTo>
                            <a:lnTo>
                              <a:pt x="88" y="19"/>
                            </a:lnTo>
                            <a:lnTo>
                              <a:pt x="102" y="20"/>
                            </a:lnTo>
                            <a:cubicBezTo>
                              <a:pt x="102" y="20"/>
                              <a:pt x="108" y="21"/>
                              <a:pt x="112" y="21"/>
                            </a:cubicBezTo>
                            <a:cubicBezTo>
                              <a:pt x="116" y="21"/>
                              <a:pt x="118" y="20"/>
                              <a:pt x="118" y="20"/>
                            </a:cubicBez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6" name="Freeform 32"/>
                      <p:cNvSpPr>
                        <a:spLocks/>
                      </p:cNvSpPr>
                      <p:nvPr/>
                    </p:nvSpPr>
                    <p:spPr bwMode="auto">
                      <a:xfrm>
                        <a:off x="2518" y="741"/>
                        <a:ext cx="108" cy="41"/>
                      </a:xfrm>
                      <a:custGeom>
                        <a:avLst/>
                        <a:gdLst>
                          <a:gd name="T0" fmla="*/ 0 w 34"/>
                          <a:gd name="T1" fmla="*/ 2147483647 h 13"/>
                          <a:gd name="T2" fmla="*/ 2147483647 w 34"/>
                          <a:gd name="T3" fmla="*/ 2147483647 h 13"/>
                          <a:gd name="T4" fmla="*/ 2147483647 w 34"/>
                          <a:gd name="T5" fmla="*/ 2147483647 h 13"/>
                          <a:gd name="T6" fmla="*/ 2147483647 w 34"/>
                          <a:gd name="T7" fmla="*/ 2147483647 h 13"/>
                          <a:gd name="T8" fmla="*/ 2147483647 w 34"/>
                          <a:gd name="T9" fmla="*/ 2147483647 h 13"/>
                          <a:gd name="T10" fmla="*/ 2147483647 w 34"/>
                          <a:gd name="T11" fmla="*/ 2147483647 h 13"/>
                          <a:gd name="T12" fmla="*/ 2147483647 w 34"/>
                          <a:gd name="T13" fmla="*/ 2147483647 h 13"/>
                          <a:gd name="T14" fmla="*/ 2147483647 w 34"/>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3"/>
                          <a:gd name="T26" fmla="*/ 34 w 3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3">
                            <a:moveTo>
                              <a:pt x="0" y="11"/>
                            </a:moveTo>
                            <a:lnTo>
                              <a:pt x="6" y="13"/>
                            </a:lnTo>
                            <a:lnTo>
                              <a:pt x="10" y="13"/>
                            </a:lnTo>
                            <a:lnTo>
                              <a:pt x="16" y="13"/>
                            </a:lnTo>
                            <a:lnTo>
                              <a:pt x="23" y="9"/>
                            </a:lnTo>
                            <a:lnTo>
                              <a:pt x="34" y="8"/>
                            </a:lnTo>
                            <a:lnTo>
                              <a:pt x="22" y="3"/>
                            </a:lnTo>
                            <a:lnTo>
                              <a:pt x="9"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7" name="Freeform 33"/>
                      <p:cNvSpPr>
                        <a:spLocks/>
                      </p:cNvSpPr>
                      <p:nvPr/>
                    </p:nvSpPr>
                    <p:spPr bwMode="auto">
                      <a:xfrm>
                        <a:off x="1510" y="858"/>
                        <a:ext cx="1306" cy="368"/>
                      </a:xfrm>
                      <a:custGeom>
                        <a:avLst/>
                        <a:gdLst>
                          <a:gd name="T0" fmla="*/ 2147483647 w 412"/>
                          <a:gd name="T1" fmla="*/ 2147483647 h 116"/>
                          <a:gd name="T2" fmla="*/ 2147483647 w 412"/>
                          <a:gd name="T3" fmla="*/ 2147483647 h 116"/>
                          <a:gd name="T4" fmla="*/ 2147483647 w 412"/>
                          <a:gd name="T5" fmla="*/ 2147483647 h 116"/>
                          <a:gd name="T6" fmla="*/ 2147483647 w 412"/>
                          <a:gd name="T7" fmla="*/ 2147483647 h 116"/>
                          <a:gd name="T8" fmla="*/ 2147483647 w 412"/>
                          <a:gd name="T9" fmla="*/ 2147483647 h 116"/>
                          <a:gd name="T10" fmla="*/ 2147483647 w 412"/>
                          <a:gd name="T11" fmla="*/ 2147483647 h 116"/>
                          <a:gd name="T12" fmla="*/ 2147483647 w 412"/>
                          <a:gd name="T13" fmla="*/ 2147483647 h 116"/>
                          <a:gd name="T14" fmla="*/ 2147483647 w 412"/>
                          <a:gd name="T15" fmla="*/ 2147483647 h 116"/>
                          <a:gd name="T16" fmla="*/ 2147483647 w 412"/>
                          <a:gd name="T17" fmla="*/ 2147483647 h 116"/>
                          <a:gd name="T18" fmla="*/ 2147483647 w 412"/>
                          <a:gd name="T19" fmla="*/ 2147483647 h 116"/>
                          <a:gd name="T20" fmla="*/ 2147483647 w 412"/>
                          <a:gd name="T21" fmla="*/ 2147483647 h 116"/>
                          <a:gd name="T22" fmla="*/ 2147483647 w 412"/>
                          <a:gd name="T23" fmla="*/ 2147483647 h 116"/>
                          <a:gd name="T24" fmla="*/ 2147483647 w 412"/>
                          <a:gd name="T25" fmla="*/ 2147483647 h 116"/>
                          <a:gd name="T26" fmla="*/ 2147483647 w 412"/>
                          <a:gd name="T27" fmla="*/ 2147483647 h 116"/>
                          <a:gd name="T28" fmla="*/ 2147483647 w 412"/>
                          <a:gd name="T29" fmla="*/ 2147483647 h 116"/>
                          <a:gd name="T30" fmla="*/ 2147483647 w 412"/>
                          <a:gd name="T31" fmla="*/ 2147483647 h 116"/>
                          <a:gd name="T32" fmla="*/ 2147483647 w 412"/>
                          <a:gd name="T33" fmla="*/ 2147483647 h 116"/>
                          <a:gd name="T34" fmla="*/ 2147483647 w 412"/>
                          <a:gd name="T35" fmla="*/ 2147483647 h 116"/>
                          <a:gd name="T36" fmla="*/ 2147483647 w 412"/>
                          <a:gd name="T37" fmla="*/ 2147483647 h 116"/>
                          <a:gd name="T38" fmla="*/ 2147483647 w 412"/>
                          <a:gd name="T39" fmla="*/ 2147483647 h 116"/>
                          <a:gd name="T40" fmla="*/ 2147483647 w 412"/>
                          <a:gd name="T41" fmla="*/ 2147483647 h 116"/>
                          <a:gd name="T42" fmla="*/ 2147483647 w 412"/>
                          <a:gd name="T43" fmla="*/ 2147483647 h 116"/>
                          <a:gd name="T44" fmla="*/ 2147483647 w 412"/>
                          <a:gd name="T45" fmla="*/ 2147483647 h 116"/>
                          <a:gd name="T46" fmla="*/ 2147483647 w 412"/>
                          <a:gd name="T47" fmla="*/ 2147483647 h 116"/>
                          <a:gd name="T48" fmla="*/ 2147483647 w 412"/>
                          <a:gd name="T49" fmla="*/ 2147483647 h 116"/>
                          <a:gd name="T50" fmla="*/ 0 w 412"/>
                          <a:gd name="T51" fmla="*/ 2147483647 h 116"/>
                          <a:gd name="T52" fmla="*/ 2147483647 w 412"/>
                          <a:gd name="T53" fmla="*/ 2147483647 h 116"/>
                          <a:gd name="T54" fmla="*/ 2147483647 w 412"/>
                          <a:gd name="T55" fmla="*/ 2147483647 h 116"/>
                          <a:gd name="T56" fmla="*/ 2147483647 w 412"/>
                          <a:gd name="T57" fmla="*/ 2147483647 h 116"/>
                          <a:gd name="T58" fmla="*/ 2147483647 w 412"/>
                          <a:gd name="T59" fmla="*/ 2147483647 h 116"/>
                          <a:gd name="T60" fmla="*/ 2147483647 w 412"/>
                          <a:gd name="T61" fmla="*/ 2147483647 h 116"/>
                          <a:gd name="T62" fmla="*/ 2147483647 w 412"/>
                          <a:gd name="T63" fmla="*/ 2147483647 h 116"/>
                          <a:gd name="T64" fmla="*/ 2147483647 w 412"/>
                          <a:gd name="T65" fmla="*/ 2147483647 h 116"/>
                          <a:gd name="T66" fmla="*/ 2147483647 w 412"/>
                          <a:gd name="T67" fmla="*/ 2147483647 h 116"/>
                          <a:gd name="T68" fmla="*/ 2147483647 w 412"/>
                          <a:gd name="T69" fmla="*/ 2147483647 h 116"/>
                          <a:gd name="T70" fmla="*/ 2147483647 w 412"/>
                          <a:gd name="T71" fmla="*/ 2147483647 h 116"/>
                          <a:gd name="T72" fmla="*/ 2147483647 w 412"/>
                          <a:gd name="T73" fmla="*/ 2147483647 h 116"/>
                          <a:gd name="T74" fmla="*/ 2147483647 w 412"/>
                          <a:gd name="T75" fmla="*/ 2147483647 h 116"/>
                          <a:gd name="T76" fmla="*/ 2147483647 w 412"/>
                          <a:gd name="T77" fmla="*/ 2147483647 h 116"/>
                          <a:gd name="T78" fmla="*/ 2147483647 w 412"/>
                          <a:gd name="T79" fmla="*/ 2147483647 h 116"/>
                          <a:gd name="T80" fmla="*/ 2147483647 w 412"/>
                          <a:gd name="T81" fmla="*/ 2147483647 h 116"/>
                          <a:gd name="T82" fmla="*/ 2147483647 w 412"/>
                          <a:gd name="T83" fmla="*/ 2147483647 h 116"/>
                          <a:gd name="T84" fmla="*/ 2147483647 w 412"/>
                          <a:gd name="T85" fmla="*/ 2147483647 h 116"/>
                          <a:gd name="T86" fmla="*/ 2147483647 w 412"/>
                          <a:gd name="T87" fmla="*/ 2147483647 h 116"/>
                          <a:gd name="T88" fmla="*/ 2147483647 w 412"/>
                          <a:gd name="T89" fmla="*/ 2147483647 h 116"/>
                          <a:gd name="T90" fmla="*/ 2147483647 w 412"/>
                          <a:gd name="T91" fmla="*/ 2147483647 h 116"/>
                          <a:gd name="T92" fmla="*/ 2147483647 w 412"/>
                          <a:gd name="T93" fmla="*/ 2147483647 h 116"/>
                          <a:gd name="T94" fmla="*/ 2147483647 w 412"/>
                          <a:gd name="T95" fmla="*/ 2147483647 h 116"/>
                          <a:gd name="T96" fmla="*/ 2147483647 w 412"/>
                          <a:gd name="T97" fmla="*/ 1987898004 h 116"/>
                          <a:gd name="T98" fmla="*/ 2147483647 w 412"/>
                          <a:gd name="T99" fmla="*/ 0 h 1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2"/>
                          <a:gd name="T151" fmla="*/ 0 h 116"/>
                          <a:gd name="T152" fmla="*/ 412 w 412"/>
                          <a:gd name="T153" fmla="*/ 116 h 1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2" h="116">
                            <a:moveTo>
                              <a:pt x="412" y="10"/>
                            </a:moveTo>
                            <a:lnTo>
                              <a:pt x="403" y="12"/>
                            </a:lnTo>
                            <a:lnTo>
                              <a:pt x="397" y="14"/>
                            </a:lnTo>
                            <a:lnTo>
                              <a:pt x="385" y="15"/>
                            </a:lnTo>
                            <a:lnTo>
                              <a:pt x="372" y="19"/>
                            </a:lnTo>
                            <a:lnTo>
                              <a:pt x="366" y="22"/>
                            </a:lnTo>
                            <a:lnTo>
                              <a:pt x="359" y="26"/>
                            </a:lnTo>
                            <a:lnTo>
                              <a:pt x="353" y="31"/>
                            </a:lnTo>
                            <a:lnTo>
                              <a:pt x="346" y="39"/>
                            </a:lnTo>
                            <a:lnTo>
                              <a:pt x="340" y="47"/>
                            </a:lnTo>
                            <a:lnTo>
                              <a:pt x="334" y="55"/>
                            </a:lnTo>
                            <a:lnTo>
                              <a:pt x="324" y="61"/>
                            </a:lnTo>
                            <a:lnTo>
                              <a:pt x="314" y="66"/>
                            </a:lnTo>
                            <a:lnTo>
                              <a:pt x="305" y="67"/>
                            </a:lnTo>
                            <a:lnTo>
                              <a:pt x="296" y="72"/>
                            </a:lnTo>
                            <a:lnTo>
                              <a:pt x="285" y="75"/>
                            </a:lnTo>
                            <a:lnTo>
                              <a:pt x="262" y="79"/>
                            </a:lnTo>
                            <a:lnTo>
                              <a:pt x="247" y="80"/>
                            </a:lnTo>
                            <a:lnTo>
                              <a:pt x="228" y="75"/>
                            </a:lnTo>
                            <a:lnTo>
                              <a:pt x="227" y="69"/>
                            </a:lnTo>
                            <a:lnTo>
                              <a:pt x="220" y="70"/>
                            </a:lnTo>
                            <a:lnTo>
                              <a:pt x="213" y="67"/>
                            </a:lnTo>
                            <a:cubicBezTo>
                              <a:pt x="213" y="67"/>
                              <a:pt x="211" y="65"/>
                              <a:pt x="206" y="64"/>
                            </a:cubicBezTo>
                            <a:lnTo>
                              <a:pt x="197" y="64"/>
                            </a:lnTo>
                            <a:lnTo>
                              <a:pt x="188" y="68"/>
                            </a:lnTo>
                            <a:lnTo>
                              <a:pt x="173" y="74"/>
                            </a:lnTo>
                            <a:lnTo>
                              <a:pt x="161" y="83"/>
                            </a:lnTo>
                            <a:lnTo>
                              <a:pt x="148" y="90"/>
                            </a:lnTo>
                            <a:lnTo>
                              <a:pt x="139" y="90"/>
                            </a:lnTo>
                            <a:lnTo>
                              <a:pt x="133" y="95"/>
                            </a:lnTo>
                            <a:lnTo>
                              <a:pt x="126" y="94"/>
                            </a:lnTo>
                            <a:lnTo>
                              <a:pt x="117" y="100"/>
                            </a:lnTo>
                            <a:lnTo>
                              <a:pt x="112" y="105"/>
                            </a:lnTo>
                            <a:lnTo>
                              <a:pt x="108" y="106"/>
                            </a:lnTo>
                            <a:lnTo>
                              <a:pt x="100" y="100"/>
                            </a:lnTo>
                            <a:lnTo>
                              <a:pt x="96" y="96"/>
                            </a:lnTo>
                            <a:lnTo>
                              <a:pt x="89" y="100"/>
                            </a:lnTo>
                            <a:lnTo>
                              <a:pt x="86" y="105"/>
                            </a:lnTo>
                            <a:lnTo>
                              <a:pt x="83" y="109"/>
                            </a:lnTo>
                            <a:lnTo>
                              <a:pt x="76" y="112"/>
                            </a:lnTo>
                            <a:lnTo>
                              <a:pt x="70" y="105"/>
                            </a:lnTo>
                            <a:lnTo>
                              <a:pt x="66" y="104"/>
                            </a:lnTo>
                            <a:lnTo>
                              <a:pt x="59" y="105"/>
                            </a:lnTo>
                            <a:lnTo>
                              <a:pt x="53" y="105"/>
                            </a:lnTo>
                            <a:lnTo>
                              <a:pt x="48" y="105"/>
                            </a:lnTo>
                            <a:lnTo>
                              <a:pt x="39" y="108"/>
                            </a:lnTo>
                            <a:lnTo>
                              <a:pt x="28" y="113"/>
                            </a:lnTo>
                            <a:lnTo>
                              <a:pt x="22" y="116"/>
                            </a:lnTo>
                            <a:lnTo>
                              <a:pt x="16" y="115"/>
                            </a:lnTo>
                            <a:lnTo>
                              <a:pt x="12" y="110"/>
                            </a:lnTo>
                            <a:lnTo>
                              <a:pt x="4" y="103"/>
                            </a:lnTo>
                            <a:lnTo>
                              <a:pt x="0" y="99"/>
                            </a:lnTo>
                            <a:lnTo>
                              <a:pt x="4" y="93"/>
                            </a:lnTo>
                            <a:lnTo>
                              <a:pt x="7" y="87"/>
                            </a:lnTo>
                            <a:lnTo>
                              <a:pt x="11" y="82"/>
                            </a:lnTo>
                            <a:lnTo>
                              <a:pt x="18" y="81"/>
                            </a:lnTo>
                            <a:lnTo>
                              <a:pt x="23" y="79"/>
                            </a:lnTo>
                            <a:lnTo>
                              <a:pt x="25" y="74"/>
                            </a:lnTo>
                            <a:lnTo>
                              <a:pt x="31" y="69"/>
                            </a:lnTo>
                            <a:lnTo>
                              <a:pt x="35" y="66"/>
                            </a:lnTo>
                            <a:lnTo>
                              <a:pt x="43" y="66"/>
                            </a:lnTo>
                            <a:lnTo>
                              <a:pt x="51" y="62"/>
                            </a:lnTo>
                            <a:lnTo>
                              <a:pt x="54" y="54"/>
                            </a:lnTo>
                            <a:lnTo>
                              <a:pt x="63" y="39"/>
                            </a:lnTo>
                            <a:lnTo>
                              <a:pt x="74" y="29"/>
                            </a:lnTo>
                            <a:lnTo>
                              <a:pt x="91" y="29"/>
                            </a:lnTo>
                            <a:lnTo>
                              <a:pt x="108" y="31"/>
                            </a:lnTo>
                            <a:lnTo>
                              <a:pt x="126" y="32"/>
                            </a:lnTo>
                            <a:lnTo>
                              <a:pt x="134" y="32"/>
                            </a:lnTo>
                            <a:lnTo>
                              <a:pt x="141" y="28"/>
                            </a:lnTo>
                            <a:lnTo>
                              <a:pt x="146" y="26"/>
                            </a:lnTo>
                            <a:lnTo>
                              <a:pt x="154" y="22"/>
                            </a:lnTo>
                            <a:lnTo>
                              <a:pt x="160" y="21"/>
                            </a:lnTo>
                            <a:lnTo>
                              <a:pt x="169" y="18"/>
                            </a:lnTo>
                            <a:lnTo>
                              <a:pt x="173" y="11"/>
                            </a:lnTo>
                            <a:lnTo>
                              <a:pt x="185" y="9"/>
                            </a:lnTo>
                            <a:lnTo>
                              <a:pt x="188" y="15"/>
                            </a:lnTo>
                            <a:lnTo>
                              <a:pt x="195" y="23"/>
                            </a:lnTo>
                            <a:lnTo>
                              <a:pt x="199" y="29"/>
                            </a:lnTo>
                            <a:lnTo>
                              <a:pt x="205" y="37"/>
                            </a:lnTo>
                            <a:lnTo>
                              <a:pt x="211" y="41"/>
                            </a:lnTo>
                            <a:lnTo>
                              <a:pt x="219" y="49"/>
                            </a:lnTo>
                            <a:lnTo>
                              <a:pt x="228" y="58"/>
                            </a:lnTo>
                            <a:lnTo>
                              <a:pt x="236" y="61"/>
                            </a:lnTo>
                            <a:lnTo>
                              <a:pt x="242" y="57"/>
                            </a:lnTo>
                            <a:lnTo>
                              <a:pt x="248" y="56"/>
                            </a:lnTo>
                            <a:lnTo>
                              <a:pt x="268" y="59"/>
                            </a:lnTo>
                            <a:lnTo>
                              <a:pt x="280" y="55"/>
                            </a:lnTo>
                            <a:lnTo>
                              <a:pt x="293" y="53"/>
                            </a:lnTo>
                            <a:lnTo>
                              <a:pt x="306" y="48"/>
                            </a:lnTo>
                            <a:lnTo>
                              <a:pt x="316" y="43"/>
                            </a:lnTo>
                            <a:lnTo>
                              <a:pt x="325" y="36"/>
                            </a:lnTo>
                            <a:lnTo>
                              <a:pt x="334" y="29"/>
                            </a:lnTo>
                            <a:lnTo>
                              <a:pt x="339" y="22"/>
                            </a:lnTo>
                            <a:cubicBezTo>
                              <a:pt x="339" y="22"/>
                              <a:pt x="339" y="18"/>
                              <a:pt x="346" y="15"/>
                            </a:cubicBezTo>
                            <a:cubicBezTo>
                              <a:pt x="353" y="11"/>
                              <a:pt x="358" y="8"/>
                              <a:pt x="358" y="8"/>
                            </a:cubicBezTo>
                            <a:lnTo>
                              <a:pt x="370" y="4"/>
                            </a:lnTo>
                            <a:lnTo>
                              <a:pt x="385" y="2"/>
                            </a:lnTo>
                            <a:lnTo>
                              <a:pt x="402" y="0"/>
                            </a:lnTo>
                            <a:lnTo>
                              <a:pt x="407"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8" name="Freeform 34"/>
                      <p:cNvSpPr>
                        <a:spLocks/>
                      </p:cNvSpPr>
                      <p:nvPr/>
                    </p:nvSpPr>
                    <p:spPr bwMode="auto">
                      <a:xfrm>
                        <a:off x="2401" y="741"/>
                        <a:ext cx="355" cy="63"/>
                      </a:xfrm>
                      <a:custGeom>
                        <a:avLst/>
                        <a:gdLst>
                          <a:gd name="T0" fmla="*/ 2147483647 w 112"/>
                          <a:gd name="T1" fmla="*/ 2147483647 h 20"/>
                          <a:gd name="T2" fmla="*/ 2147483647 w 112"/>
                          <a:gd name="T3" fmla="*/ 2147483647 h 20"/>
                          <a:gd name="T4" fmla="*/ 2147483647 w 112"/>
                          <a:gd name="T5" fmla="*/ 2147483647 h 20"/>
                          <a:gd name="T6" fmla="*/ 2147483647 w 112"/>
                          <a:gd name="T7" fmla="*/ 2147483647 h 20"/>
                          <a:gd name="T8" fmla="*/ 2147483647 w 112"/>
                          <a:gd name="T9" fmla="*/ 2147483647 h 20"/>
                          <a:gd name="T10" fmla="*/ 2147483647 w 112"/>
                          <a:gd name="T11" fmla="*/ 2147483647 h 20"/>
                          <a:gd name="T12" fmla="*/ 2147483647 w 112"/>
                          <a:gd name="T13" fmla="*/ 2147483647 h 20"/>
                          <a:gd name="T14" fmla="*/ 2147483647 w 112"/>
                          <a:gd name="T15" fmla="*/ 2147483647 h 20"/>
                          <a:gd name="T16" fmla="*/ 2147483647 w 112"/>
                          <a:gd name="T17" fmla="*/ 1788457476 h 20"/>
                          <a:gd name="T18" fmla="*/ 0 w 112"/>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20"/>
                          <a:gd name="T32" fmla="*/ 112 w 11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20">
                            <a:moveTo>
                              <a:pt x="112" y="11"/>
                            </a:moveTo>
                            <a:lnTo>
                              <a:pt x="92" y="11"/>
                            </a:lnTo>
                            <a:cubicBezTo>
                              <a:pt x="92" y="11"/>
                              <a:pt x="84" y="12"/>
                              <a:pt x="79" y="12"/>
                            </a:cubicBezTo>
                            <a:cubicBezTo>
                              <a:pt x="74" y="12"/>
                              <a:pt x="68" y="13"/>
                              <a:pt x="68" y="13"/>
                            </a:cubicBezTo>
                            <a:lnTo>
                              <a:pt x="57" y="20"/>
                            </a:lnTo>
                            <a:lnTo>
                              <a:pt x="41" y="20"/>
                            </a:lnTo>
                            <a:lnTo>
                              <a:pt x="29" y="19"/>
                            </a:lnTo>
                            <a:lnTo>
                              <a:pt x="15" y="13"/>
                            </a:lnTo>
                            <a:lnTo>
                              <a:pt x="4" y="2"/>
                            </a:lnTo>
                            <a:lnTo>
                              <a:pt x="0" y="0"/>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9" name="Freeform 35"/>
                      <p:cNvSpPr>
                        <a:spLocks/>
                      </p:cNvSpPr>
                      <p:nvPr/>
                    </p:nvSpPr>
                    <p:spPr bwMode="auto">
                      <a:xfrm>
                        <a:off x="975" y="1020"/>
                        <a:ext cx="1306" cy="536"/>
                      </a:xfrm>
                      <a:custGeom>
                        <a:avLst/>
                        <a:gdLst>
                          <a:gd name="T0" fmla="*/ 2147483647 w 412"/>
                          <a:gd name="T1" fmla="*/ 2147483647 h 169"/>
                          <a:gd name="T2" fmla="*/ 2147483647 w 412"/>
                          <a:gd name="T3" fmla="*/ 2147483647 h 169"/>
                          <a:gd name="T4" fmla="*/ 2147483647 w 412"/>
                          <a:gd name="T5" fmla="*/ 2147483647 h 169"/>
                          <a:gd name="T6" fmla="*/ 2147483647 w 412"/>
                          <a:gd name="T7" fmla="*/ 2147483647 h 169"/>
                          <a:gd name="T8" fmla="*/ 2147483647 w 412"/>
                          <a:gd name="T9" fmla="*/ 2147483647 h 169"/>
                          <a:gd name="T10" fmla="*/ 2147483647 w 412"/>
                          <a:gd name="T11" fmla="*/ 2147483647 h 169"/>
                          <a:gd name="T12" fmla="*/ 2147483647 w 412"/>
                          <a:gd name="T13" fmla="*/ 2147483647 h 169"/>
                          <a:gd name="T14" fmla="*/ 2147483647 w 412"/>
                          <a:gd name="T15" fmla="*/ 2147483647 h 169"/>
                          <a:gd name="T16" fmla="*/ 2147483647 w 412"/>
                          <a:gd name="T17" fmla="*/ 2147483647 h 169"/>
                          <a:gd name="T18" fmla="*/ 2147483647 w 412"/>
                          <a:gd name="T19" fmla="*/ 2147483647 h 169"/>
                          <a:gd name="T20" fmla="*/ 2147483647 w 412"/>
                          <a:gd name="T21" fmla="*/ 2147483647 h 169"/>
                          <a:gd name="T22" fmla="*/ 2147483647 w 412"/>
                          <a:gd name="T23" fmla="*/ 2147483647 h 169"/>
                          <a:gd name="T24" fmla="*/ 2147483647 w 412"/>
                          <a:gd name="T25" fmla="*/ 2147483647 h 169"/>
                          <a:gd name="T26" fmla="*/ 2147483647 w 412"/>
                          <a:gd name="T27" fmla="*/ 2147483647 h 169"/>
                          <a:gd name="T28" fmla="*/ 2147483647 w 412"/>
                          <a:gd name="T29" fmla="*/ 2147483647 h 169"/>
                          <a:gd name="T30" fmla="*/ 2147483647 w 412"/>
                          <a:gd name="T31" fmla="*/ 2147483647 h 169"/>
                          <a:gd name="T32" fmla="*/ 2147483647 w 412"/>
                          <a:gd name="T33" fmla="*/ 2147483647 h 169"/>
                          <a:gd name="T34" fmla="*/ 2147483647 w 412"/>
                          <a:gd name="T35" fmla="*/ 2147483647 h 169"/>
                          <a:gd name="T36" fmla="*/ 2147483647 w 412"/>
                          <a:gd name="T37" fmla="*/ 2147483647 h 169"/>
                          <a:gd name="T38" fmla="*/ 2147483647 w 412"/>
                          <a:gd name="T39" fmla="*/ 2147483647 h 169"/>
                          <a:gd name="T40" fmla="*/ 2147483647 w 412"/>
                          <a:gd name="T41" fmla="*/ 2147483647 h 169"/>
                          <a:gd name="T42" fmla="*/ 2147483647 w 412"/>
                          <a:gd name="T43" fmla="*/ 2147483647 h 169"/>
                          <a:gd name="T44" fmla="*/ 2147483647 w 412"/>
                          <a:gd name="T45" fmla="*/ 2147483647 h 169"/>
                          <a:gd name="T46" fmla="*/ 2147483647 w 412"/>
                          <a:gd name="T47" fmla="*/ 2147483647 h 169"/>
                          <a:gd name="T48" fmla="*/ 0 w 412"/>
                          <a:gd name="T49" fmla="*/ 2147483647 h 169"/>
                          <a:gd name="T50" fmla="*/ 2147483647 w 412"/>
                          <a:gd name="T51" fmla="*/ 2147483647 h 169"/>
                          <a:gd name="T52" fmla="*/ 2147483647 w 412"/>
                          <a:gd name="T53" fmla="*/ 2147483647 h 169"/>
                          <a:gd name="T54" fmla="*/ 2147483647 w 412"/>
                          <a:gd name="T55" fmla="*/ 2147483647 h 169"/>
                          <a:gd name="T56" fmla="*/ 2147483647 w 412"/>
                          <a:gd name="T57" fmla="*/ 2147483647 h 169"/>
                          <a:gd name="T58" fmla="*/ 2147483647 w 412"/>
                          <a:gd name="T59" fmla="*/ 2147483647 h 169"/>
                          <a:gd name="T60" fmla="*/ 2147483647 w 412"/>
                          <a:gd name="T61" fmla="*/ 2147483647 h 169"/>
                          <a:gd name="T62" fmla="*/ 2147483647 w 412"/>
                          <a:gd name="T63" fmla="*/ 2147483647 h 169"/>
                          <a:gd name="T64" fmla="*/ 2147483647 w 412"/>
                          <a:gd name="T65" fmla="*/ 2147483647 h 169"/>
                          <a:gd name="T66" fmla="*/ 2147483647 w 412"/>
                          <a:gd name="T67" fmla="*/ 2147483647 h 169"/>
                          <a:gd name="T68" fmla="*/ 2147483647 w 412"/>
                          <a:gd name="T69" fmla="*/ 2147483647 h 169"/>
                          <a:gd name="T70" fmla="*/ 2147483647 w 412"/>
                          <a:gd name="T71" fmla="*/ 2147483647 h 169"/>
                          <a:gd name="T72" fmla="*/ 2147483647 w 412"/>
                          <a:gd name="T73" fmla="*/ 2147483647 h 169"/>
                          <a:gd name="T74" fmla="*/ 2147483647 w 412"/>
                          <a:gd name="T75" fmla="*/ 2147483647 h 169"/>
                          <a:gd name="T76" fmla="*/ 2147483647 w 412"/>
                          <a:gd name="T77" fmla="*/ 2147483647 h 169"/>
                          <a:gd name="T78" fmla="*/ 2147483647 w 412"/>
                          <a:gd name="T79" fmla="*/ 2147483647 h 169"/>
                          <a:gd name="T80" fmla="*/ 2147483647 w 412"/>
                          <a:gd name="T81" fmla="*/ 2147483647 h 169"/>
                          <a:gd name="T82" fmla="*/ 2147483647 w 412"/>
                          <a:gd name="T83" fmla="*/ 2147483647 h 169"/>
                          <a:gd name="T84" fmla="*/ 2147483647 w 412"/>
                          <a:gd name="T85" fmla="*/ 2147483647 h 169"/>
                          <a:gd name="T86" fmla="*/ 2147483647 w 412"/>
                          <a:gd name="T87" fmla="*/ 2147483647 h 169"/>
                          <a:gd name="T88" fmla="*/ 2147483647 w 412"/>
                          <a:gd name="T89" fmla="*/ 2147483647 h 169"/>
                          <a:gd name="T90" fmla="*/ 2147483647 w 412"/>
                          <a:gd name="T91" fmla="*/ 2147483647 h 169"/>
                          <a:gd name="T92" fmla="*/ 2147483647 w 412"/>
                          <a:gd name="T93" fmla="*/ 2147483647 h 169"/>
                          <a:gd name="T94" fmla="*/ 2147483647 w 412"/>
                          <a:gd name="T95" fmla="*/ 2147483647 h 169"/>
                          <a:gd name="T96" fmla="*/ 2147483647 w 412"/>
                          <a:gd name="T97" fmla="*/ 2147483647 h 169"/>
                          <a:gd name="T98" fmla="*/ 2147483647 w 412"/>
                          <a:gd name="T99" fmla="*/ 2147483647 h 1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2"/>
                          <a:gd name="T151" fmla="*/ 0 h 169"/>
                          <a:gd name="T152" fmla="*/ 412 w 412"/>
                          <a:gd name="T153" fmla="*/ 169 h 1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2" h="169">
                            <a:moveTo>
                              <a:pt x="412" y="29"/>
                            </a:moveTo>
                            <a:lnTo>
                              <a:pt x="404" y="37"/>
                            </a:lnTo>
                            <a:lnTo>
                              <a:pt x="395" y="44"/>
                            </a:lnTo>
                            <a:lnTo>
                              <a:pt x="388" y="44"/>
                            </a:lnTo>
                            <a:lnTo>
                              <a:pt x="383" y="44"/>
                            </a:lnTo>
                            <a:lnTo>
                              <a:pt x="377" y="46"/>
                            </a:lnTo>
                            <a:lnTo>
                              <a:pt x="365" y="48"/>
                            </a:lnTo>
                            <a:lnTo>
                              <a:pt x="353" y="48"/>
                            </a:lnTo>
                            <a:lnTo>
                              <a:pt x="338" y="58"/>
                            </a:lnTo>
                            <a:lnTo>
                              <a:pt x="329" y="62"/>
                            </a:lnTo>
                            <a:lnTo>
                              <a:pt x="325" y="65"/>
                            </a:lnTo>
                            <a:lnTo>
                              <a:pt x="314" y="71"/>
                            </a:lnTo>
                            <a:lnTo>
                              <a:pt x="308" y="75"/>
                            </a:lnTo>
                            <a:lnTo>
                              <a:pt x="298" y="80"/>
                            </a:lnTo>
                            <a:lnTo>
                              <a:pt x="280" y="81"/>
                            </a:lnTo>
                            <a:lnTo>
                              <a:pt x="265" y="81"/>
                            </a:lnTo>
                            <a:lnTo>
                              <a:pt x="253" y="81"/>
                            </a:lnTo>
                            <a:lnTo>
                              <a:pt x="247" y="81"/>
                            </a:lnTo>
                            <a:lnTo>
                              <a:pt x="232" y="78"/>
                            </a:lnTo>
                            <a:lnTo>
                              <a:pt x="220" y="78"/>
                            </a:lnTo>
                            <a:lnTo>
                              <a:pt x="214" y="85"/>
                            </a:lnTo>
                            <a:lnTo>
                              <a:pt x="210" y="92"/>
                            </a:lnTo>
                            <a:lnTo>
                              <a:pt x="205" y="97"/>
                            </a:lnTo>
                            <a:cubicBezTo>
                              <a:pt x="203" y="101"/>
                              <a:pt x="200" y="103"/>
                              <a:pt x="200" y="103"/>
                            </a:cubicBezTo>
                            <a:lnTo>
                              <a:pt x="196" y="106"/>
                            </a:lnTo>
                            <a:lnTo>
                              <a:pt x="189" y="107"/>
                            </a:lnTo>
                            <a:lnTo>
                              <a:pt x="181" y="115"/>
                            </a:lnTo>
                            <a:lnTo>
                              <a:pt x="168" y="123"/>
                            </a:lnTo>
                            <a:cubicBezTo>
                              <a:pt x="168" y="123"/>
                              <a:pt x="166" y="121"/>
                              <a:pt x="162" y="126"/>
                            </a:cubicBezTo>
                            <a:cubicBezTo>
                              <a:pt x="158" y="130"/>
                              <a:pt x="151" y="139"/>
                              <a:pt x="151" y="139"/>
                            </a:cubicBezTo>
                            <a:lnTo>
                              <a:pt x="143" y="145"/>
                            </a:lnTo>
                            <a:lnTo>
                              <a:pt x="137" y="153"/>
                            </a:lnTo>
                            <a:lnTo>
                              <a:pt x="132" y="162"/>
                            </a:lnTo>
                            <a:lnTo>
                              <a:pt x="129" y="166"/>
                            </a:lnTo>
                            <a:lnTo>
                              <a:pt x="123" y="169"/>
                            </a:lnTo>
                            <a:lnTo>
                              <a:pt x="115" y="169"/>
                            </a:lnTo>
                            <a:lnTo>
                              <a:pt x="107" y="169"/>
                            </a:lnTo>
                            <a:lnTo>
                              <a:pt x="98" y="165"/>
                            </a:lnTo>
                            <a:lnTo>
                              <a:pt x="86" y="163"/>
                            </a:lnTo>
                            <a:lnTo>
                              <a:pt x="84" y="155"/>
                            </a:lnTo>
                            <a:lnTo>
                              <a:pt x="79" y="133"/>
                            </a:lnTo>
                            <a:lnTo>
                              <a:pt x="74" y="126"/>
                            </a:lnTo>
                            <a:lnTo>
                              <a:pt x="63" y="118"/>
                            </a:lnTo>
                            <a:lnTo>
                              <a:pt x="52" y="111"/>
                            </a:lnTo>
                            <a:lnTo>
                              <a:pt x="39" y="105"/>
                            </a:lnTo>
                            <a:cubicBezTo>
                              <a:pt x="35" y="107"/>
                              <a:pt x="37" y="107"/>
                              <a:pt x="31" y="109"/>
                            </a:cubicBezTo>
                            <a:cubicBezTo>
                              <a:pt x="26" y="112"/>
                              <a:pt x="23" y="112"/>
                              <a:pt x="23" y="112"/>
                            </a:cubicBezTo>
                            <a:lnTo>
                              <a:pt x="14" y="105"/>
                            </a:lnTo>
                            <a:lnTo>
                              <a:pt x="6" y="97"/>
                            </a:lnTo>
                            <a:lnTo>
                              <a:pt x="0" y="82"/>
                            </a:lnTo>
                            <a:lnTo>
                              <a:pt x="12" y="48"/>
                            </a:lnTo>
                            <a:lnTo>
                              <a:pt x="20" y="32"/>
                            </a:lnTo>
                            <a:lnTo>
                              <a:pt x="27" y="23"/>
                            </a:lnTo>
                            <a:lnTo>
                              <a:pt x="33" y="15"/>
                            </a:lnTo>
                            <a:lnTo>
                              <a:pt x="43" y="10"/>
                            </a:lnTo>
                            <a:lnTo>
                              <a:pt x="53" y="3"/>
                            </a:lnTo>
                            <a:cubicBezTo>
                              <a:pt x="53" y="3"/>
                              <a:pt x="54" y="0"/>
                              <a:pt x="58" y="2"/>
                            </a:cubicBezTo>
                            <a:cubicBezTo>
                              <a:pt x="62" y="3"/>
                              <a:pt x="80" y="12"/>
                              <a:pt x="80" y="12"/>
                            </a:cubicBezTo>
                            <a:lnTo>
                              <a:pt x="86" y="22"/>
                            </a:lnTo>
                            <a:lnTo>
                              <a:pt x="90" y="27"/>
                            </a:lnTo>
                            <a:lnTo>
                              <a:pt x="92" y="34"/>
                            </a:lnTo>
                            <a:lnTo>
                              <a:pt x="93" y="43"/>
                            </a:lnTo>
                            <a:cubicBezTo>
                              <a:pt x="93" y="43"/>
                              <a:pt x="94" y="47"/>
                              <a:pt x="94" y="53"/>
                            </a:cubicBezTo>
                            <a:cubicBezTo>
                              <a:pt x="94" y="59"/>
                              <a:pt x="94" y="57"/>
                              <a:pt x="94" y="62"/>
                            </a:cubicBezTo>
                            <a:cubicBezTo>
                              <a:pt x="95" y="68"/>
                              <a:pt x="97" y="75"/>
                              <a:pt x="97" y="75"/>
                            </a:cubicBezTo>
                            <a:lnTo>
                              <a:pt x="101" y="84"/>
                            </a:lnTo>
                            <a:lnTo>
                              <a:pt x="108" y="81"/>
                            </a:lnTo>
                            <a:lnTo>
                              <a:pt x="112" y="71"/>
                            </a:lnTo>
                            <a:lnTo>
                              <a:pt x="110" y="59"/>
                            </a:lnTo>
                            <a:lnTo>
                              <a:pt x="109" y="48"/>
                            </a:lnTo>
                            <a:lnTo>
                              <a:pt x="121" y="42"/>
                            </a:lnTo>
                            <a:cubicBezTo>
                              <a:pt x="121" y="42"/>
                              <a:pt x="133" y="31"/>
                              <a:pt x="134" y="46"/>
                            </a:cubicBezTo>
                            <a:cubicBezTo>
                              <a:pt x="135" y="61"/>
                              <a:pt x="135" y="68"/>
                              <a:pt x="135" y="68"/>
                            </a:cubicBezTo>
                            <a:cubicBezTo>
                              <a:pt x="135" y="68"/>
                              <a:pt x="137" y="69"/>
                              <a:pt x="137" y="74"/>
                            </a:cubicBezTo>
                            <a:cubicBezTo>
                              <a:pt x="138" y="78"/>
                              <a:pt x="141" y="88"/>
                              <a:pt x="141" y="88"/>
                            </a:cubicBezTo>
                            <a:cubicBezTo>
                              <a:pt x="141" y="88"/>
                              <a:pt x="145" y="88"/>
                              <a:pt x="145" y="95"/>
                            </a:cubicBezTo>
                            <a:cubicBezTo>
                              <a:pt x="145" y="102"/>
                              <a:pt x="145" y="104"/>
                              <a:pt x="145" y="104"/>
                            </a:cubicBezTo>
                            <a:lnTo>
                              <a:pt x="153" y="107"/>
                            </a:lnTo>
                            <a:lnTo>
                              <a:pt x="157" y="107"/>
                            </a:lnTo>
                            <a:lnTo>
                              <a:pt x="165" y="103"/>
                            </a:lnTo>
                            <a:lnTo>
                              <a:pt x="170" y="97"/>
                            </a:lnTo>
                            <a:lnTo>
                              <a:pt x="184" y="93"/>
                            </a:lnTo>
                            <a:lnTo>
                              <a:pt x="191" y="87"/>
                            </a:lnTo>
                            <a:lnTo>
                              <a:pt x="207" y="80"/>
                            </a:lnTo>
                            <a:lnTo>
                              <a:pt x="221" y="72"/>
                            </a:lnTo>
                            <a:lnTo>
                              <a:pt x="229" y="72"/>
                            </a:lnTo>
                            <a:lnTo>
                              <a:pt x="239" y="72"/>
                            </a:lnTo>
                            <a:lnTo>
                              <a:pt x="259" y="71"/>
                            </a:lnTo>
                            <a:lnTo>
                              <a:pt x="272" y="70"/>
                            </a:lnTo>
                            <a:lnTo>
                              <a:pt x="289" y="67"/>
                            </a:lnTo>
                            <a:lnTo>
                              <a:pt x="299" y="62"/>
                            </a:lnTo>
                            <a:lnTo>
                              <a:pt x="312" y="54"/>
                            </a:lnTo>
                            <a:lnTo>
                              <a:pt x="318" y="49"/>
                            </a:lnTo>
                            <a:lnTo>
                              <a:pt x="325" y="45"/>
                            </a:lnTo>
                            <a:lnTo>
                              <a:pt x="338" y="41"/>
                            </a:lnTo>
                            <a:lnTo>
                              <a:pt x="350" y="37"/>
                            </a:lnTo>
                            <a:lnTo>
                              <a:pt x="359" y="36"/>
                            </a:lnTo>
                            <a:cubicBezTo>
                              <a:pt x="359" y="36"/>
                              <a:pt x="366" y="35"/>
                              <a:pt x="371" y="35"/>
                            </a:cubicBezTo>
                            <a:cubicBezTo>
                              <a:pt x="376" y="35"/>
                              <a:pt x="381" y="34"/>
                              <a:pt x="381" y="34"/>
                            </a:cubicBezTo>
                            <a:lnTo>
                              <a:pt x="399" y="27"/>
                            </a:lnTo>
                          </a:path>
                        </a:pathLst>
                      </a:custGeom>
                      <a:noFill/>
                      <a:ln w="0">
                        <a:solidFill>
                          <a:srgbClr val="340E7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0" name="Rectangle 36"/>
                      <p:cNvSpPr>
                        <a:spLocks noChangeArrowheads="1"/>
                      </p:cNvSpPr>
                      <p:nvPr/>
                    </p:nvSpPr>
                    <p:spPr bwMode="auto">
                      <a:xfrm>
                        <a:off x="1220" y="306"/>
                        <a:ext cx="26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Depositional</a:t>
                        </a:r>
                        <a:endParaRPr lang="en-US" altLang="en-US" dirty="0"/>
                      </a:p>
                    </p:txBody>
                  </p:sp>
                  <p:sp>
                    <p:nvSpPr>
                      <p:cNvPr id="16431" name="Rectangle 37"/>
                      <p:cNvSpPr>
                        <a:spLocks noChangeArrowheads="1"/>
                      </p:cNvSpPr>
                      <p:nvPr/>
                    </p:nvSpPr>
                    <p:spPr bwMode="auto">
                      <a:xfrm>
                        <a:off x="1275" y="367"/>
                        <a:ext cx="13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Lobes</a:t>
                        </a:r>
                        <a:endParaRPr lang="en-US" altLang="en-US" dirty="0"/>
                      </a:p>
                    </p:txBody>
                  </p:sp>
                  <p:sp>
                    <p:nvSpPr>
                      <p:cNvPr id="16432" name="Rectangle 38"/>
                      <p:cNvSpPr>
                        <a:spLocks noChangeArrowheads="1"/>
                      </p:cNvSpPr>
                      <p:nvPr/>
                    </p:nvSpPr>
                    <p:spPr bwMode="auto">
                      <a:xfrm>
                        <a:off x="2197" y="1261"/>
                        <a:ext cx="19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Channel-</a:t>
                        </a:r>
                        <a:endParaRPr lang="en-US" altLang="en-US" dirty="0"/>
                      </a:p>
                    </p:txBody>
                  </p:sp>
                  <p:sp>
                    <p:nvSpPr>
                      <p:cNvPr id="16433" name="Rectangle 39"/>
                      <p:cNvSpPr>
                        <a:spLocks noChangeArrowheads="1"/>
                      </p:cNvSpPr>
                      <p:nvPr/>
                    </p:nvSpPr>
                    <p:spPr bwMode="auto">
                      <a:xfrm>
                        <a:off x="2233" y="1308"/>
                        <a:ext cx="106"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Lobe</a:t>
                        </a:r>
                        <a:endParaRPr lang="en-US" altLang="en-US" dirty="0"/>
                      </a:p>
                    </p:txBody>
                  </p:sp>
                  <p:sp>
                    <p:nvSpPr>
                      <p:cNvPr id="16434" name="Rectangle 40"/>
                      <p:cNvSpPr>
                        <a:spLocks noChangeArrowheads="1"/>
                      </p:cNvSpPr>
                      <p:nvPr/>
                    </p:nvSpPr>
                    <p:spPr bwMode="auto">
                      <a:xfrm>
                        <a:off x="2186" y="1356"/>
                        <a:ext cx="217"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Transition</a:t>
                        </a:r>
                        <a:endParaRPr lang="en-US" altLang="en-US" dirty="0"/>
                      </a:p>
                    </p:txBody>
                  </p:sp>
                  <p:sp>
                    <p:nvSpPr>
                      <p:cNvPr id="16435" name="Rectangle 41"/>
                      <p:cNvSpPr>
                        <a:spLocks noChangeArrowheads="1"/>
                      </p:cNvSpPr>
                      <p:nvPr/>
                    </p:nvSpPr>
                    <p:spPr bwMode="auto">
                      <a:xfrm>
                        <a:off x="2233" y="1403"/>
                        <a:ext cx="106"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Zone</a:t>
                        </a:r>
                        <a:endParaRPr lang="en-US" altLang="en-US" dirty="0"/>
                      </a:p>
                    </p:txBody>
                  </p:sp>
                  <p:sp>
                    <p:nvSpPr>
                      <p:cNvPr id="16436" name="Rectangle 42"/>
                      <p:cNvSpPr>
                        <a:spLocks noChangeArrowheads="1"/>
                      </p:cNvSpPr>
                      <p:nvPr/>
                    </p:nvSpPr>
                    <p:spPr bwMode="auto">
                      <a:xfrm>
                        <a:off x="1892" y="306"/>
                        <a:ext cx="230"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Submarine</a:t>
                        </a:r>
                        <a:endParaRPr lang="en-US" altLang="en-US" dirty="0"/>
                      </a:p>
                    </p:txBody>
                  </p:sp>
                  <p:sp>
                    <p:nvSpPr>
                      <p:cNvPr id="16437" name="Rectangle 43"/>
                      <p:cNvSpPr>
                        <a:spLocks noChangeArrowheads="1"/>
                      </p:cNvSpPr>
                      <p:nvPr/>
                    </p:nvSpPr>
                    <p:spPr bwMode="auto">
                      <a:xfrm>
                        <a:off x="1903" y="367"/>
                        <a:ext cx="20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340E70"/>
                            </a:solidFill>
                          </a:rPr>
                          <a:t>Channels</a:t>
                        </a:r>
                        <a:endParaRPr lang="en-US" altLang="en-US" dirty="0"/>
                      </a:p>
                    </p:txBody>
                  </p:sp>
                  <p:sp>
                    <p:nvSpPr>
                      <p:cNvPr id="16438" name="Rectangle 44"/>
                      <p:cNvSpPr>
                        <a:spLocks noChangeArrowheads="1"/>
                      </p:cNvSpPr>
                      <p:nvPr/>
                    </p:nvSpPr>
                    <p:spPr bwMode="auto">
                      <a:xfrm>
                        <a:off x="2743" y="887"/>
                        <a:ext cx="162" cy="9"/>
                      </a:xfrm>
                      <a:prstGeom prst="rect">
                        <a:avLst/>
                      </a:prstGeom>
                      <a:solidFill>
                        <a:srgbClr val="2421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sp>
                    <p:nvSpPr>
                      <p:cNvPr id="16439" name="Freeform 45"/>
                      <p:cNvSpPr>
                        <a:spLocks/>
                      </p:cNvSpPr>
                      <p:nvPr/>
                    </p:nvSpPr>
                    <p:spPr bwMode="auto">
                      <a:xfrm>
                        <a:off x="2705" y="868"/>
                        <a:ext cx="42" cy="44"/>
                      </a:xfrm>
                      <a:custGeom>
                        <a:avLst/>
                        <a:gdLst>
                          <a:gd name="T0" fmla="*/ 42 w 42"/>
                          <a:gd name="T1" fmla="*/ 44 h 44"/>
                          <a:gd name="T2" fmla="*/ 0 w 42"/>
                          <a:gd name="T3" fmla="*/ 22 h 44"/>
                          <a:gd name="T4" fmla="*/ 42 w 42"/>
                          <a:gd name="T5" fmla="*/ 0 h 44"/>
                          <a:gd name="T6" fmla="*/ 42 w 42"/>
                          <a:gd name="T7" fmla="*/ 44 h 44"/>
                          <a:gd name="T8" fmla="*/ 0 60000 65536"/>
                          <a:gd name="T9" fmla="*/ 0 60000 65536"/>
                          <a:gd name="T10" fmla="*/ 0 60000 65536"/>
                          <a:gd name="T11" fmla="*/ 0 60000 65536"/>
                          <a:gd name="T12" fmla="*/ 0 w 42"/>
                          <a:gd name="T13" fmla="*/ 0 h 44"/>
                          <a:gd name="T14" fmla="*/ 42 w 42"/>
                          <a:gd name="T15" fmla="*/ 44 h 44"/>
                        </a:gdLst>
                        <a:ahLst/>
                        <a:cxnLst>
                          <a:cxn ang="T8">
                            <a:pos x="T0" y="T1"/>
                          </a:cxn>
                          <a:cxn ang="T9">
                            <a:pos x="T2" y="T3"/>
                          </a:cxn>
                          <a:cxn ang="T10">
                            <a:pos x="T4" y="T5"/>
                          </a:cxn>
                          <a:cxn ang="T11">
                            <a:pos x="T6" y="T7"/>
                          </a:cxn>
                        </a:cxnLst>
                        <a:rect l="T12" t="T13" r="T14" b="T15"/>
                        <a:pathLst>
                          <a:path w="42" h="44">
                            <a:moveTo>
                              <a:pt x="42" y="44"/>
                            </a:moveTo>
                            <a:lnTo>
                              <a:pt x="0" y="22"/>
                            </a:lnTo>
                            <a:lnTo>
                              <a:pt x="42" y="0"/>
                            </a:lnTo>
                            <a:lnTo>
                              <a:pt x="42" y="44"/>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440" name="Rectangle 46"/>
                      <p:cNvSpPr>
                        <a:spLocks noChangeArrowheads="1"/>
                      </p:cNvSpPr>
                      <p:nvPr/>
                    </p:nvSpPr>
                    <p:spPr bwMode="auto">
                      <a:xfrm>
                        <a:off x="2736" y="715"/>
                        <a:ext cx="20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sediment </a:t>
                        </a:r>
                        <a:endParaRPr lang="en-US" altLang="en-US" dirty="0"/>
                      </a:p>
                    </p:txBody>
                  </p:sp>
                  <p:sp>
                    <p:nvSpPr>
                      <p:cNvPr id="16441" name="Rectangle 47"/>
                      <p:cNvSpPr>
                        <a:spLocks noChangeArrowheads="1"/>
                      </p:cNvSpPr>
                      <p:nvPr/>
                    </p:nvSpPr>
                    <p:spPr bwMode="auto">
                      <a:xfrm>
                        <a:off x="2732" y="762"/>
                        <a:ext cx="197"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transport</a:t>
                        </a:r>
                        <a:endParaRPr lang="en-US" altLang="en-US" dirty="0"/>
                      </a:p>
                    </p:txBody>
                  </p:sp>
                  <p:sp>
                    <p:nvSpPr>
                      <p:cNvPr id="16442" name="Rectangle 48"/>
                      <p:cNvSpPr>
                        <a:spLocks noChangeArrowheads="1"/>
                      </p:cNvSpPr>
                      <p:nvPr/>
                    </p:nvSpPr>
                    <p:spPr bwMode="auto">
                      <a:xfrm>
                        <a:off x="2737" y="811"/>
                        <a:ext cx="18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700" b="1" dirty="0">
                            <a:solidFill>
                              <a:srgbClr val="24211D"/>
                            </a:solidFill>
                          </a:rPr>
                          <a:t>direction</a:t>
                        </a:r>
                        <a:endParaRPr lang="en-US" altLang="en-US" dirty="0"/>
                      </a:p>
                    </p:txBody>
                  </p:sp>
                  <p:sp>
                    <p:nvSpPr>
                      <p:cNvPr id="16443" name="Line 49"/>
                      <p:cNvSpPr>
                        <a:spLocks noChangeShapeType="1"/>
                      </p:cNvSpPr>
                      <p:nvPr/>
                    </p:nvSpPr>
                    <p:spPr bwMode="auto">
                      <a:xfrm flipH="1">
                        <a:off x="1175" y="437"/>
                        <a:ext cx="142" cy="849"/>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44" name="Line 50"/>
                      <p:cNvSpPr>
                        <a:spLocks noChangeShapeType="1"/>
                      </p:cNvSpPr>
                      <p:nvPr/>
                    </p:nvSpPr>
                    <p:spPr bwMode="auto">
                      <a:xfrm>
                        <a:off x="1314" y="434"/>
                        <a:ext cx="551" cy="640"/>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45" name="Line 51"/>
                      <p:cNvSpPr>
                        <a:spLocks noChangeShapeType="1"/>
                      </p:cNvSpPr>
                      <p:nvPr/>
                    </p:nvSpPr>
                    <p:spPr bwMode="auto">
                      <a:xfrm>
                        <a:off x="1736" y="579"/>
                        <a:ext cx="415" cy="685"/>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46" name="Line 52"/>
                      <p:cNvSpPr>
                        <a:spLocks noChangeShapeType="1"/>
                      </p:cNvSpPr>
                      <p:nvPr/>
                    </p:nvSpPr>
                    <p:spPr bwMode="auto">
                      <a:xfrm flipH="1" flipV="1">
                        <a:off x="1314" y="437"/>
                        <a:ext cx="361" cy="127"/>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47" name="Line 53"/>
                      <p:cNvSpPr>
                        <a:spLocks noChangeShapeType="1"/>
                      </p:cNvSpPr>
                      <p:nvPr/>
                    </p:nvSpPr>
                    <p:spPr bwMode="auto">
                      <a:xfrm flipH="1" flipV="1">
                        <a:off x="1317" y="446"/>
                        <a:ext cx="29" cy="403"/>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48" name="Line 54"/>
                      <p:cNvSpPr>
                        <a:spLocks noChangeShapeType="1"/>
                      </p:cNvSpPr>
                      <p:nvPr/>
                    </p:nvSpPr>
                    <p:spPr bwMode="auto">
                      <a:xfrm flipH="1">
                        <a:off x="1897" y="427"/>
                        <a:ext cx="51" cy="194"/>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49" name="Line 55"/>
                      <p:cNvSpPr>
                        <a:spLocks noChangeShapeType="1"/>
                      </p:cNvSpPr>
                      <p:nvPr/>
                    </p:nvSpPr>
                    <p:spPr bwMode="auto">
                      <a:xfrm flipH="1" flipV="1">
                        <a:off x="1948" y="440"/>
                        <a:ext cx="22" cy="292"/>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50" name="Line 56"/>
                      <p:cNvSpPr>
                        <a:spLocks noChangeShapeType="1"/>
                      </p:cNvSpPr>
                      <p:nvPr/>
                    </p:nvSpPr>
                    <p:spPr bwMode="auto">
                      <a:xfrm flipH="1" flipV="1">
                        <a:off x="1948" y="440"/>
                        <a:ext cx="190" cy="713"/>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51" name="Line 57"/>
                      <p:cNvSpPr>
                        <a:spLocks noChangeShapeType="1"/>
                      </p:cNvSpPr>
                      <p:nvPr/>
                    </p:nvSpPr>
                    <p:spPr bwMode="auto">
                      <a:xfrm flipH="1" flipV="1">
                        <a:off x="1948" y="437"/>
                        <a:ext cx="529" cy="605"/>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52" name="Rectangle 58"/>
                      <p:cNvSpPr>
                        <a:spLocks noChangeArrowheads="1"/>
                      </p:cNvSpPr>
                      <p:nvPr/>
                    </p:nvSpPr>
                    <p:spPr bwMode="auto">
                      <a:xfrm>
                        <a:off x="1570" y="1451"/>
                        <a:ext cx="28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800" b="1" dirty="0">
                            <a:solidFill>
                              <a:srgbClr val="24211D"/>
                            </a:solidFill>
                          </a:rPr>
                          <a:t>       Slumps</a:t>
                        </a:r>
                        <a:endParaRPr lang="en-US" altLang="en-US" dirty="0"/>
                      </a:p>
                    </p:txBody>
                  </p:sp>
                  <p:sp>
                    <p:nvSpPr>
                      <p:cNvPr id="16453" name="Line 59"/>
                      <p:cNvSpPr>
                        <a:spLocks noChangeShapeType="1"/>
                      </p:cNvSpPr>
                      <p:nvPr/>
                    </p:nvSpPr>
                    <p:spPr bwMode="auto">
                      <a:xfrm>
                        <a:off x="1748" y="814"/>
                        <a:ext cx="409" cy="450"/>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54" name="Line 60"/>
                      <p:cNvSpPr>
                        <a:spLocks noChangeShapeType="1"/>
                      </p:cNvSpPr>
                      <p:nvPr/>
                    </p:nvSpPr>
                    <p:spPr bwMode="auto">
                      <a:xfrm flipV="1">
                        <a:off x="1450" y="1264"/>
                        <a:ext cx="701" cy="140"/>
                      </a:xfrm>
                      <a:prstGeom prst="line">
                        <a:avLst/>
                      </a:prstGeom>
                      <a:noFill/>
                      <a:ln w="0">
                        <a:solidFill>
                          <a:srgbClr val="340E70"/>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16420" name="Text Box 100"/>
                    <p:cNvSpPr txBox="1">
                      <a:spLocks noChangeArrowheads="1"/>
                    </p:cNvSpPr>
                    <p:nvPr/>
                  </p:nvSpPr>
                  <p:spPr bwMode="auto">
                    <a:xfrm>
                      <a:off x="2365" y="3009"/>
                      <a:ext cx="2568" cy="19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Beaubouef </a:t>
                      </a:r>
                      <a:r>
                        <a:rPr lang="en-US" altLang="en-US" sz="1400" b="1" i="1" dirty="0"/>
                        <a:t>et al </a:t>
                      </a:r>
                      <a:r>
                        <a:rPr lang="en-US" altLang="en-US" sz="1400" b="1" dirty="0"/>
                        <a:t>(</a:t>
                      </a:r>
                      <a:r>
                        <a:rPr lang="en-US" altLang="en-US" sz="1400" b="1" dirty="0" smtClean="0"/>
                        <a:t>2003, </a:t>
                      </a:r>
                      <a:r>
                        <a:rPr lang="en-US" altLang="en-US" sz="1400" b="1" i="1" dirty="0" smtClean="0"/>
                        <a:t>GCSSEPM Spec. Pub</a:t>
                      </a:r>
                      <a:r>
                        <a:rPr lang="en-US" altLang="en-US" sz="1400" b="1" dirty="0" smtClean="0"/>
                        <a:t>.)</a:t>
                      </a:r>
                      <a:endParaRPr lang="en-US" altLang="en-US" sz="1400" dirty="0"/>
                    </a:p>
                  </p:txBody>
                </p:sp>
              </p:grpSp>
              <p:sp>
                <p:nvSpPr>
                  <p:cNvPr id="16418" name="Text Box 105"/>
                  <p:cNvSpPr txBox="1">
                    <a:spLocks noChangeArrowheads="1"/>
                  </p:cNvSpPr>
                  <p:nvPr/>
                </p:nvSpPr>
                <p:spPr bwMode="auto">
                  <a:xfrm>
                    <a:off x="2919" y="1215"/>
                    <a:ext cx="1420" cy="22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800" dirty="0">
                        <a:solidFill>
                          <a:srgbClr val="FFFF99"/>
                        </a:solidFill>
                      </a:rPr>
                      <a:t>Brazos Trinity, GOM</a:t>
                    </a:r>
                  </a:p>
                </p:txBody>
              </p:sp>
            </p:grpSp>
          </p:grpSp>
          <p:grpSp>
            <p:nvGrpSpPr>
              <p:cNvPr id="16412" name="Group 563"/>
              <p:cNvGrpSpPr>
                <a:grpSpLocks/>
              </p:cNvGrpSpPr>
              <p:nvPr/>
            </p:nvGrpSpPr>
            <p:grpSpPr bwMode="auto">
              <a:xfrm>
                <a:off x="3187" y="3788"/>
                <a:ext cx="873" cy="316"/>
                <a:chOff x="2040" y="906"/>
                <a:chExt cx="1100" cy="387"/>
              </a:xfrm>
            </p:grpSpPr>
            <p:sp>
              <p:nvSpPr>
                <p:cNvPr id="16413" name="AutoShape 564"/>
                <p:cNvSpPr>
                  <a:spLocks noChangeArrowheads="1"/>
                </p:cNvSpPr>
                <p:nvPr/>
              </p:nvSpPr>
              <p:spPr bwMode="auto">
                <a:xfrm>
                  <a:off x="2040" y="906"/>
                  <a:ext cx="1007" cy="387"/>
                </a:xfrm>
                <a:prstGeom prst="leftArrow">
                  <a:avLst>
                    <a:gd name="adj1" fmla="val 50000"/>
                    <a:gd name="adj2" fmla="val 65052"/>
                  </a:avLst>
                </a:prstGeom>
                <a:solidFill>
                  <a:schemeClr val="bg1"/>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2000" dirty="0">
                    <a:solidFill>
                      <a:srgbClr val="CC0000"/>
                    </a:solidFill>
                  </a:endParaRPr>
                </a:p>
              </p:txBody>
            </p:sp>
            <p:sp>
              <p:nvSpPr>
                <p:cNvPr id="16414" name="Text Box 565"/>
                <p:cNvSpPr txBox="1">
                  <a:spLocks noChangeArrowheads="1"/>
                </p:cNvSpPr>
                <p:nvPr/>
              </p:nvSpPr>
              <p:spPr bwMode="auto">
                <a:xfrm>
                  <a:off x="2041" y="994"/>
                  <a:ext cx="1099" cy="23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70000"/>
                    </a:lnSpc>
                  </a:pPr>
                  <a:r>
                    <a:rPr lang="en-US" altLang="en-US" sz="1000" b="1" dirty="0">
                      <a:solidFill>
                        <a:srgbClr val="CC0000"/>
                      </a:solidFill>
                    </a:rPr>
                    <a:t>sediment transport direction</a:t>
                  </a:r>
                </a:p>
              </p:txBody>
            </p:sp>
          </p:grpSp>
        </p:grpSp>
        <p:grpSp>
          <p:nvGrpSpPr>
            <p:cNvPr id="16408" name="Group 577"/>
            <p:cNvGrpSpPr>
              <a:grpSpLocks/>
            </p:cNvGrpSpPr>
            <p:nvPr/>
          </p:nvGrpSpPr>
          <p:grpSpPr bwMode="auto">
            <a:xfrm>
              <a:off x="5041" y="3558"/>
              <a:ext cx="371" cy="192"/>
              <a:chOff x="5041" y="3558"/>
              <a:chExt cx="371" cy="192"/>
            </a:xfrm>
          </p:grpSpPr>
          <p:sp>
            <p:nvSpPr>
              <p:cNvPr id="16409" name="Line 575"/>
              <p:cNvSpPr>
                <a:spLocks noChangeShapeType="1"/>
              </p:cNvSpPr>
              <p:nvPr/>
            </p:nvSpPr>
            <p:spPr bwMode="auto">
              <a:xfrm>
                <a:off x="5043" y="3743"/>
                <a:ext cx="35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6410" name="Text Box 576"/>
              <p:cNvSpPr txBox="1">
                <a:spLocks noChangeArrowheads="1"/>
              </p:cNvSpPr>
              <p:nvPr/>
            </p:nvSpPr>
            <p:spPr bwMode="auto">
              <a:xfrm>
                <a:off x="5041" y="3558"/>
                <a:ext cx="371"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b="1" dirty="0"/>
                  <a:t>2 km</a:t>
                </a:r>
              </a:p>
            </p:txBody>
          </p:sp>
        </p:grpSp>
      </p:grpSp>
      <p:sp>
        <p:nvSpPr>
          <p:cNvPr id="4690" name="Text Box 594"/>
          <p:cNvSpPr txBox="1">
            <a:spLocks noChangeArrowheads="1"/>
          </p:cNvSpPr>
          <p:nvPr/>
        </p:nvSpPr>
        <p:spPr bwMode="auto">
          <a:xfrm>
            <a:off x="6351101" y="4268787"/>
            <a:ext cx="29686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dirty="0">
                <a:effectLst>
                  <a:outerShdw blurRad="38100" dist="38100" dir="2700000" algn="tl">
                    <a:srgbClr val="C0C0C0"/>
                  </a:outerShdw>
                </a:effectLst>
              </a:rPr>
              <a:t>1</a:t>
            </a:r>
          </a:p>
        </p:txBody>
      </p:sp>
      <p:sp>
        <p:nvSpPr>
          <p:cNvPr id="4691" name="Text Box 595"/>
          <p:cNvSpPr txBox="1">
            <a:spLocks noChangeArrowheads="1"/>
          </p:cNvSpPr>
          <p:nvPr/>
        </p:nvSpPr>
        <p:spPr bwMode="auto">
          <a:xfrm>
            <a:off x="6000263" y="4067174"/>
            <a:ext cx="2968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dirty="0">
                <a:effectLst>
                  <a:outerShdw blurRad="38100" dist="38100" dir="2700000" algn="tl">
                    <a:srgbClr val="C0C0C0"/>
                  </a:outerShdw>
                </a:effectLst>
              </a:rPr>
              <a:t>2</a:t>
            </a:r>
          </a:p>
        </p:txBody>
      </p:sp>
      <p:sp>
        <p:nvSpPr>
          <p:cNvPr id="4692" name="Text Box 596"/>
          <p:cNvSpPr txBox="1">
            <a:spLocks noChangeArrowheads="1"/>
          </p:cNvSpPr>
          <p:nvPr/>
        </p:nvSpPr>
        <p:spPr bwMode="auto">
          <a:xfrm>
            <a:off x="5871676" y="4594224"/>
            <a:ext cx="29686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dirty="0">
                <a:effectLst>
                  <a:outerShdw blurRad="38100" dist="38100" dir="2700000" algn="tl">
                    <a:srgbClr val="C0C0C0"/>
                  </a:outerShdw>
                </a:effectLst>
              </a:rPr>
              <a:t>3</a:t>
            </a:r>
          </a:p>
        </p:txBody>
      </p:sp>
      <p:sp>
        <p:nvSpPr>
          <p:cNvPr id="4693" name="Text Box 597"/>
          <p:cNvSpPr txBox="1">
            <a:spLocks noChangeArrowheads="1"/>
          </p:cNvSpPr>
          <p:nvPr/>
        </p:nvSpPr>
        <p:spPr bwMode="auto">
          <a:xfrm>
            <a:off x="5492263" y="5856287"/>
            <a:ext cx="2968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dirty="0">
                <a:effectLst>
                  <a:outerShdw blurRad="38100" dist="38100" dir="2700000" algn="tl">
                    <a:srgbClr val="C0C0C0"/>
                  </a:outerShdw>
                </a:effectLst>
              </a:rPr>
              <a:t>4</a:t>
            </a:r>
          </a:p>
        </p:txBody>
      </p:sp>
      <p:sp>
        <p:nvSpPr>
          <p:cNvPr id="4694" name="Text Box 598"/>
          <p:cNvSpPr txBox="1">
            <a:spLocks noChangeArrowheads="1"/>
          </p:cNvSpPr>
          <p:nvPr/>
        </p:nvSpPr>
        <p:spPr bwMode="auto">
          <a:xfrm>
            <a:off x="6636851" y="5159374"/>
            <a:ext cx="29686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dirty="0">
                <a:effectLst>
                  <a:outerShdw blurRad="38100" dist="38100" dir="2700000" algn="tl">
                    <a:srgbClr val="C0C0C0"/>
                  </a:outerShdw>
                </a:effectLst>
              </a:rPr>
              <a:t>5</a:t>
            </a:r>
          </a:p>
        </p:txBody>
      </p:sp>
      <p:sp>
        <p:nvSpPr>
          <p:cNvPr id="223" name="Text Box 3"/>
          <p:cNvSpPr txBox="1">
            <a:spLocks noChangeArrowheads="1"/>
          </p:cNvSpPr>
          <p:nvPr/>
        </p:nvSpPr>
        <p:spPr bwMode="auto">
          <a:xfrm>
            <a:off x="3175" y="728929"/>
            <a:ext cx="9144000" cy="1034129"/>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a:tabLst>
                <a:tab pos="230188" algn="l"/>
                <a:tab pos="347663" algn="l"/>
              </a:tabLst>
              <a:defRPr sz="2400">
                <a:solidFill>
                  <a:schemeClr val="tx1"/>
                </a:solidFill>
                <a:latin typeface="Arial" charset="0"/>
              </a:defRPr>
            </a:lvl1pPr>
            <a:lvl2pPr marL="914400" indent="-45720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60000"/>
              </a:lnSpc>
              <a:spcBef>
                <a:spcPct val="40000"/>
              </a:spcBef>
              <a:buFontTx/>
              <a:buChar char="•"/>
            </a:pPr>
            <a:r>
              <a:rPr lang="en-US" altLang="en-US" sz="1800" dirty="0">
                <a:solidFill>
                  <a:schemeClr val="bg1"/>
                </a:solidFill>
              </a:rPr>
              <a:t>What is </a:t>
            </a:r>
            <a:r>
              <a:rPr lang="en-US" altLang="en-US" sz="1800" dirty="0">
                <a:solidFill>
                  <a:srgbClr val="FFFF99"/>
                </a:solidFill>
              </a:rPr>
              <a:t>compensational </a:t>
            </a:r>
            <a:r>
              <a:rPr lang="en-US" altLang="en-US" sz="1800" dirty="0" smtClean="0">
                <a:solidFill>
                  <a:srgbClr val="FFFF99"/>
                </a:solidFill>
              </a:rPr>
              <a:t>stacking</a:t>
            </a:r>
            <a:r>
              <a:rPr lang="en-US" altLang="en-US" sz="1800" dirty="0" smtClean="0">
                <a:solidFill>
                  <a:schemeClr val="bg1"/>
                </a:solidFill>
              </a:rPr>
              <a:t>?</a:t>
            </a:r>
            <a:endParaRPr lang="en-US" altLang="en-US" sz="1800" dirty="0">
              <a:solidFill>
                <a:schemeClr val="bg1"/>
              </a:solidFill>
            </a:endParaRPr>
          </a:p>
          <a:p>
            <a:pPr lvl="1">
              <a:lnSpc>
                <a:spcPct val="80000"/>
              </a:lnSpc>
              <a:spcBef>
                <a:spcPct val="40000"/>
              </a:spcBef>
              <a:buFontTx/>
              <a:buChar char="•"/>
            </a:pPr>
            <a:r>
              <a:rPr lang="en-US" altLang="en-US" sz="1800" dirty="0">
                <a:solidFill>
                  <a:schemeClr val="bg1"/>
                </a:solidFill>
              </a:rPr>
              <a:t>The tendency for sediment transport systems to fill topographic lows (Straub et al. </a:t>
            </a:r>
            <a:r>
              <a:rPr lang="en-US" altLang="en-US" sz="1800" dirty="0" smtClean="0">
                <a:solidFill>
                  <a:schemeClr val="bg1"/>
                </a:solidFill>
              </a:rPr>
              <a:t>2009, JSR). </a:t>
            </a:r>
            <a:r>
              <a:rPr lang="en-US" altLang="en-US" sz="1800" dirty="0">
                <a:solidFill>
                  <a:schemeClr val="bg1"/>
                </a:solidFill>
              </a:rPr>
              <a:t>Results in spatial changes in the locus of deposition (via avulsion</a:t>
            </a:r>
            <a:r>
              <a:rPr lang="en-US" altLang="en-US" sz="1800" dirty="0" smtClean="0">
                <a:solidFill>
                  <a:schemeClr val="bg1"/>
                </a:solidFill>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674"/>
                                        </p:tgtEl>
                                        <p:attrNameLst>
                                          <p:attrName>style.visibility</p:attrName>
                                        </p:attrNameLst>
                                      </p:cBhvr>
                                      <p:to>
                                        <p:strVal val="visible"/>
                                      </p:to>
                                    </p:set>
                                    <p:anim calcmode="lin" valueType="num">
                                      <p:cBhvr additive="base">
                                        <p:cTn id="11" dur="10" fill="hold"/>
                                        <p:tgtEl>
                                          <p:spTgt spid="4674"/>
                                        </p:tgtEl>
                                        <p:attrNameLst>
                                          <p:attrName>ppt_x</p:attrName>
                                        </p:attrNameLst>
                                      </p:cBhvr>
                                      <p:tavLst>
                                        <p:tav tm="0">
                                          <p:val>
                                            <p:strVal val="#ppt_x"/>
                                          </p:val>
                                        </p:tav>
                                        <p:tav tm="100000">
                                          <p:val>
                                            <p:strVal val="#ppt_x"/>
                                          </p:val>
                                        </p:tav>
                                      </p:tavLst>
                                    </p:anim>
                                    <p:anim calcmode="lin" valueType="num">
                                      <p:cBhvr additive="base">
                                        <p:cTn id="12" dur="10" fill="hold"/>
                                        <p:tgtEl>
                                          <p:spTgt spid="467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9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9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9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0" grpId="0"/>
      <p:bldP spid="4691" grpId="0"/>
      <p:bldP spid="4692" grpId="0"/>
      <p:bldP spid="4693" grpId="0"/>
      <p:bldP spid="46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4"/>
          <p:cNvSpPr>
            <a:spLocks noChangeArrowheads="1"/>
          </p:cNvSpPr>
          <p:nvPr/>
        </p:nvSpPr>
        <p:spPr bwMode="auto">
          <a:xfrm>
            <a:off x="93663" y="1541463"/>
            <a:ext cx="8950325" cy="5291137"/>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nvGrpSpPr>
          <p:cNvPr id="17411" name="Group 13"/>
          <p:cNvGrpSpPr>
            <a:grpSpLocks/>
          </p:cNvGrpSpPr>
          <p:nvPr/>
        </p:nvGrpSpPr>
        <p:grpSpPr bwMode="auto">
          <a:xfrm>
            <a:off x="555625" y="1557338"/>
            <a:ext cx="3197225" cy="5176837"/>
            <a:chOff x="555625" y="2138294"/>
            <a:chExt cx="2838450" cy="4595881"/>
          </a:xfrm>
        </p:grpSpPr>
        <p:grpSp>
          <p:nvGrpSpPr>
            <p:cNvPr id="17431" name="Group 119"/>
            <p:cNvGrpSpPr>
              <a:grpSpLocks/>
            </p:cNvGrpSpPr>
            <p:nvPr/>
          </p:nvGrpSpPr>
          <p:grpSpPr bwMode="auto">
            <a:xfrm>
              <a:off x="555625" y="2441575"/>
              <a:ext cx="2838450" cy="4292600"/>
              <a:chOff x="7101" y="4439"/>
              <a:chExt cx="1462" cy="1937"/>
            </a:xfrm>
          </p:grpSpPr>
          <p:pic>
            <p:nvPicPr>
              <p:cNvPr id="17433" name="Picture 113"/>
              <p:cNvPicPr>
                <a:picLocks noChangeAspect="1" noChangeArrowheads="1"/>
              </p:cNvPicPr>
              <p:nvPr/>
            </p:nvPicPr>
            <p:blipFill>
              <a:blip r:embed="rId3">
                <a:extLst>
                  <a:ext uri="{28A0092B-C50C-407E-A947-70E740481C1C}">
                    <a14:useLocalDpi xmlns:a14="http://schemas.microsoft.com/office/drawing/2010/main" val="0"/>
                  </a:ext>
                </a:extLst>
              </a:blip>
              <a:srcRect l="33719" t="41972" r="39357" b="842"/>
              <a:stretch>
                <a:fillRect/>
              </a:stretch>
            </p:blipFill>
            <p:spPr bwMode="auto">
              <a:xfrm>
                <a:off x="7101" y="4439"/>
                <a:ext cx="1462" cy="19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34" name="Text Box 114"/>
              <p:cNvSpPr txBox="1">
                <a:spLocks noChangeArrowheads="1"/>
              </p:cNvSpPr>
              <p:nvPr/>
            </p:nvSpPr>
            <p:spPr bwMode="auto">
              <a:xfrm>
                <a:off x="7369" y="6128"/>
                <a:ext cx="867" cy="12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Deptuck et al. (2008)</a:t>
                </a:r>
                <a:endParaRPr lang="en-US" altLang="en-US" sz="1400" dirty="0"/>
              </a:p>
            </p:txBody>
          </p:sp>
          <p:sp>
            <p:nvSpPr>
              <p:cNvPr id="17435" name="Line 116"/>
              <p:cNvSpPr>
                <a:spLocks noChangeShapeType="1"/>
              </p:cNvSpPr>
              <p:nvPr/>
            </p:nvSpPr>
            <p:spPr bwMode="auto">
              <a:xfrm>
                <a:off x="7592" y="4680"/>
                <a:ext cx="15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17436" name="Text Box 117"/>
              <p:cNvSpPr txBox="1">
                <a:spLocks noChangeArrowheads="1"/>
              </p:cNvSpPr>
              <p:nvPr/>
            </p:nvSpPr>
            <p:spPr bwMode="auto">
              <a:xfrm>
                <a:off x="7517" y="4478"/>
                <a:ext cx="296" cy="13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600" b="1" dirty="0"/>
                  <a:t>5 km</a:t>
                </a:r>
              </a:p>
            </p:txBody>
          </p:sp>
        </p:grpSp>
        <p:sp>
          <p:nvSpPr>
            <p:cNvPr id="17432" name="TextBox 12"/>
            <p:cNvSpPr txBox="1">
              <a:spLocks noChangeArrowheads="1"/>
            </p:cNvSpPr>
            <p:nvPr/>
          </p:nvSpPr>
          <p:spPr bwMode="auto">
            <a:xfrm>
              <a:off x="906556" y="2138294"/>
              <a:ext cx="2057664" cy="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800" dirty="0">
                  <a:solidFill>
                    <a:srgbClr val="FFFF99"/>
                  </a:solidFill>
                </a:rPr>
                <a:t>Corsica Fan, Corsica</a:t>
              </a:r>
              <a:endParaRPr lang="en-US" altLang="en-US" dirty="0"/>
            </a:p>
          </p:txBody>
        </p:sp>
      </p:grpSp>
      <p:sp>
        <p:nvSpPr>
          <p:cNvPr id="4131" name="Line 35"/>
          <p:cNvSpPr>
            <a:spLocks noChangeShapeType="1"/>
          </p:cNvSpPr>
          <p:nvPr/>
        </p:nvSpPr>
        <p:spPr bwMode="auto">
          <a:xfrm flipH="1" flipV="1">
            <a:off x="2395538" y="2590800"/>
            <a:ext cx="139700" cy="803275"/>
          </a:xfrm>
          <a:prstGeom prst="line">
            <a:avLst/>
          </a:prstGeom>
          <a:noFill/>
          <a:ln w="762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nvGrpSpPr>
          <p:cNvPr id="4216" name="Group 120"/>
          <p:cNvGrpSpPr>
            <a:grpSpLocks/>
          </p:cNvGrpSpPr>
          <p:nvPr/>
        </p:nvGrpSpPr>
        <p:grpSpPr bwMode="auto">
          <a:xfrm>
            <a:off x="1582738" y="4121150"/>
            <a:ext cx="7319962" cy="1808163"/>
            <a:chOff x="6013" y="1512"/>
            <a:chExt cx="4611" cy="1139"/>
          </a:xfrm>
        </p:grpSpPr>
        <p:pic>
          <p:nvPicPr>
            <p:cNvPr id="17429" name="Picture 33"/>
            <p:cNvPicPr>
              <a:picLocks noChangeAspect="1" noChangeArrowheads="1"/>
            </p:cNvPicPr>
            <p:nvPr/>
          </p:nvPicPr>
          <p:blipFill>
            <a:blip r:embed="rId4">
              <a:extLst>
                <a:ext uri="{28A0092B-C50C-407E-A947-70E740481C1C}">
                  <a14:useLocalDpi xmlns:a14="http://schemas.microsoft.com/office/drawing/2010/main" val="0"/>
                </a:ext>
              </a:extLst>
            </a:blip>
            <a:srcRect l="20616" t="43790" r="12350" b="29654"/>
            <a:stretch>
              <a:fillRect/>
            </a:stretch>
          </p:blipFill>
          <p:spPr bwMode="auto">
            <a:xfrm>
              <a:off x="6013" y="1512"/>
              <a:ext cx="4611" cy="1139"/>
            </a:xfrm>
            <a:prstGeom prst="rect">
              <a:avLst/>
            </a:prstGeom>
            <a:noFill/>
            <a:ln w="19050" algn="ctr">
              <a:solidFill>
                <a:srgbClr val="FFFF99"/>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30" name="Text Box 118"/>
            <p:cNvSpPr txBox="1">
              <a:spLocks noChangeArrowheads="1"/>
            </p:cNvSpPr>
            <p:nvPr/>
          </p:nvSpPr>
          <p:spPr bwMode="auto">
            <a:xfrm>
              <a:off x="6063" y="2352"/>
              <a:ext cx="2075" cy="19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t>Deptuck </a:t>
              </a:r>
              <a:r>
                <a:rPr lang="en-US" altLang="en-US" sz="1400" b="1" i="1" dirty="0"/>
                <a:t>et al</a:t>
              </a:r>
              <a:r>
                <a:rPr lang="en-US" altLang="en-US" sz="1400" b="1" dirty="0"/>
                <a:t>. (</a:t>
              </a:r>
              <a:r>
                <a:rPr lang="en-US" altLang="en-US" sz="1400" b="1" dirty="0" smtClean="0"/>
                <a:t>2008, </a:t>
              </a:r>
              <a:r>
                <a:rPr lang="en-US" altLang="en-US" sz="1400" b="1" i="1" dirty="0" smtClean="0"/>
                <a:t>Sedimentology</a:t>
              </a:r>
              <a:r>
                <a:rPr lang="en-US" altLang="en-US" sz="1400" b="1" dirty="0" smtClean="0"/>
                <a:t>)</a:t>
              </a:r>
              <a:endParaRPr lang="en-US" altLang="en-US" sz="1400" dirty="0"/>
            </a:p>
          </p:txBody>
        </p:sp>
      </p:grpSp>
      <p:sp>
        <p:nvSpPr>
          <p:cNvPr id="4142" name="AutoShape 46"/>
          <p:cNvSpPr>
            <a:spLocks noChangeArrowheads="1"/>
          </p:cNvSpPr>
          <p:nvPr/>
        </p:nvSpPr>
        <p:spPr bwMode="auto">
          <a:xfrm>
            <a:off x="6831013" y="5260975"/>
            <a:ext cx="309562" cy="303213"/>
          </a:xfrm>
          <a:custGeom>
            <a:avLst/>
            <a:gdLst>
              <a:gd name="T0" fmla="*/ 0 w 309562"/>
              <a:gd name="T1" fmla="*/ 115817 h 303213"/>
              <a:gd name="T2" fmla="*/ 118243 w 309562"/>
              <a:gd name="T3" fmla="*/ 115818 h 303213"/>
              <a:gd name="T4" fmla="*/ 154781 w 309562"/>
              <a:gd name="T5" fmla="*/ 0 h 303213"/>
              <a:gd name="T6" fmla="*/ 191319 w 309562"/>
              <a:gd name="T7" fmla="*/ 115818 h 303213"/>
              <a:gd name="T8" fmla="*/ 309562 w 309562"/>
              <a:gd name="T9" fmla="*/ 115817 h 303213"/>
              <a:gd name="T10" fmla="*/ 213901 w 309562"/>
              <a:gd name="T11" fmla="*/ 187395 h 303213"/>
              <a:gd name="T12" fmla="*/ 250441 w 309562"/>
              <a:gd name="T13" fmla="*/ 303212 h 303213"/>
              <a:gd name="T14" fmla="*/ 154781 w 309562"/>
              <a:gd name="T15" fmla="*/ 231633 h 303213"/>
              <a:gd name="T16" fmla="*/ 59121 w 309562"/>
              <a:gd name="T17" fmla="*/ 303212 h 303213"/>
              <a:gd name="T18" fmla="*/ 95661 w 309562"/>
              <a:gd name="T19" fmla="*/ 187395 h 303213"/>
              <a:gd name="T20" fmla="*/ 0 w 309562"/>
              <a:gd name="T21" fmla="*/ 115817 h 303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2" h="303213">
                <a:moveTo>
                  <a:pt x="0" y="115817"/>
                </a:moveTo>
                <a:lnTo>
                  <a:pt x="118243" y="115818"/>
                </a:lnTo>
                <a:lnTo>
                  <a:pt x="154781" y="0"/>
                </a:lnTo>
                <a:lnTo>
                  <a:pt x="191319" y="115818"/>
                </a:lnTo>
                <a:lnTo>
                  <a:pt x="309562" y="115817"/>
                </a:lnTo>
                <a:lnTo>
                  <a:pt x="213901" y="187395"/>
                </a:lnTo>
                <a:lnTo>
                  <a:pt x="250441" y="303212"/>
                </a:lnTo>
                <a:lnTo>
                  <a:pt x="154781" y="231633"/>
                </a:lnTo>
                <a:lnTo>
                  <a:pt x="59121" y="303212"/>
                </a:lnTo>
                <a:lnTo>
                  <a:pt x="95661" y="187395"/>
                </a:lnTo>
                <a:lnTo>
                  <a:pt x="0" y="115817"/>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43" name="AutoShape 47"/>
          <p:cNvSpPr>
            <a:spLocks noChangeArrowheads="1"/>
          </p:cNvSpPr>
          <p:nvPr/>
        </p:nvSpPr>
        <p:spPr bwMode="auto">
          <a:xfrm>
            <a:off x="5859463" y="5329238"/>
            <a:ext cx="309562" cy="303212"/>
          </a:xfrm>
          <a:custGeom>
            <a:avLst/>
            <a:gdLst>
              <a:gd name="T0" fmla="*/ 0 w 309562"/>
              <a:gd name="T1" fmla="*/ 115816 h 303212"/>
              <a:gd name="T2" fmla="*/ 118243 w 309562"/>
              <a:gd name="T3" fmla="*/ 115817 h 303212"/>
              <a:gd name="T4" fmla="*/ 154781 w 309562"/>
              <a:gd name="T5" fmla="*/ 0 h 303212"/>
              <a:gd name="T6" fmla="*/ 191319 w 309562"/>
              <a:gd name="T7" fmla="*/ 115817 h 303212"/>
              <a:gd name="T8" fmla="*/ 309562 w 309562"/>
              <a:gd name="T9" fmla="*/ 115816 h 303212"/>
              <a:gd name="T10" fmla="*/ 213901 w 309562"/>
              <a:gd name="T11" fmla="*/ 187395 h 303212"/>
              <a:gd name="T12" fmla="*/ 250441 w 309562"/>
              <a:gd name="T13" fmla="*/ 303211 h 303212"/>
              <a:gd name="T14" fmla="*/ 154781 w 309562"/>
              <a:gd name="T15" fmla="*/ 231632 h 303212"/>
              <a:gd name="T16" fmla="*/ 59121 w 309562"/>
              <a:gd name="T17" fmla="*/ 303211 h 303212"/>
              <a:gd name="T18" fmla="*/ 95661 w 309562"/>
              <a:gd name="T19" fmla="*/ 187395 h 303212"/>
              <a:gd name="T20" fmla="*/ 0 w 309562"/>
              <a:gd name="T21" fmla="*/ 115816 h 303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2" h="303212">
                <a:moveTo>
                  <a:pt x="0" y="115816"/>
                </a:moveTo>
                <a:lnTo>
                  <a:pt x="118243" y="115817"/>
                </a:lnTo>
                <a:lnTo>
                  <a:pt x="154781" y="0"/>
                </a:lnTo>
                <a:lnTo>
                  <a:pt x="191319" y="115817"/>
                </a:lnTo>
                <a:lnTo>
                  <a:pt x="309562" y="115816"/>
                </a:lnTo>
                <a:lnTo>
                  <a:pt x="213901" y="187395"/>
                </a:lnTo>
                <a:lnTo>
                  <a:pt x="250441" y="303211"/>
                </a:lnTo>
                <a:lnTo>
                  <a:pt x="154781" y="231632"/>
                </a:lnTo>
                <a:lnTo>
                  <a:pt x="59121" y="303211"/>
                </a:lnTo>
                <a:lnTo>
                  <a:pt x="95661" y="187395"/>
                </a:lnTo>
                <a:lnTo>
                  <a:pt x="0" y="115816"/>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44" name="AutoShape 48"/>
          <p:cNvSpPr>
            <a:spLocks noChangeArrowheads="1"/>
          </p:cNvSpPr>
          <p:nvPr/>
        </p:nvSpPr>
        <p:spPr bwMode="auto">
          <a:xfrm>
            <a:off x="7994650" y="5233988"/>
            <a:ext cx="309563" cy="303212"/>
          </a:xfrm>
          <a:custGeom>
            <a:avLst/>
            <a:gdLst>
              <a:gd name="T0" fmla="*/ 0 w 309563"/>
              <a:gd name="T1" fmla="*/ 115816 h 303212"/>
              <a:gd name="T2" fmla="*/ 118243 w 309563"/>
              <a:gd name="T3" fmla="*/ 115817 h 303212"/>
              <a:gd name="T4" fmla="*/ 154782 w 309563"/>
              <a:gd name="T5" fmla="*/ 0 h 303212"/>
              <a:gd name="T6" fmla="*/ 191320 w 309563"/>
              <a:gd name="T7" fmla="*/ 115817 h 303212"/>
              <a:gd name="T8" fmla="*/ 309563 w 309563"/>
              <a:gd name="T9" fmla="*/ 115816 h 303212"/>
              <a:gd name="T10" fmla="*/ 213902 w 309563"/>
              <a:gd name="T11" fmla="*/ 187395 h 303212"/>
              <a:gd name="T12" fmla="*/ 250442 w 309563"/>
              <a:gd name="T13" fmla="*/ 303211 h 303212"/>
              <a:gd name="T14" fmla="*/ 154782 w 309563"/>
              <a:gd name="T15" fmla="*/ 231632 h 303212"/>
              <a:gd name="T16" fmla="*/ 59121 w 309563"/>
              <a:gd name="T17" fmla="*/ 303211 h 303212"/>
              <a:gd name="T18" fmla="*/ 95661 w 309563"/>
              <a:gd name="T19" fmla="*/ 187395 h 303212"/>
              <a:gd name="T20" fmla="*/ 0 w 309563"/>
              <a:gd name="T21" fmla="*/ 115816 h 303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3" h="303212">
                <a:moveTo>
                  <a:pt x="0" y="115816"/>
                </a:moveTo>
                <a:lnTo>
                  <a:pt x="118243" y="115817"/>
                </a:lnTo>
                <a:lnTo>
                  <a:pt x="154782" y="0"/>
                </a:lnTo>
                <a:lnTo>
                  <a:pt x="191320" y="115817"/>
                </a:lnTo>
                <a:lnTo>
                  <a:pt x="309563" y="115816"/>
                </a:lnTo>
                <a:lnTo>
                  <a:pt x="213902" y="187395"/>
                </a:lnTo>
                <a:lnTo>
                  <a:pt x="250442" y="303211"/>
                </a:lnTo>
                <a:lnTo>
                  <a:pt x="154782" y="231632"/>
                </a:lnTo>
                <a:lnTo>
                  <a:pt x="59121" y="303211"/>
                </a:lnTo>
                <a:lnTo>
                  <a:pt x="95661" y="187395"/>
                </a:lnTo>
                <a:lnTo>
                  <a:pt x="0" y="115816"/>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45" name="AutoShape 49"/>
          <p:cNvSpPr>
            <a:spLocks noChangeArrowheads="1"/>
          </p:cNvSpPr>
          <p:nvPr/>
        </p:nvSpPr>
        <p:spPr bwMode="auto">
          <a:xfrm>
            <a:off x="5945188" y="4975225"/>
            <a:ext cx="309562" cy="303213"/>
          </a:xfrm>
          <a:custGeom>
            <a:avLst/>
            <a:gdLst>
              <a:gd name="T0" fmla="*/ 0 w 309562"/>
              <a:gd name="T1" fmla="*/ 115817 h 303213"/>
              <a:gd name="T2" fmla="*/ 118243 w 309562"/>
              <a:gd name="T3" fmla="*/ 115818 h 303213"/>
              <a:gd name="T4" fmla="*/ 154781 w 309562"/>
              <a:gd name="T5" fmla="*/ 0 h 303213"/>
              <a:gd name="T6" fmla="*/ 191319 w 309562"/>
              <a:gd name="T7" fmla="*/ 115818 h 303213"/>
              <a:gd name="T8" fmla="*/ 309562 w 309562"/>
              <a:gd name="T9" fmla="*/ 115817 h 303213"/>
              <a:gd name="T10" fmla="*/ 213901 w 309562"/>
              <a:gd name="T11" fmla="*/ 187395 h 303213"/>
              <a:gd name="T12" fmla="*/ 250441 w 309562"/>
              <a:gd name="T13" fmla="*/ 303212 h 303213"/>
              <a:gd name="T14" fmla="*/ 154781 w 309562"/>
              <a:gd name="T15" fmla="*/ 231633 h 303213"/>
              <a:gd name="T16" fmla="*/ 59121 w 309562"/>
              <a:gd name="T17" fmla="*/ 303212 h 303213"/>
              <a:gd name="T18" fmla="*/ 95661 w 309562"/>
              <a:gd name="T19" fmla="*/ 187395 h 303213"/>
              <a:gd name="T20" fmla="*/ 0 w 309562"/>
              <a:gd name="T21" fmla="*/ 115817 h 303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2" h="303213">
                <a:moveTo>
                  <a:pt x="0" y="115817"/>
                </a:moveTo>
                <a:lnTo>
                  <a:pt x="118243" y="115818"/>
                </a:lnTo>
                <a:lnTo>
                  <a:pt x="154781" y="0"/>
                </a:lnTo>
                <a:lnTo>
                  <a:pt x="191319" y="115818"/>
                </a:lnTo>
                <a:lnTo>
                  <a:pt x="309562" y="115817"/>
                </a:lnTo>
                <a:lnTo>
                  <a:pt x="213901" y="187395"/>
                </a:lnTo>
                <a:lnTo>
                  <a:pt x="250441" y="303212"/>
                </a:lnTo>
                <a:lnTo>
                  <a:pt x="154781" y="231633"/>
                </a:lnTo>
                <a:lnTo>
                  <a:pt x="59121" y="303212"/>
                </a:lnTo>
                <a:lnTo>
                  <a:pt x="95661" y="187395"/>
                </a:lnTo>
                <a:lnTo>
                  <a:pt x="0" y="115817"/>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46" name="AutoShape 50"/>
          <p:cNvSpPr>
            <a:spLocks noChangeArrowheads="1"/>
          </p:cNvSpPr>
          <p:nvPr/>
        </p:nvSpPr>
        <p:spPr bwMode="auto">
          <a:xfrm>
            <a:off x="7872413" y="5065713"/>
            <a:ext cx="309562" cy="303212"/>
          </a:xfrm>
          <a:custGeom>
            <a:avLst/>
            <a:gdLst>
              <a:gd name="T0" fmla="*/ 0 w 309562"/>
              <a:gd name="T1" fmla="*/ 115816 h 303212"/>
              <a:gd name="T2" fmla="*/ 118243 w 309562"/>
              <a:gd name="T3" fmla="*/ 115817 h 303212"/>
              <a:gd name="T4" fmla="*/ 154781 w 309562"/>
              <a:gd name="T5" fmla="*/ 0 h 303212"/>
              <a:gd name="T6" fmla="*/ 191319 w 309562"/>
              <a:gd name="T7" fmla="*/ 115817 h 303212"/>
              <a:gd name="T8" fmla="*/ 309562 w 309562"/>
              <a:gd name="T9" fmla="*/ 115816 h 303212"/>
              <a:gd name="T10" fmla="*/ 213901 w 309562"/>
              <a:gd name="T11" fmla="*/ 187395 h 303212"/>
              <a:gd name="T12" fmla="*/ 250441 w 309562"/>
              <a:gd name="T13" fmla="*/ 303211 h 303212"/>
              <a:gd name="T14" fmla="*/ 154781 w 309562"/>
              <a:gd name="T15" fmla="*/ 231632 h 303212"/>
              <a:gd name="T16" fmla="*/ 59121 w 309562"/>
              <a:gd name="T17" fmla="*/ 303211 h 303212"/>
              <a:gd name="T18" fmla="*/ 95661 w 309562"/>
              <a:gd name="T19" fmla="*/ 187395 h 303212"/>
              <a:gd name="T20" fmla="*/ 0 w 309562"/>
              <a:gd name="T21" fmla="*/ 115816 h 303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2" h="303212">
                <a:moveTo>
                  <a:pt x="0" y="115816"/>
                </a:moveTo>
                <a:lnTo>
                  <a:pt x="118243" y="115817"/>
                </a:lnTo>
                <a:lnTo>
                  <a:pt x="154781" y="0"/>
                </a:lnTo>
                <a:lnTo>
                  <a:pt x="191319" y="115817"/>
                </a:lnTo>
                <a:lnTo>
                  <a:pt x="309562" y="115816"/>
                </a:lnTo>
                <a:lnTo>
                  <a:pt x="213901" y="187395"/>
                </a:lnTo>
                <a:lnTo>
                  <a:pt x="250441" y="303211"/>
                </a:lnTo>
                <a:lnTo>
                  <a:pt x="154781" y="231632"/>
                </a:lnTo>
                <a:lnTo>
                  <a:pt x="59121" y="303211"/>
                </a:lnTo>
                <a:lnTo>
                  <a:pt x="95661" y="187395"/>
                </a:lnTo>
                <a:lnTo>
                  <a:pt x="0" y="115816"/>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47" name="AutoShape 51"/>
          <p:cNvSpPr>
            <a:spLocks noChangeArrowheads="1"/>
          </p:cNvSpPr>
          <p:nvPr/>
        </p:nvSpPr>
        <p:spPr bwMode="auto">
          <a:xfrm>
            <a:off x="4491038" y="5078413"/>
            <a:ext cx="309562" cy="303212"/>
          </a:xfrm>
          <a:custGeom>
            <a:avLst/>
            <a:gdLst>
              <a:gd name="T0" fmla="*/ 0 w 309562"/>
              <a:gd name="T1" fmla="*/ 115816 h 303212"/>
              <a:gd name="T2" fmla="*/ 118243 w 309562"/>
              <a:gd name="T3" fmla="*/ 115817 h 303212"/>
              <a:gd name="T4" fmla="*/ 154781 w 309562"/>
              <a:gd name="T5" fmla="*/ 0 h 303212"/>
              <a:gd name="T6" fmla="*/ 191319 w 309562"/>
              <a:gd name="T7" fmla="*/ 115817 h 303212"/>
              <a:gd name="T8" fmla="*/ 309562 w 309562"/>
              <a:gd name="T9" fmla="*/ 115816 h 303212"/>
              <a:gd name="T10" fmla="*/ 213901 w 309562"/>
              <a:gd name="T11" fmla="*/ 187395 h 303212"/>
              <a:gd name="T12" fmla="*/ 250441 w 309562"/>
              <a:gd name="T13" fmla="*/ 303211 h 303212"/>
              <a:gd name="T14" fmla="*/ 154781 w 309562"/>
              <a:gd name="T15" fmla="*/ 231632 h 303212"/>
              <a:gd name="T16" fmla="*/ 59121 w 309562"/>
              <a:gd name="T17" fmla="*/ 303211 h 303212"/>
              <a:gd name="T18" fmla="*/ 95661 w 309562"/>
              <a:gd name="T19" fmla="*/ 187395 h 303212"/>
              <a:gd name="T20" fmla="*/ 0 w 309562"/>
              <a:gd name="T21" fmla="*/ 115816 h 303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2" h="303212">
                <a:moveTo>
                  <a:pt x="0" y="115816"/>
                </a:moveTo>
                <a:lnTo>
                  <a:pt x="118243" y="115817"/>
                </a:lnTo>
                <a:lnTo>
                  <a:pt x="154781" y="0"/>
                </a:lnTo>
                <a:lnTo>
                  <a:pt x="191319" y="115817"/>
                </a:lnTo>
                <a:lnTo>
                  <a:pt x="309562" y="115816"/>
                </a:lnTo>
                <a:lnTo>
                  <a:pt x="213901" y="187395"/>
                </a:lnTo>
                <a:lnTo>
                  <a:pt x="250441" y="303211"/>
                </a:lnTo>
                <a:lnTo>
                  <a:pt x="154781" y="231632"/>
                </a:lnTo>
                <a:lnTo>
                  <a:pt x="59121" y="303211"/>
                </a:lnTo>
                <a:lnTo>
                  <a:pt x="95661" y="187395"/>
                </a:lnTo>
                <a:lnTo>
                  <a:pt x="0" y="115816"/>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48" name="AutoShape 52"/>
          <p:cNvSpPr>
            <a:spLocks noChangeArrowheads="1"/>
          </p:cNvSpPr>
          <p:nvPr/>
        </p:nvSpPr>
        <p:spPr bwMode="auto">
          <a:xfrm>
            <a:off x="2714625" y="4997450"/>
            <a:ext cx="309563" cy="303213"/>
          </a:xfrm>
          <a:custGeom>
            <a:avLst/>
            <a:gdLst>
              <a:gd name="T0" fmla="*/ 0 w 309563"/>
              <a:gd name="T1" fmla="*/ 115817 h 303213"/>
              <a:gd name="T2" fmla="*/ 118243 w 309563"/>
              <a:gd name="T3" fmla="*/ 115818 h 303213"/>
              <a:gd name="T4" fmla="*/ 154782 w 309563"/>
              <a:gd name="T5" fmla="*/ 0 h 303213"/>
              <a:gd name="T6" fmla="*/ 191320 w 309563"/>
              <a:gd name="T7" fmla="*/ 115818 h 303213"/>
              <a:gd name="T8" fmla="*/ 309563 w 309563"/>
              <a:gd name="T9" fmla="*/ 115817 h 303213"/>
              <a:gd name="T10" fmla="*/ 213902 w 309563"/>
              <a:gd name="T11" fmla="*/ 187395 h 303213"/>
              <a:gd name="T12" fmla="*/ 250442 w 309563"/>
              <a:gd name="T13" fmla="*/ 303212 h 303213"/>
              <a:gd name="T14" fmla="*/ 154782 w 309563"/>
              <a:gd name="T15" fmla="*/ 231633 h 303213"/>
              <a:gd name="T16" fmla="*/ 59121 w 309563"/>
              <a:gd name="T17" fmla="*/ 303212 h 303213"/>
              <a:gd name="T18" fmla="*/ 95661 w 309563"/>
              <a:gd name="T19" fmla="*/ 187395 h 303213"/>
              <a:gd name="T20" fmla="*/ 0 w 309563"/>
              <a:gd name="T21" fmla="*/ 115817 h 303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3" h="303213">
                <a:moveTo>
                  <a:pt x="0" y="115817"/>
                </a:moveTo>
                <a:lnTo>
                  <a:pt x="118243" y="115818"/>
                </a:lnTo>
                <a:lnTo>
                  <a:pt x="154782" y="0"/>
                </a:lnTo>
                <a:lnTo>
                  <a:pt x="191320" y="115818"/>
                </a:lnTo>
                <a:lnTo>
                  <a:pt x="309563" y="115817"/>
                </a:lnTo>
                <a:lnTo>
                  <a:pt x="213902" y="187395"/>
                </a:lnTo>
                <a:lnTo>
                  <a:pt x="250442" y="303212"/>
                </a:lnTo>
                <a:lnTo>
                  <a:pt x="154782" y="231633"/>
                </a:lnTo>
                <a:lnTo>
                  <a:pt x="59121" y="303212"/>
                </a:lnTo>
                <a:lnTo>
                  <a:pt x="95661" y="187395"/>
                </a:lnTo>
                <a:lnTo>
                  <a:pt x="0" y="115817"/>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49" name="AutoShape 53"/>
          <p:cNvSpPr>
            <a:spLocks noChangeArrowheads="1"/>
          </p:cNvSpPr>
          <p:nvPr/>
        </p:nvSpPr>
        <p:spPr bwMode="auto">
          <a:xfrm>
            <a:off x="4260850" y="4824413"/>
            <a:ext cx="309563" cy="303212"/>
          </a:xfrm>
          <a:custGeom>
            <a:avLst/>
            <a:gdLst>
              <a:gd name="T0" fmla="*/ 0 w 309563"/>
              <a:gd name="T1" fmla="*/ 115816 h 303212"/>
              <a:gd name="T2" fmla="*/ 118243 w 309563"/>
              <a:gd name="T3" fmla="*/ 115817 h 303212"/>
              <a:gd name="T4" fmla="*/ 154782 w 309563"/>
              <a:gd name="T5" fmla="*/ 0 h 303212"/>
              <a:gd name="T6" fmla="*/ 191320 w 309563"/>
              <a:gd name="T7" fmla="*/ 115817 h 303212"/>
              <a:gd name="T8" fmla="*/ 309563 w 309563"/>
              <a:gd name="T9" fmla="*/ 115816 h 303212"/>
              <a:gd name="T10" fmla="*/ 213902 w 309563"/>
              <a:gd name="T11" fmla="*/ 187395 h 303212"/>
              <a:gd name="T12" fmla="*/ 250442 w 309563"/>
              <a:gd name="T13" fmla="*/ 303211 h 303212"/>
              <a:gd name="T14" fmla="*/ 154782 w 309563"/>
              <a:gd name="T15" fmla="*/ 231632 h 303212"/>
              <a:gd name="T16" fmla="*/ 59121 w 309563"/>
              <a:gd name="T17" fmla="*/ 303211 h 303212"/>
              <a:gd name="T18" fmla="*/ 95661 w 309563"/>
              <a:gd name="T19" fmla="*/ 187395 h 303212"/>
              <a:gd name="T20" fmla="*/ 0 w 309563"/>
              <a:gd name="T21" fmla="*/ 115816 h 303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3" h="303212">
                <a:moveTo>
                  <a:pt x="0" y="115816"/>
                </a:moveTo>
                <a:lnTo>
                  <a:pt x="118243" y="115817"/>
                </a:lnTo>
                <a:lnTo>
                  <a:pt x="154782" y="0"/>
                </a:lnTo>
                <a:lnTo>
                  <a:pt x="191320" y="115817"/>
                </a:lnTo>
                <a:lnTo>
                  <a:pt x="309563" y="115816"/>
                </a:lnTo>
                <a:lnTo>
                  <a:pt x="213902" y="187395"/>
                </a:lnTo>
                <a:lnTo>
                  <a:pt x="250442" y="303211"/>
                </a:lnTo>
                <a:lnTo>
                  <a:pt x="154782" y="231632"/>
                </a:lnTo>
                <a:lnTo>
                  <a:pt x="59121" y="303211"/>
                </a:lnTo>
                <a:lnTo>
                  <a:pt x="95661" y="187395"/>
                </a:lnTo>
                <a:lnTo>
                  <a:pt x="0" y="115816"/>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50" name="AutoShape 54"/>
          <p:cNvSpPr>
            <a:spLocks noChangeArrowheads="1"/>
          </p:cNvSpPr>
          <p:nvPr/>
        </p:nvSpPr>
        <p:spPr bwMode="auto">
          <a:xfrm>
            <a:off x="4760913" y="4713288"/>
            <a:ext cx="309562" cy="303212"/>
          </a:xfrm>
          <a:custGeom>
            <a:avLst/>
            <a:gdLst>
              <a:gd name="T0" fmla="*/ 0 w 309562"/>
              <a:gd name="T1" fmla="*/ 115816 h 303212"/>
              <a:gd name="T2" fmla="*/ 118243 w 309562"/>
              <a:gd name="T3" fmla="*/ 115817 h 303212"/>
              <a:gd name="T4" fmla="*/ 154781 w 309562"/>
              <a:gd name="T5" fmla="*/ 0 h 303212"/>
              <a:gd name="T6" fmla="*/ 191319 w 309562"/>
              <a:gd name="T7" fmla="*/ 115817 h 303212"/>
              <a:gd name="T8" fmla="*/ 309562 w 309562"/>
              <a:gd name="T9" fmla="*/ 115816 h 303212"/>
              <a:gd name="T10" fmla="*/ 213901 w 309562"/>
              <a:gd name="T11" fmla="*/ 187395 h 303212"/>
              <a:gd name="T12" fmla="*/ 250441 w 309562"/>
              <a:gd name="T13" fmla="*/ 303211 h 303212"/>
              <a:gd name="T14" fmla="*/ 154781 w 309562"/>
              <a:gd name="T15" fmla="*/ 231632 h 303212"/>
              <a:gd name="T16" fmla="*/ 59121 w 309562"/>
              <a:gd name="T17" fmla="*/ 303211 h 303212"/>
              <a:gd name="T18" fmla="*/ 95661 w 309562"/>
              <a:gd name="T19" fmla="*/ 187395 h 303212"/>
              <a:gd name="T20" fmla="*/ 0 w 309562"/>
              <a:gd name="T21" fmla="*/ 115816 h 303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2" h="303212">
                <a:moveTo>
                  <a:pt x="0" y="115816"/>
                </a:moveTo>
                <a:lnTo>
                  <a:pt x="118243" y="115817"/>
                </a:lnTo>
                <a:lnTo>
                  <a:pt x="154781" y="0"/>
                </a:lnTo>
                <a:lnTo>
                  <a:pt x="191319" y="115817"/>
                </a:lnTo>
                <a:lnTo>
                  <a:pt x="309562" y="115816"/>
                </a:lnTo>
                <a:lnTo>
                  <a:pt x="213901" y="187395"/>
                </a:lnTo>
                <a:lnTo>
                  <a:pt x="250441" y="303211"/>
                </a:lnTo>
                <a:lnTo>
                  <a:pt x="154781" y="231632"/>
                </a:lnTo>
                <a:lnTo>
                  <a:pt x="59121" y="303211"/>
                </a:lnTo>
                <a:lnTo>
                  <a:pt x="95661" y="187395"/>
                </a:lnTo>
                <a:lnTo>
                  <a:pt x="0" y="115816"/>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51" name="AutoShape 55"/>
          <p:cNvSpPr>
            <a:spLocks noChangeArrowheads="1"/>
          </p:cNvSpPr>
          <p:nvPr/>
        </p:nvSpPr>
        <p:spPr bwMode="auto">
          <a:xfrm>
            <a:off x="4705350" y="4540250"/>
            <a:ext cx="309563" cy="303213"/>
          </a:xfrm>
          <a:custGeom>
            <a:avLst/>
            <a:gdLst>
              <a:gd name="T0" fmla="*/ 0 w 309563"/>
              <a:gd name="T1" fmla="*/ 115817 h 303213"/>
              <a:gd name="T2" fmla="*/ 118243 w 309563"/>
              <a:gd name="T3" fmla="*/ 115818 h 303213"/>
              <a:gd name="T4" fmla="*/ 154782 w 309563"/>
              <a:gd name="T5" fmla="*/ 0 h 303213"/>
              <a:gd name="T6" fmla="*/ 191320 w 309563"/>
              <a:gd name="T7" fmla="*/ 115818 h 303213"/>
              <a:gd name="T8" fmla="*/ 309563 w 309563"/>
              <a:gd name="T9" fmla="*/ 115817 h 303213"/>
              <a:gd name="T10" fmla="*/ 213902 w 309563"/>
              <a:gd name="T11" fmla="*/ 187395 h 303213"/>
              <a:gd name="T12" fmla="*/ 250442 w 309563"/>
              <a:gd name="T13" fmla="*/ 303212 h 303213"/>
              <a:gd name="T14" fmla="*/ 154782 w 309563"/>
              <a:gd name="T15" fmla="*/ 231633 h 303213"/>
              <a:gd name="T16" fmla="*/ 59121 w 309563"/>
              <a:gd name="T17" fmla="*/ 303212 h 303213"/>
              <a:gd name="T18" fmla="*/ 95661 w 309563"/>
              <a:gd name="T19" fmla="*/ 187395 h 303213"/>
              <a:gd name="T20" fmla="*/ 0 w 309563"/>
              <a:gd name="T21" fmla="*/ 115817 h 303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9563" h="303213">
                <a:moveTo>
                  <a:pt x="0" y="115817"/>
                </a:moveTo>
                <a:lnTo>
                  <a:pt x="118243" y="115818"/>
                </a:lnTo>
                <a:lnTo>
                  <a:pt x="154782" y="0"/>
                </a:lnTo>
                <a:lnTo>
                  <a:pt x="191320" y="115818"/>
                </a:lnTo>
                <a:lnTo>
                  <a:pt x="309563" y="115817"/>
                </a:lnTo>
                <a:lnTo>
                  <a:pt x="213902" y="187395"/>
                </a:lnTo>
                <a:lnTo>
                  <a:pt x="250442" y="303212"/>
                </a:lnTo>
                <a:lnTo>
                  <a:pt x="154782" y="231633"/>
                </a:lnTo>
                <a:lnTo>
                  <a:pt x="59121" y="303212"/>
                </a:lnTo>
                <a:lnTo>
                  <a:pt x="95661" y="187395"/>
                </a:lnTo>
                <a:lnTo>
                  <a:pt x="0" y="115817"/>
                </a:lnTo>
                <a:close/>
              </a:path>
            </a:pathLst>
          </a:custGeom>
          <a:solidFill>
            <a:srgbClr val="FFFF99"/>
          </a:solidFill>
          <a:ln w="19050" cmpd="sng"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7426" name="Group 121"/>
          <p:cNvGrpSpPr>
            <a:grpSpLocks/>
          </p:cNvGrpSpPr>
          <p:nvPr/>
        </p:nvGrpSpPr>
        <p:grpSpPr bwMode="auto">
          <a:xfrm>
            <a:off x="2106613" y="2098675"/>
            <a:ext cx="1390650" cy="501650"/>
            <a:chOff x="1346" y="1606"/>
            <a:chExt cx="876" cy="316"/>
          </a:xfrm>
        </p:grpSpPr>
        <p:sp>
          <p:nvSpPr>
            <p:cNvPr id="17427" name="AutoShape 119"/>
            <p:cNvSpPr>
              <a:spLocks noChangeArrowheads="1"/>
            </p:cNvSpPr>
            <p:nvPr/>
          </p:nvSpPr>
          <p:spPr bwMode="auto">
            <a:xfrm flipH="1">
              <a:off x="1398" y="1606"/>
              <a:ext cx="824" cy="316"/>
            </a:xfrm>
            <a:prstGeom prst="leftArrow">
              <a:avLst>
                <a:gd name="adj1" fmla="val 50000"/>
                <a:gd name="adj2" fmla="val 65190"/>
              </a:avLst>
            </a:prstGeom>
            <a:solidFill>
              <a:schemeClr val="bg1"/>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2000" dirty="0">
                <a:solidFill>
                  <a:srgbClr val="CC0000"/>
                </a:solidFill>
              </a:endParaRPr>
            </a:p>
          </p:txBody>
        </p:sp>
        <p:sp>
          <p:nvSpPr>
            <p:cNvPr id="17428" name="Text Box 120"/>
            <p:cNvSpPr txBox="1">
              <a:spLocks noChangeArrowheads="1"/>
            </p:cNvSpPr>
            <p:nvPr/>
          </p:nvSpPr>
          <p:spPr bwMode="auto">
            <a:xfrm>
              <a:off x="1346" y="1677"/>
              <a:ext cx="872"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70000"/>
                </a:lnSpc>
              </a:pPr>
              <a:r>
                <a:rPr lang="en-US" altLang="en-US" sz="1000" b="1" dirty="0">
                  <a:solidFill>
                    <a:srgbClr val="CC0000"/>
                  </a:solidFill>
                </a:rPr>
                <a:t>sediment transport direction</a:t>
              </a:r>
            </a:p>
          </p:txBody>
        </p:sp>
      </p:grpSp>
      <p:sp>
        <p:nvSpPr>
          <p:cNvPr id="29"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4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5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1" grpId="0" animBg="1"/>
      <p:bldP spid="4142" grpId="0" animBg="1"/>
      <p:bldP spid="4143" grpId="0" animBg="1"/>
      <p:bldP spid="4144" grpId="0" animBg="1"/>
      <p:bldP spid="4145" grpId="0" animBg="1"/>
      <p:bldP spid="4146" grpId="0" animBg="1"/>
      <p:bldP spid="4147" grpId="0" animBg="1"/>
      <p:bldP spid="4148" grpId="0" animBg="1"/>
      <p:bldP spid="4149" grpId="0" animBg="1"/>
      <p:bldP spid="4150" grpId="0" animBg="1"/>
      <p:bldP spid="41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4"/>
          <p:cNvSpPr>
            <a:spLocks noChangeArrowheads="1"/>
          </p:cNvSpPr>
          <p:nvPr/>
        </p:nvSpPr>
        <p:spPr bwMode="auto">
          <a:xfrm>
            <a:off x="93662" y="1986302"/>
            <a:ext cx="8950325" cy="4769340"/>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18438" name="Text Box 3"/>
          <p:cNvSpPr txBox="1">
            <a:spLocks noChangeArrowheads="1"/>
          </p:cNvSpPr>
          <p:nvPr/>
        </p:nvSpPr>
        <p:spPr bwMode="auto">
          <a:xfrm>
            <a:off x="0" y="715963"/>
            <a:ext cx="9144000" cy="978729"/>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231775" indent="-231775">
              <a:tabLst>
                <a:tab pos="230188" algn="l"/>
                <a:tab pos="231775" algn="l"/>
              </a:tabLst>
              <a:defRPr sz="2400">
                <a:solidFill>
                  <a:schemeClr val="tx1"/>
                </a:solidFill>
                <a:latin typeface="Arial" charset="0"/>
              </a:defRPr>
            </a:lvl1pPr>
            <a:lvl2pPr marL="742950" indent="-285750">
              <a:tabLst>
                <a:tab pos="230188" algn="l"/>
                <a:tab pos="231775" algn="l"/>
              </a:tabLst>
              <a:defRPr sz="2400">
                <a:solidFill>
                  <a:schemeClr val="tx1"/>
                </a:solidFill>
                <a:latin typeface="Arial" charset="0"/>
              </a:defRPr>
            </a:lvl2pPr>
            <a:lvl3pPr marL="1143000" indent="-228600">
              <a:tabLst>
                <a:tab pos="230188" algn="l"/>
                <a:tab pos="231775" algn="l"/>
              </a:tabLst>
              <a:defRPr sz="2400">
                <a:solidFill>
                  <a:schemeClr val="tx1"/>
                </a:solidFill>
                <a:latin typeface="Arial" charset="0"/>
              </a:defRPr>
            </a:lvl3pPr>
            <a:lvl4pPr marL="1600200" indent="-228600">
              <a:tabLst>
                <a:tab pos="230188" algn="l"/>
                <a:tab pos="231775" algn="l"/>
              </a:tabLst>
              <a:defRPr sz="2400">
                <a:solidFill>
                  <a:schemeClr val="tx1"/>
                </a:solidFill>
                <a:latin typeface="Arial" charset="0"/>
              </a:defRPr>
            </a:lvl4pPr>
            <a:lvl5pPr marL="2057400" indent="-228600">
              <a:tabLst>
                <a:tab pos="230188" algn="l"/>
                <a:tab pos="231775"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231775"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231775"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231775"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231775" algn="l"/>
              </a:tabLst>
              <a:defRPr sz="2400">
                <a:solidFill>
                  <a:schemeClr val="tx1"/>
                </a:solidFill>
                <a:latin typeface="Arial" charset="0"/>
              </a:defRPr>
            </a:lvl9pPr>
          </a:lstStyle>
          <a:p>
            <a:pPr>
              <a:lnSpc>
                <a:spcPct val="80000"/>
              </a:lnSpc>
              <a:spcBef>
                <a:spcPct val="40000"/>
              </a:spcBef>
              <a:buFontTx/>
              <a:buChar char="•"/>
            </a:pPr>
            <a:r>
              <a:rPr lang="en-US" altLang="en-US" sz="1800" dirty="0" smtClean="0">
                <a:solidFill>
                  <a:srgbClr val="FFFF99"/>
                </a:solidFill>
              </a:rPr>
              <a:t>Where else does compensational stacking occur?</a:t>
            </a:r>
          </a:p>
          <a:p>
            <a:pPr lvl="1">
              <a:lnSpc>
                <a:spcPct val="80000"/>
              </a:lnSpc>
              <a:spcBef>
                <a:spcPct val="40000"/>
              </a:spcBef>
              <a:buFontTx/>
              <a:buChar char="•"/>
            </a:pPr>
            <a:r>
              <a:rPr lang="en-US" altLang="en-US" sz="1800" dirty="0" smtClean="0">
                <a:solidFill>
                  <a:schemeClr val="bg1"/>
                </a:solidFill>
              </a:rPr>
              <a:t>Deltas</a:t>
            </a:r>
          </a:p>
          <a:p>
            <a:pPr lvl="1">
              <a:lnSpc>
                <a:spcPct val="80000"/>
              </a:lnSpc>
              <a:spcBef>
                <a:spcPct val="40000"/>
              </a:spcBef>
              <a:buFontTx/>
              <a:buChar char="•"/>
            </a:pPr>
            <a:r>
              <a:rPr lang="en-US" altLang="en-US" sz="1800" dirty="0" smtClean="0">
                <a:solidFill>
                  <a:schemeClr val="bg1"/>
                </a:solidFill>
              </a:rPr>
              <a:t>Fluvial systems</a:t>
            </a:r>
          </a:p>
        </p:txBody>
      </p:sp>
      <p:grpSp>
        <p:nvGrpSpPr>
          <p:cNvPr id="2" name="Group 1"/>
          <p:cNvGrpSpPr/>
          <p:nvPr/>
        </p:nvGrpSpPr>
        <p:grpSpPr>
          <a:xfrm>
            <a:off x="239713" y="2054190"/>
            <a:ext cx="4430712" cy="4620009"/>
            <a:chOff x="239713" y="2054190"/>
            <a:chExt cx="4430712" cy="4620009"/>
          </a:xfrm>
        </p:grpSpPr>
        <p:grpSp>
          <p:nvGrpSpPr>
            <p:cNvPr id="4" name="Group 3"/>
            <p:cNvGrpSpPr/>
            <p:nvPr/>
          </p:nvGrpSpPr>
          <p:grpSpPr>
            <a:xfrm>
              <a:off x="239713" y="2357106"/>
              <a:ext cx="4430712" cy="4317093"/>
              <a:chOff x="239713" y="2357106"/>
              <a:chExt cx="4430712" cy="4317093"/>
            </a:xfrm>
          </p:grpSpPr>
          <p:grpSp>
            <p:nvGrpSpPr>
              <p:cNvPr id="5" name="Group 35"/>
              <p:cNvGrpSpPr>
                <a:grpSpLocks/>
              </p:cNvGrpSpPr>
              <p:nvPr/>
            </p:nvGrpSpPr>
            <p:grpSpPr bwMode="auto">
              <a:xfrm>
                <a:off x="239713" y="2357106"/>
                <a:ext cx="4430712" cy="3983037"/>
                <a:chOff x="166" y="2155"/>
                <a:chExt cx="2197" cy="2052"/>
              </a:xfrm>
            </p:grpSpPr>
            <p:pic>
              <p:nvPicPr>
                <p:cNvPr id="6" name="Picture 24"/>
                <p:cNvPicPr>
                  <a:picLocks noChangeAspect="1" noChangeArrowheads="1"/>
                </p:cNvPicPr>
                <p:nvPr/>
              </p:nvPicPr>
              <p:blipFill>
                <a:blip r:embed="rId3">
                  <a:extLst>
                    <a:ext uri="{28A0092B-C50C-407E-A947-70E740481C1C}">
                      <a14:useLocalDpi xmlns:a14="http://schemas.microsoft.com/office/drawing/2010/main" val="0"/>
                    </a:ext>
                  </a:extLst>
                </a:blip>
                <a:srcRect l="13074" t="24101" r="37561" b="1981"/>
                <a:stretch>
                  <a:fillRect/>
                </a:stretch>
              </p:blipFill>
              <p:spPr bwMode="auto">
                <a:xfrm>
                  <a:off x="166" y="2155"/>
                  <a:ext cx="2197" cy="2052"/>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33"/>
                <p:cNvSpPr>
                  <a:spLocks noChangeShapeType="1"/>
                </p:cNvSpPr>
                <p:nvPr/>
              </p:nvSpPr>
              <p:spPr bwMode="auto">
                <a:xfrm>
                  <a:off x="231" y="4189"/>
                  <a:ext cx="372"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8" name="Text Box 34"/>
                <p:cNvSpPr txBox="1">
                  <a:spLocks noChangeArrowheads="1"/>
                </p:cNvSpPr>
                <p:nvPr/>
              </p:nvSpPr>
              <p:spPr bwMode="auto">
                <a:xfrm>
                  <a:off x="250" y="3975"/>
                  <a:ext cx="341" cy="15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a:solidFill>
                        <a:schemeClr val="bg1"/>
                      </a:solidFill>
                    </a:rPr>
                    <a:t>500 m</a:t>
                  </a:r>
                </a:p>
              </p:txBody>
            </p:sp>
          </p:grpSp>
          <p:grpSp>
            <p:nvGrpSpPr>
              <p:cNvPr id="9" name="Group 40"/>
              <p:cNvGrpSpPr>
                <a:grpSpLocks/>
              </p:cNvGrpSpPr>
              <p:nvPr/>
            </p:nvGrpSpPr>
            <p:grpSpPr bwMode="auto">
              <a:xfrm>
                <a:off x="239713" y="3095732"/>
                <a:ext cx="1384300" cy="501650"/>
                <a:chOff x="1316" y="2875"/>
                <a:chExt cx="872" cy="316"/>
              </a:xfrm>
            </p:grpSpPr>
            <p:sp>
              <p:nvSpPr>
                <p:cNvPr id="10" name="AutoShape 38"/>
                <p:cNvSpPr>
                  <a:spLocks noChangeArrowheads="1"/>
                </p:cNvSpPr>
                <p:nvPr/>
              </p:nvSpPr>
              <p:spPr bwMode="auto">
                <a:xfrm rot="10800000">
                  <a:off x="1380" y="2875"/>
                  <a:ext cx="799" cy="316"/>
                </a:xfrm>
                <a:prstGeom prst="leftArrow">
                  <a:avLst>
                    <a:gd name="adj1" fmla="val 50000"/>
                    <a:gd name="adj2" fmla="val 63212"/>
                  </a:avLst>
                </a:prstGeom>
                <a:solidFill>
                  <a:schemeClr val="bg1"/>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2000" dirty="0">
                    <a:solidFill>
                      <a:srgbClr val="CC0000"/>
                    </a:solidFill>
                  </a:endParaRPr>
                </a:p>
              </p:txBody>
            </p:sp>
            <p:sp>
              <p:nvSpPr>
                <p:cNvPr id="11" name="Text Box 39"/>
                <p:cNvSpPr txBox="1">
                  <a:spLocks noChangeArrowheads="1"/>
                </p:cNvSpPr>
                <p:nvPr/>
              </p:nvSpPr>
              <p:spPr bwMode="auto">
                <a:xfrm>
                  <a:off x="1316" y="2953"/>
                  <a:ext cx="872"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lnSpc>
                      <a:spcPct val="70000"/>
                    </a:lnSpc>
                  </a:pPr>
                  <a:r>
                    <a:rPr lang="en-US" altLang="en-US" sz="1000" b="1" dirty="0">
                      <a:solidFill>
                        <a:srgbClr val="CC0000"/>
                      </a:solidFill>
                    </a:rPr>
                    <a:t>sediment transport direction</a:t>
                  </a:r>
                </a:p>
              </p:txBody>
            </p:sp>
          </p:grpSp>
          <p:sp>
            <p:nvSpPr>
              <p:cNvPr id="15" name="Text Box 23"/>
              <p:cNvSpPr txBox="1">
                <a:spLocks noChangeArrowheads="1"/>
              </p:cNvSpPr>
              <p:nvPr/>
            </p:nvSpPr>
            <p:spPr bwMode="auto">
              <a:xfrm>
                <a:off x="1825730" y="6366422"/>
                <a:ext cx="1258678"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GoogleEarth</a:t>
                </a:r>
                <a:endParaRPr lang="en-US" altLang="en-US" sz="1400" b="1" dirty="0">
                  <a:solidFill>
                    <a:schemeClr val="bg1"/>
                  </a:solidFill>
                </a:endParaRPr>
              </a:p>
            </p:txBody>
          </p:sp>
        </p:grpSp>
        <p:sp>
          <p:nvSpPr>
            <p:cNvPr id="29" name="TextBox 28"/>
            <p:cNvSpPr txBox="1"/>
            <p:nvPr/>
          </p:nvSpPr>
          <p:spPr>
            <a:xfrm>
              <a:off x="886619" y="2054190"/>
              <a:ext cx="3249608" cy="369332"/>
            </a:xfrm>
            <a:prstGeom prst="rect">
              <a:avLst/>
            </a:prstGeom>
            <a:noFill/>
          </p:spPr>
          <p:txBody>
            <a:bodyPr wrap="none" rtlCol="0">
              <a:spAutoFit/>
            </a:bodyPr>
            <a:lstStyle/>
            <a:p>
              <a:r>
                <a:rPr lang="en-US" sz="1800" dirty="0" smtClean="0">
                  <a:solidFill>
                    <a:schemeClr val="bg1"/>
                  </a:solidFill>
                </a:rPr>
                <a:t>Part of Mississippi River Delta</a:t>
              </a:r>
              <a:endParaRPr lang="en-US" sz="1800" dirty="0">
                <a:solidFill>
                  <a:schemeClr val="bg1"/>
                </a:solidFill>
              </a:endParaRPr>
            </a:p>
          </p:txBody>
        </p:sp>
      </p:grpSp>
      <p:grpSp>
        <p:nvGrpSpPr>
          <p:cNvPr id="3" name="Group 2"/>
          <p:cNvGrpSpPr/>
          <p:nvPr/>
        </p:nvGrpSpPr>
        <p:grpSpPr>
          <a:xfrm>
            <a:off x="4221964" y="2271122"/>
            <a:ext cx="4593759" cy="4069021"/>
            <a:chOff x="4221964" y="2271122"/>
            <a:chExt cx="4593759" cy="4069021"/>
          </a:xfrm>
        </p:grpSpPr>
        <p:sp>
          <p:nvSpPr>
            <p:cNvPr id="22" name="Text Box 23"/>
            <p:cNvSpPr txBox="1">
              <a:spLocks noChangeArrowheads="1"/>
            </p:cNvSpPr>
            <p:nvPr/>
          </p:nvSpPr>
          <p:spPr bwMode="auto">
            <a:xfrm>
              <a:off x="5326128" y="6032366"/>
              <a:ext cx="2805512"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Weisman </a:t>
              </a:r>
              <a:r>
                <a:rPr lang="en-US" altLang="en-US" sz="1400" b="1" i="1" dirty="0" smtClean="0">
                  <a:solidFill>
                    <a:schemeClr val="bg1"/>
                  </a:solidFill>
                </a:rPr>
                <a:t>et al</a:t>
              </a:r>
              <a:r>
                <a:rPr lang="en-US" altLang="en-US" sz="1400" b="1" dirty="0" smtClean="0">
                  <a:solidFill>
                    <a:schemeClr val="bg1"/>
                  </a:solidFill>
                </a:rPr>
                <a:t>. (2010, </a:t>
              </a:r>
              <a:r>
                <a:rPr lang="en-US" altLang="en-US" sz="1400" b="1" i="1" dirty="0" smtClean="0">
                  <a:solidFill>
                    <a:schemeClr val="bg1"/>
                  </a:solidFill>
                </a:rPr>
                <a:t>Geology</a:t>
              </a:r>
              <a:r>
                <a:rPr lang="en-US" altLang="en-US" sz="1400" b="1" dirty="0" smtClean="0">
                  <a:solidFill>
                    <a:schemeClr val="bg1"/>
                  </a:solidFill>
                </a:rPr>
                <a:t>)</a:t>
              </a:r>
              <a:endParaRPr lang="en-US" altLang="en-US" sz="1400" b="1" dirty="0">
                <a:solidFill>
                  <a:schemeClr val="bg1"/>
                </a:solidFill>
              </a:endParaRPr>
            </a:p>
          </p:txBody>
        </p:sp>
        <p:pic>
          <p:nvPicPr>
            <p:cNvPr id="24" name="Picture 3" descr="D:\temp\F9.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l="51278" b="53806"/>
            <a:stretch/>
          </p:blipFill>
          <p:spPr bwMode="auto">
            <a:xfrm>
              <a:off x="4221964" y="2628786"/>
              <a:ext cx="4593759" cy="342467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046612" y="2271122"/>
              <a:ext cx="1364541" cy="369332"/>
            </a:xfrm>
            <a:prstGeom prst="rect">
              <a:avLst/>
            </a:prstGeom>
            <a:noFill/>
          </p:spPr>
          <p:txBody>
            <a:bodyPr wrap="none" rtlCol="0">
              <a:spAutoFit/>
            </a:bodyPr>
            <a:lstStyle/>
            <a:p>
              <a:r>
                <a:rPr lang="en-US" sz="1800" dirty="0" smtClean="0">
                  <a:solidFill>
                    <a:schemeClr val="bg1"/>
                  </a:solidFill>
                </a:rPr>
                <a:t>Tarim basin</a:t>
              </a:r>
              <a:endParaRPr lang="en-US" sz="1800" dirty="0">
                <a:solidFill>
                  <a:schemeClr val="bg1"/>
                </a:solidFill>
              </a:endParaRPr>
            </a:p>
          </p:txBody>
        </p:sp>
      </p:grpSp>
      <p:sp>
        <p:nvSpPr>
          <p:cNvPr id="30"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4"/>
          <p:cNvSpPr>
            <a:spLocks noChangeArrowheads="1"/>
          </p:cNvSpPr>
          <p:nvPr/>
        </p:nvSpPr>
        <p:spPr bwMode="auto">
          <a:xfrm>
            <a:off x="30163" y="1847851"/>
            <a:ext cx="9097962" cy="4814888"/>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grpSp>
        <p:nvGrpSpPr>
          <p:cNvPr id="34" name="Group 31"/>
          <p:cNvGrpSpPr>
            <a:grpSpLocks/>
          </p:cNvGrpSpPr>
          <p:nvPr/>
        </p:nvGrpSpPr>
        <p:grpSpPr bwMode="auto">
          <a:xfrm>
            <a:off x="76200" y="1992313"/>
            <a:ext cx="9004300" cy="4600575"/>
            <a:chOff x="3214" y="1209"/>
            <a:chExt cx="5677" cy="2898"/>
          </a:xfrm>
        </p:grpSpPr>
        <p:pic>
          <p:nvPicPr>
            <p:cNvPr id="35"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0" y="1209"/>
              <a:ext cx="2161" cy="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 y="1747"/>
              <a:ext cx="3477" cy="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Line 29"/>
            <p:cNvSpPr>
              <a:spLocks noChangeShapeType="1"/>
            </p:cNvSpPr>
            <p:nvPr/>
          </p:nvSpPr>
          <p:spPr bwMode="auto">
            <a:xfrm flipV="1">
              <a:off x="6718" y="2748"/>
              <a:ext cx="2138" cy="3"/>
            </a:xfrm>
            <a:prstGeom prst="line">
              <a:avLst/>
            </a:prstGeom>
            <a:noFill/>
            <a:ln w="381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grpSp>
      <p:grpSp>
        <p:nvGrpSpPr>
          <p:cNvPr id="38" name="Group 36"/>
          <p:cNvGrpSpPr>
            <a:grpSpLocks/>
          </p:cNvGrpSpPr>
          <p:nvPr/>
        </p:nvGrpSpPr>
        <p:grpSpPr bwMode="auto">
          <a:xfrm>
            <a:off x="1871663" y="1914525"/>
            <a:ext cx="5632450" cy="4373563"/>
            <a:chOff x="1059" y="1414"/>
            <a:chExt cx="3548" cy="2755"/>
          </a:xfrm>
        </p:grpSpPr>
        <p:sp>
          <p:nvSpPr>
            <p:cNvPr id="39" name="Rectangle 45"/>
            <p:cNvSpPr>
              <a:spLocks noChangeArrowheads="1"/>
            </p:cNvSpPr>
            <p:nvPr/>
          </p:nvSpPr>
          <p:spPr bwMode="auto">
            <a:xfrm>
              <a:off x="1059" y="1414"/>
              <a:ext cx="3548" cy="102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aphicFrame>
          <p:nvGraphicFramePr>
            <p:cNvPr id="40" name="Object 37"/>
            <p:cNvGraphicFramePr>
              <a:graphicFrameLocks noChangeAspect="1"/>
            </p:cNvGraphicFramePr>
            <p:nvPr/>
          </p:nvGraphicFramePr>
          <p:xfrm>
            <a:off x="1959" y="1555"/>
            <a:ext cx="2269" cy="685"/>
          </p:xfrm>
          <a:graphic>
            <a:graphicData uri="http://schemas.openxmlformats.org/presentationml/2006/ole">
              <mc:AlternateContent xmlns:mc="http://schemas.openxmlformats.org/markup-compatibility/2006">
                <mc:Choice xmlns:v="urn:schemas-microsoft-com:vml" Requires="v">
                  <p:oleObj spid="_x0000_s38009" name="Equation" r:id="rId6" imgW="1943100" imgH="584200" progId="Equation.3">
                    <p:embed/>
                  </p:oleObj>
                </mc:Choice>
                <mc:Fallback>
                  <p:oleObj name="Equation" r:id="rId6" imgW="1943100" imgH="584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9" y="1555"/>
                          <a:ext cx="2269" cy="6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3" y="2463"/>
              <a:ext cx="3215" cy="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 name="Text Box 3"/>
          <p:cNvSpPr txBox="1">
            <a:spLocks noChangeArrowheads="1"/>
          </p:cNvSpPr>
          <p:nvPr/>
        </p:nvSpPr>
        <p:spPr bwMode="auto">
          <a:xfrm>
            <a:off x="0" y="688975"/>
            <a:ext cx="9144000" cy="86793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742950" indent="-28575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80000"/>
              </a:lnSpc>
              <a:spcBef>
                <a:spcPct val="40000"/>
              </a:spcBef>
              <a:buFontTx/>
              <a:buChar char="•"/>
            </a:pPr>
            <a:r>
              <a:rPr lang="en-US" altLang="en-US" sz="1800" dirty="0">
                <a:solidFill>
                  <a:schemeClr val="bg1"/>
                </a:solidFill>
              </a:rPr>
              <a:t>Straub et al. (</a:t>
            </a:r>
            <a:r>
              <a:rPr lang="en-US" altLang="en-US" sz="1800" dirty="0" smtClean="0">
                <a:solidFill>
                  <a:schemeClr val="bg1"/>
                </a:solidFill>
              </a:rPr>
              <a:t>2009, JSR) </a:t>
            </a:r>
            <a:r>
              <a:rPr lang="en-US" altLang="en-US" sz="1800" dirty="0">
                <a:solidFill>
                  <a:schemeClr val="bg1"/>
                </a:solidFill>
              </a:rPr>
              <a:t>developed a metric for quantifying compensation.</a:t>
            </a:r>
          </a:p>
          <a:p>
            <a:pPr>
              <a:lnSpc>
                <a:spcPct val="80000"/>
              </a:lnSpc>
              <a:spcBef>
                <a:spcPct val="40000"/>
              </a:spcBef>
              <a:buFontTx/>
              <a:buChar char="•"/>
            </a:pPr>
            <a:r>
              <a:rPr lang="en-US" altLang="en-US" sz="1800" dirty="0">
                <a:solidFill>
                  <a:schemeClr val="bg1"/>
                </a:solidFill>
              </a:rPr>
              <a:t>The metric requires knowledge of subsidence and sedimentation rates (assumes sedimentation </a:t>
            </a:r>
            <a:r>
              <a:rPr lang="en-US" altLang="en-US" sz="1800" dirty="0">
                <a:solidFill>
                  <a:schemeClr val="bg1"/>
                </a:solidFill>
                <a:cs typeface="Arial" charset="0"/>
              </a:rPr>
              <a:t>→</a:t>
            </a:r>
            <a:r>
              <a:rPr lang="en-US" altLang="en-US" sz="1800" dirty="0">
                <a:solidFill>
                  <a:schemeClr val="bg1"/>
                </a:solidFill>
              </a:rPr>
              <a:t> subsidence over long time scales</a:t>
            </a:r>
            <a:r>
              <a:rPr lang="en-US" altLang="en-US" sz="1800" dirty="0" smtClean="0">
                <a:solidFill>
                  <a:schemeClr val="bg1"/>
                </a:solidFill>
              </a:rPr>
              <a:t>).</a:t>
            </a:r>
          </a:p>
        </p:txBody>
      </p:sp>
      <p:sp>
        <p:nvSpPr>
          <p:cNvPr id="45" name="Text Box 41"/>
          <p:cNvSpPr txBox="1">
            <a:spLocks noChangeArrowheads="1"/>
          </p:cNvSpPr>
          <p:nvPr/>
        </p:nvSpPr>
        <p:spPr bwMode="auto">
          <a:xfrm>
            <a:off x="2255838" y="1847850"/>
            <a:ext cx="2427287"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Local sedimentation rate</a:t>
            </a:r>
          </a:p>
        </p:txBody>
      </p:sp>
      <p:sp>
        <p:nvSpPr>
          <p:cNvPr id="46" name="Text Box 43"/>
          <p:cNvSpPr txBox="1">
            <a:spLocks noChangeArrowheads="1"/>
          </p:cNvSpPr>
          <p:nvPr/>
        </p:nvSpPr>
        <p:spPr bwMode="auto">
          <a:xfrm>
            <a:off x="4811713" y="3221038"/>
            <a:ext cx="2773362"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Total length of cross section</a:t>
            </a:r>
          </a:p>
        </p:txBody>
      </p:sp>
      <p:sp>
        <p:nvSpPr>
          <p:cNvPr id="47" name="Text Box 44"/>
          <p:cNvSpPr txBox="1">
            <a:spLocks noChangeArrowheads="1"/>
          </p:cNvSpPr>
          <p:nvPr/>
        </p:nvSpPr>
        <p:spPr bwMode="auto">
          <a:xfrm>
            <a:off x="1906588" y="3217863"/>
            <a:ext cx="2628900"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Long-term subsidence rate</a:t>
            </a:r>
          </a:p>
        </p:txBody>
      </p:sp>
      <p:sp>
        <p:nvSpPr>
          <p:cNvPr id="48" name="Line 46"/>
          <p:cNvSpPr>
            <a:spLocks noChangeShapeType="1"/>
          </p:cNvSpPr>
          <p:nvPr/>
        </p:nvSpPr>
        <p:spPr bwMode="auto">
          <a:xfrm>
            <a:off x="4852988" y="2111375"/>
            <a:ext cx="211137" cy="2254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49" name="Line 47"/>
          <p:cNvSpPr>
            <a:spLocks noChangeShapeType="1"/>
          </p:cNvSpPr>
          <p:nvPr/>
        </p:nvSpPr>
        <p:spPr bwMode="auto">
          <a:xfrm flipV="1">
            <a:off x="4484688" y="3052763"/>
            <a:ext cx="508000" cy="2238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50" name="Line 48"/>
          <p:cNvSpPr>
            <a:spLocks noChangeShapeType="1"/>
          </p:cNvSpPr>
          <p:nvPr/>
        </p:nvSpPr>
        <p:spPr bwMode="auto">
          <a:xfrm flipH="1" flipV="1">
            <a:off x="6284913" y="2854325"/>
            <a:ext cx="111125" cy="4222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42" name="Rectangle 57"/>
          <p:cNvSpPr>
            <a:spLocks noChangeArrowheads="1"/>
          </p:cNvSpPr>
          <p:nvPr/>
        </p:nvSpPr>
        <p:spPr bwMode="auto">
          <a:xfrm flipV="1">
            <a:off x="1871663" y="3594101"/>
            <a:ext cx="5653088" cy="6350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dirty="0"/>
          </a:p>
        </p:txBody>
      </p:sp>
      <p:graphicFrame>
        <p:nvGraphicFramePr>
          <p:cNvPr id="44" name="Object 39"/>
          <p:cNvGraphicFramePr>
            <a:graphicFrameLocks noChangeAspect="1"/>
          </p:cNvGraphicFramePr>
          <p:nvPr>
            <p:extLst>
              <p:ext uri="{D42A27DB-BD31-4B8C-83A1-F6EECF244321}">
                <p14:modId xmlns:p14="http://schemas.microsoft.com/office/powerpoint/2010/main" val="4139756140"/>
              </p:ext>
            </p:extLst>
          </p:nvPr>
        </p:nvGraphicFramePr>
        <p:xfrm>
          <a:off x="2219326" y="3616326"/>
          <a:ext cx="1260475" cy="568325"/>
        </p:xfrm>
        <a:graphic>
          <a:graphicData uri="http://schemas.openxmlformats.org/presentationml/2006/ole">
            <mc:AlternateContent xmlns:mc="http://schemas.openxmlformats.org/markup-compatibility/2006">
              <mc:Choice xmlns:v="urn:schemas-microsoft-com:vml" Requires="v">
                <p:oleObj spid="_x0000_s38010" name="Equation" r:id="rId8" imgW="749160" imgH="304560" progId="Equation.3">
                  <p:embed/>
                </p:oleObj>
              </mc:Choice>
              <mc:Fallback>
                <p:oleObj name="Equation" r:id="rId8" imgW="749160" imgH="304560" progId="Equation.3">
                  <p:embed/>
                  <p:pic>
                    <p:nvPicPr>
                      <p:cNvPr id="0" name=""/>
                      <p:cNvPicPr>
                        <a:picLocks noChangeAspect="1" noChangeArrowheads="1"/>
                      </p:cNvPicPr>
                      <p:nvPr/>
                    </p:nvPicPr>
                    <p:blipFill>
                      <a:blip r:embed="rId9"/>
                      <a:srcRect/>
                      <a:stretch>
                        <a:fillRect/>
                      </a:stretch>
                    </p:blipFill>
                    <p:spPr bwMode="auto">
                      <a:xfrm>
                        <a:off x="2219326" y="3616326"/>
                        <a:ext cx="1260475" cy="568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 name="Text Box 56"/>
          <p:cNvSpPr txBox="1">
            <a:spLocks noChangeArrowheads="1"/>
          </p:cNvSpPr>
          <p:nvPr/>
        </p:nvSpPr>
        <p:spPr bwMode="auto">
          <a:xfrm>
            <a:off x="3700463" y="3595688"/>
            <a:ext cx="3978275"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500" b="1" dirty="0">
                <a:solidFill>
                  <a:srgbClr val="FF0000"/>
                </a:solidFill>
              </a:rPr>
              <a:t>Exponent of power law decay with increasing thickness of the deposit</a:t>
            </a:r>
          </a:p>
        </p:txBody>
      </p:sp>
      <p:sp>
        <p:nvSpPr>
          <p:cNvPr id="60" name="Line 58"/>
          <p:cNvSpPr>
            <a:spLocks noChangeShapeType="1"/>
          </p:cNvSpPr>
          <p:nvPr/>
        </p:nvSpPr>
        <p:spPr bwMode="auto">
          <a:xfrm flipH="1" flipV="1">
            <a:off x="3729038" y="3848101"/>
            <a:ext cx="363538" cy="793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dirty="0"/>
          </a:p>
        </p:txBody>
      </p:sp>
      <p:sp>
        <p:nvSpPr>
          <p:cNvPr id="67"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sp>
        <p:nvSpPr>
          <p:cNvPr id="68" name="Text Box 23"/>
          <p:cNvSpPr txBox="1">
            <a:spLocks noChangeArrowheads="1"/>
          </p:cNvSpPr>
          <p:nvPr/>
        </p:nvSpPr>
        <p:spPr bwMode="auto">
          <a:xfrm>
            <a:off x="76200" y="6354961"/>
            <a:ext cx="2223686" cy="3077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400" b="1" dirty="0" smtClean="0">
                <a:solidFill>
                  <a:schemeClr val="bg1"/>
                </a:solidFill>
              </a:rPr>
              <a:t>Straub </a:t>
            </a:r>
            <a:r>
              <a:rPr lang="en-US" altLang="en-US" sz="1400" b="1" i="1" dirty="0" smtClean="0">
                <a:solidFill>
                  <a:schemeClr val="bg1"/>
                </a:solidFill>
              </a:rPr>
              <a:t>et al</a:t>
            </a:r>
            <a:r>
              <a:rPr lang="en-US" altLang="en-US" sz="1400" b="1" dirty="0" smtClean="0">
                <a:solidFill>
                  <a:schemeClr val="bg1"/>
                </a:solidFill>
              </a:rPr>
              <a:t>. (2010, </a:t>
            </a:r>
            <a:r>
              <a:rPr lang="en-US" altLang="en-US" sz="1400" b="1" i="1" dirty="0" smtClean="0">
                <a:solidFill>
                  <a:schemeClr val="bg1"/>
                </a:solidFill>
              </a:rPr>
              <a:t>JSR</a:t>
            </a:r>
            <a:r>
              <a:rPr lang="en-US" altLang="en-US" sz="1400" b="1" dirty="0" smtClean="0">
                <a:solidFill>
                  <a:schemeClr val="bg1"/>
                </a:solidFill>
              </a:rPr>
              <a:t>)</a:t>
            </a:r>
            <a:endParaRPr lang="en-US" altLang="en-US" sz="1400" b="1"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ppt_x"/>
                                          </p:val>
                                        </p:tav>
                                        <p:tav tm="100000">
                                          <p:val>
                                            <p:strVal val="#ppt_x"/>
                                          </p:val>
                                        </p:tav>
                                      </p:tavLst>
                                    </p:anim>
                                    <p:anim calcmode="lin" valueType="num">
                                      <p:cBhvr additive="base">
                                        <p:cTn id="18" dur="500" fill="hold"/>
                                        <p:tgtEl>
                                          <p:spTgt spid="4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ppt_x"/>
                                          </p:val>
                                        </p:tav>
                                        <p:tav tm="100000">
                                          <p:val>
                                            <p:strVal val="#ppt_x"/>
                                          </p:val>
                                        </p:tav>
                                      </p:tavLst>
                                    </p:anim>
                                    <p:anim calcmode="lin" valueType="num">
                                      <p:cBhvr additive="base">
                                        <p:cTn id="34" dur="500" fill="hold"/>
                                        <p:tgtEl>
                                          <p:spTgt spid="4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anim calcmode="lin" valueType="num">
                                      <p:cBhvr additive="base">
                                        <p:cTn id="49" dur="500" fill="hold"/>
                                        <p:tgtEl>
                                          <p:spTgt spid="60"/>
                                        </p:tgtEl>
                                        <p:attrNameLst>
                                          <p:attrName>ppt_x</p:attrName>
                                        </p:attrNameLst>
                                      </p:cBhvr>
                                      <p:tavLst>
                                        <p:tav tm="0">
                                          <p:val>
                                            <p:strVal val="#ppt_x"/>
                                          </p:val>
                                        </p:tav>
                                        <p:tav tm="100000">
                                          <p:val>
                                            <p:strVal val="#ppt_x"/>
                                          </p:val>
                                        </p:tav>
                                      </p:tavLst>
                                    </p:anim>
                                    <p:anim calcmode="lin" valueType="num">
                                      <p:cBhvr additive="base">
                                        <p:cTn id="50" dur="500" fill="hold"/>
                                        <p:tgtEl>
                                          <p:spTgt spid="6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additive="base">
                                        <p:cTn id="53" dur="500" fill="hold"/>
                                        <p:tgtEl>
                                          <p:spTgt spid="59"/>
                                        </p:tgtEl>
                                        <p:attrNameLst>
                                          <p:attrName>ppt_x</p:attrName>
                                        </p:attrNameLst>
                                      </p:cBhvr>
                                      <p:tavLst>
                                        <p:tav tm="0">
                                          <p:val>
                                            <p:strVal val="#ppt_x"/>
                                          </p:val>
                                        </p:tav>
                                        <p:tav tm="100000">
                                          <p:val>
                                            <p:strVal val="#ppt_x"/>
                                          </p:val>
                                        </p:tav>
                                      </p:tavLst>
                                    </p:anim>
                                    <p:anim calcmode="lin" valueType="num">
                                      <p:cBhvr additive="base">
                                        <p:cTn id="5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animBg="1"/>
      <p:bldP spid="49" grpId="0" animBg="1"/>
      <p:bldP spid="50" grpId="0" animBg="1"/>
      <p:bldP spid="42" grpId="0" animBg="1"/>
      <p:bldP spid="59" grpId="0"/>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4"/>
          <p:cNvSpPr>
            <a:spLocks noChangeArrowheads="1"/>
          </p:cNvSpPr>
          <p:nvPr/>
        </p:nvSpPr>
        <p:spPr bwMode="auto">
          <a:xfrm>
            <a:off x="341313" y="1044575"/>
            <a:ext cx="7753350" cy="5203445"/>
          </a:xfrm>
          <a:prstGeom prst="rect">
            <a:avLst/>
          </a:prstGeom>
          <a:solidFill>
            <a:schemeClr val="tx1"/>
          </a:solidFill>
          <a:ln w="9525">
            <a:solidFill>
              <a:srgbClr val="FF9966"/>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endParaRPr lang="en-US" altLang="en-US" sz="1800" dirty="0"/>
          </a:p>
        </p:txBody>
      </p:sp>
      <p:sp>
        <p:nvSpPr>
          <p:cNvPr id="28675" name="Text Box 3"/>
          <p:cNvSpPr txBox="1">
            <a:spLocks noChangeArrowheads="1"/>
          </p:cNvSpPr>
          <p:nvPr/>
        </p:nvSpPr>
        <p:spPr bwMode="auto">
          <a:xfrm>
            <a:off x="0" y="665163"/>
            <a:ext cx="9144000" cy="341632"/>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742950" indent="-28575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dirty="0">
                <a:solidFill>
                  <a:schemeClr val="bg1"/>
                </a:solidFill>
              </a:rPr>
              <a:t>Diagrammatic application of method</a:t>
            </a:r>
            <a:r>
              <a:rPr lang="en-US" altLang="en-US" sz="1800" dirty="0" smtClean="0">
                <a:solidFill>
                  <a:schemeClr val="bg1"/>
                </a:solidFill>
              </a:rPr>
              <a:t>.</a:t>
            </a:r>
          </a:p>
        </p:txBody>
      </p:sp>
      <p:sp>
        <p:nvSpPr>
          <p:cNvPr id="60" name="Rectangle 59"/>
          <p:cNvSpPr/>
          <p:nvPr/>
        </p:nvSpPr>
        <p:spPr>
          <a:xfrm>
            <a:off x="4221163" y="1209675"/>
            <a:ext cx="3748087" cy="2989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800" dirty="0"/>
          </a:p>
        </p:txBody>
      </p:sp>
      <p:sp>
        <p:nvSpPr>
          <p:cNvPr id="14" name="Rectangle 13"/>
          <p:cNvSpPr/>
          <p:nvPr/>
        </p:nvSpPr>
        <p:spPr>
          <a:xfrm>
            <a:off x="4756150" y="1376363"/>
            <a:ext cx="3125788" cy="2436812"/>
          </a:xfrm>
          <a:prstGeom prst="rect">
            <a:avLst/>
          </a:prstGeom>
          <a:noFill/>
          <a:ln w="254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800" dirty="0"/>
          </a:p>
        </p:txBody>
      </p:sp>
      <p:cxnSp>
        <p:nvCxnSpPr>
          <p:cNvPr id="26" name="Straight Connector 25"/>
          <p:cNvCxnSpPr/>
          <p:nvPr/>
        </p:nvCxnSpPr>
        <p:spPr>
          <a:xfrm rot="5400000">
            <a:off x="5752306" y="1410494"/>
            <a:ext cx="9842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6769100" y="1411288"/>
            <a:ext cx="984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751513" y="3762375"/>
            <a:ext cx="10001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768307" y="3763169"/>
            <a:ext cx="100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756150" y="1973263"/>
            <a:ext cx="98425"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756150" y="2563813"/>
            <a:ext cx="98425"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756150" y="3182938"/>
            <a:ext cx="98425"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781925" y="1971675"/>
            <a:ext cx="10001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781925" y="2562225"/>
            <a:ext cx="10001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781925" y="3182938"/>
            <a:ext cx="10001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688" name="TextBox 38"/>
          <p:cNvSpPr txBox="1">
            <a:spLocks noChangeArrowheads="1"/>
          </p:cNvSpPr>
          <p:nvPr/>
        </p:nvSpPr>
        <p:spPr bwMode="auto">
          <a:xfrm>
            <a:off x="4395788" y="1217613"/>
            <a:ext cx="422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dirty="0">
                <a:latin typeface="Calibri" pitchFamily="34" charset="0"/>
              </a:rPr>
              <a:t>10</a:t>
            </a:r>
            <a:r>
              <a:rPr lang="en-US" altLang="en-US" sz="1400" baseline="30000" dirty="0">
                <a:latin typeface="Calibri" pitchFamily="34" charset="0"/>
              </a:rPr>
              <a:t>1</a:t>
            </a:r>
          </a:p>
        </p:txBody>
      </p:sp>
      <p:sp>
        <p:nvSpPr>
          <p:cNvPr id="28689" name="TextBox 39"/>
          <p:cNvSpPr txBox="1">
            <a:spLocks noChangeArrowheads="1"/>
          </p:cNvSpPr>
          <p:nvPr/>
        </p:nvSpPr>
        <p:spPr bwMode="auto">
          <a:xfrm>
            <a:off x="4389438" y="1801813"/>
            <a:ext cx="422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dirty="0">
                <a:latin typeface="Calibri" pitchFamily="34" charset="0"/>
              </a:rPr>
              <a:t>10</a:t>
            </a:r>
            <a:r>
              <a:rPr lang="en-US" altLang="en-US" sz="1400" baseline="30000" dirty="0">
                <a:latin typeface="Calibri" pitchFamily="34" charset="0"/>
              </a:rPr>
              <a:t>0</a:t>
            </a:r>
          </a:p>
        </p:txBody>
      </p:sp>
      <p:sp>
        <p:nvSpPr>
          <p:cNvPr id="28690" name="TextBox 40"/>
          <p:cNvSpPr txBox="1">
            <a:spLocks noChangeArrowheads="1"/>
          </p:cNvSpPr>
          <p:nvPr/>
        </p:nvSpPr>
        <p:spPr bwMode="auto">
          <a:xfrm>
            <a:off x="4395788" y="24193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dirty="0">
                <a:latin typeface="Calibri" pitchFamily="34" charset="0"/>
              </a:rPr>
              <a:t>10</a:t>
            </a:r>
            <a:r>
              <a:rPr lang="en-US" altLang="en-US" sz="1400" baseline="30000" dirty="0">
                <a:latin typeface="Calibri" pitchFamily="34" charset="0"/>
              </a:rPr>
              <a:t>-1</a:t>
            </a:r>
          </a:p>
        </p:txBody>
      </p:sp>
      <p:sp>
        <p:nvSpPr>
          <p:cNvPr id="28691" name="TextBox 41"/>
          <p:cNvSpPr txBox="1">
            <a:spLocks noChangeArrowheads="1"/>
          </p:cNvSpPr>
          <p:nvPr/>
        </p:nvSpPr>
        <p:spPr bwMode="auto">
          <a:xfrm>
            <a:off x="4395788" y="30559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dirty="0">
                <a:latin typeface="Calibri" pitchFamily="34" charset="0"/>
              </a:rPr>
              <a:t>10</a:t>
            </a:r>
            <a:r>
              <a:rPr lang="en-US" altLang="en-US" sz="1400" baseline="30000" dirty="0">
                <a:latin typeface="Calibri" pitchFamily="34" charset="0"/>
              </a:rPr>
              <a:t>-2</a:t>
            </a:r>
          </a:p>
        </p:txBody>
      </p:sp>
      <p:sp>
        <p:nvSpPr>
          <p:cNvPr id="28692" name="TextBox 42"/>
          <p:cNvSpPr txBox="1">
            <a:spLocks noChangeArrowheads="1"/>
          </p:cNvSpPr>
          <p:nvPr/>
        </p:nvSpPr>
        <p:spPr bwMode="auto">
          <a:xfrm>
            <a:off x="4395788" y="3638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dirty="0">
                <a:latin typeface="Calibri" pitchFamily="34" charset="0"/>
              </a:rPr>
              <a:t>10</a:t>
            </a:r>
            <a:r>
              <a:rPr lang="en-US" altLang="en-US" sz="1400" baseline="30000" dirty="0">
                <a:latin typeface="Calibri" pitchFamily="34" charset="0"/>
              </a:rPr>
              <a:t>-3</a:t>
            </a:r>
          </a:p>
        </p:txBody>
      </p:sp>
      <p:sp>
        <p:nvSpPr>
          <p:cNvPr id="28693" name="TextBox 43"/>
          <p:cNvSpPr txBox="1">
            <a:spLocks noChangeArrowheads="1"/>
          </p:cNvSpPr>
          <p:nvPr/>
        </p:nvSpPr>
        <p:spPr bwMode="auto">
          <a:xfrm>
            <a:off x="5584825" y="3776663"/>
            <a:ext cx="420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dirty="0">
                <a:latin typeface="Calibri" pitchFamily="34" charset="0"/>
              </a:rPr>
              <a:t>10</a:t>
            </a:r>
            <a:r>
              <a:rPr lang="en-US" altLang="en-US" sz="1400" baseline="30000" dirty="0">
                <a:latin typeface="Calibri" pitchFamily="34" charset="0"/>
              </a:rPr>
              <a:t>1</a:t>
            </a:r>
          </a:p>
        </p:txBody>
      </p:sp>
      <p:sp>
        <p:nvSpPr>
          <p:cNvPr id="28694" name="TextBox 44"/>
          <p:cNvSpPr txBox="1">
            <a:spLocks noChangeArrowheads="1"/>
          </p:cNvSpPr>
          <p:nvPr/>
        </p:nvSpPr>
        <p:spPr bwMode="auto">
          <a:xfrm>
            <a:off x="4589463" y="3775075"/>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dirty="0">
                <a:latin typeface="Calibri" pitchFamily="34" charset="0"/>
              </a:rPr>
              <a:t>10</a:t>
            </a:r>
            <a:r>
              <a:rPr lang="en-US" altLang="en-US" sz="1400" baseline="30000" dirty="0">
                <a:latin typeface="Calibri" pitchFamily="34" charset="0"/>
              </a:rPr>
              <a:t>0</a:t>
            </a:r>
          </a:p>
        </p:txBody>
      </p:sp>
      <p:sp>
        <p:nvSpPr>
          <p:cNvPr id="28695" name="TextBox 45"/>
          <p:cNvSpPr txBox="1">
            <a:spLocks noChangeArrowheads="1"/>
          </p:cNvSpPr>
          <p:nvPr/>
        </p:nvSpPr>
        <p:spPr bwMode="auto">
          <a:xfrm>
            <a:off x="6630988" y="3783013"/>
            <a:ext cx="422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dirty="0">
                <a:latin typeface="Calibri" pitchFamily="34" charset="0"/>
              </a:rPr>
              <a:t>10</a:t>
            </a:r>
            <a:r>
              <a:rPr lang="en-US" altLang="en-US" sz="1400" baseline="30000" dirty="0">
                <a:latin typeface="Calibri" pitchFamily="34" charset="0"/>
              </a:rPr>
              <a:t>2</a:t>
            </a:r>
          </a:p>
        </p:txBody>
      </p:sp>
      <p:sp>
        <p:nvSpPr>
          <p:cNvPr id="28696" name="TextBox 46"/>
          <p:cNvSpPr txBox="1">
            <a:spLocks noChangeArrowheads="1"/>
          </p:cNvSpPr>
          <p:nvPr/>
        </p:nvSpPr>
        <p:spPr bwMode="auto">
          <a:xfrm>
            <a:off x="7645400" y="3768725"/>
            <a:ext cx="422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dirty="0">
                <a:latin typeface="Calibri" pitchFamily="34" charset="0"/>
              </a:rPr>
              <a:t>10</a:t>
            </a:r>
            <a:r>
              <a:rPr lang="en-US" altLang="en-US" sz="1400" baseline="30000" dirty="0">
                <a:latin typeface="Calibri" pitchFamily="34" charset="0"/>
              </a:rPr>
              <a:t>3</a:t>
            </a:r>
          </a:p>
        </p:txBody>
      </p:sp>
      <p:sp>
        <p:nvSpPr>
          <p:cNvPr id="28697" name="TextBox 47"/>
          <p:cNvSpPr txBox="1">
            <a:spLocks noChangeArrowheads="1"/>
          </p:cNvSpPr>
          <p:nvPr/>
        </p:nvSpPr>
        <p:spPr bwMode="auto">
          <a:xfrm>
            <a:off x="4953000" y="3933825"/>
            <a:ext cx="2338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b="1" dirty="0">
                <a:latin typeface="Calibri" pitchFamily="34" charset="0"/>
              </a:rPr>
              <a:t>Mean interval thickness (      )</a:t>
            </a:r>
          </a:p>
        </p:txBody>
      </p:sp>
      <p:grpSp>
        <p:nvGrpSpPr>
          <p:cNvPr id="71777" name="Group 97"/>
          <p:cNvGrpSpPr>
            <a:grpSpLocks/>
          </p:cNvGrpSpPr>
          <p:nvPr/>
        </p:nvGrpSpPr>
        <p:grpSpPr bwMode="auto">
          <a:xfrm>
            <a:off x="4770438" y="1801813"/>
            <a:ext cx="3125787" cy="919162"/>
            <a:chOff x="3581" y="1135"/>
            <a:chExt cx="1969" cy="579"/>
          </a:xfrm>
        </p:grpSpPr>
        <p:sp>
          <p:nvSpPr>
            <p:cNvPr id="28714" name="TextBox 53"/>
            <p:cNvSpPr txBox="1">
              <a:spLocks noChangeArrowheads="1"/>
            </p:cNvSpPr>
            <p:nvPr/>
          </p:nvSpPr>
          <p:spPr bwMode="auto">
            <a:xfrm rot="1125483">
              <a:off x="4412" y="1193"/>
              <a:ext cx="6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800" b="1" dirty="0">
                  <a:solidFill>
                    <a:srgbClr val="006600"/>
                  </a:solidFill>
                  <a:latin typeface="Symbol" pitchFamily="18" charset="2"/>
                </a:rPr>
                <a:t>k</a:t>
              </a:r>
              <a:r>
                <a:rPr lang="en-US" altLang="en-US" sz="1800" b="1" baseline="-25000" dirty="0">
                  <a:solidFill>
                    <a:srgbClr val="006600"/>
                  </a:solidFill>
                </a:rPr>
                <a:t>CV</a:t>
              </a:r>
              <a:r>
                <a:rPr lang="en-US" altLang="en-US" sz="1800" b="1" dirty="0">
                  <a:solidFill>
                    <a:srgbClr val="006600"/>
                  </a:solidFill>
                  <a:latin typeface="Calibri" pitchFamily="34" charset="0"/>
                </a:rPr>
                <a:t> = 0.5</a:t>
              </a:r>
            </a:p>
          </p:txBody>
        </p:sp>
        <p:sp>
          <p:nvSpPr>
            <p:cNvPr id="28715" name="TextBox 58"/>
            <p:cNvSpPr txBox="1">
              <a:spLocks noChangeArrowheads="1"/>
            </p:cNvSpPr>
            <p:nvPr/>
          </p:nvSpPr>
          <p:spPr bwMode="auto">
            <a:xfrm rot="945432">
              <a:off x="5068" y="1381"/>
              <a:ext cx="45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700" dirty="0">
                  <a:solidFill>
                    <a:srgbClr val="006600"/>
                  </a:solidFill>
                  <a:latin typeface="Calibri" pitchFamily="34" charset="0"/>
                </a:rPr>
                <a:t>mixed</a:t>
              </a:r>
            </a:p>
          </p:txBody>
        </p:sp>
        <p:cxnSp>
          <p:nvCxnSpPr>
            <p:cNvPr id="28716" name="Straight Connector 15"/>
            <p:cNvCxnSpPr>
              <a:cxnSpLocks noChangeShapeType="1"/>
            </p:cNvCxnSpPr>
            <p:nvPr/>
          </p:nvCxnSpPr>
          <p:spPr bwMode="auto">
            <a:xfrm>
              <a:off x="3581" y="1135"/>
              <a:ext cx="1969" cy="579"/>
            </a:xfrm>
            <a:prstGeom prst="line">
              <a:avLst/>
            </a:prstGeom>
            <a:noFill/>
            <a:ln w="50800" algn="ctr">
              <a:solidFill>
                <a:srgbClr val="006600"/>
              </a:solidFill>
              <a:round/>
              <a:headEnd/>
              <a:tailEnd/>
            </a:ln>
            <a:extLst>
              <a:ext uri="{909E8E84-426E-40DD-AFC4-6F175D3DCCD1}">
                <a14:hiddenFill xmlns:a14="http://schemas.microsoft.com/office/drawing/2010/main">
                  <a:noFill/>
                </a14:hiddenFill>
              </a:ext>
            </a:extLst>
          </p:spPr>
        </p:cxnSp>
      </p:grpSp>
      <p:grpSp>
        <p:nvGrpSpPr>
          <p:cNvPr id="71776" name="Group 96"/>
          <p:cNvGrpSpPr>
            <a:grpSpLocks/>
          </p:cNvGrpSpPr>
          <p:nvPr/>
        </p:nvGrpSpPr>
        <p:grpSpPr bwMode="auto">
          <a:xfrm>
            <a:off x="4784725" y="1817688"/>
            <a:ext cx="3275013" cy="1822450"/>
            <a:chOff x="3590" y="1145"/>
            <a:chExt cx="2063" cy="1148"/>
          </a:xfrm>
        </p:grpSpPr>
        <p:sp>
          <p:nvSpPr>
            <p:cNvPr id="28711" name="TextBox 54"/>
            <p:cNvSpPr txBox="1">
              <a:spLocks noChangeArrowheads="1"/>
            </p:cNvSpPr>
            <p:nvPr/>
          </p:nvSpPr>
          <p:spPr bwMode="auto">
            <a:xfrm rot="1960802">
              <a:off x="4228" y="1416"/>
              <a:ext cx="5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800" b="1" dirty="0">
                  <a:solidFill>
                    <a:srgbClr val="FF0000"/>
                  </a:solidFill>
                  <a:latin typeface="Symbol" pitchFamily="18" charset="2"/>
                </a:rPr>
                <a:t>k</a:t>
              </a:r>
              <a:r>
                <a:rPr lang="en-US" altLang="en-US" sz="1800" b="1" baseline="-25000" dirty="0">
                  <a:solidFill>
                    <a:srgbClr val="FF0000"/>
                  </a:solidFill>
                </a:rPr>
                <a:t>CV</a:t>
              </a:r>
              <a:r>
                <a:rPr lang="en-US" altLang="en-US" sz="1800" b="1" dirty="0">
                  <a:solidFill>
                    <a:srgbClr val="FF0000"/>
                  </a:solidFill>
                  <a:latin typeface="Calibri" pitchFamily="34" charset="0"/>
                </a:rPr>
                <a:t> = 1</a:t>
              </a:r>
            </a:p>
          </p:txBody>
        </p:sp>
        <p:cxnSp>
          <p:nvCxnSpPr>
            <p:cNvPr id="19" name="Straight Connector 18"/>
            <p:cNvCxnSpPr/>
            <p:nvPr/>
          </p:nvCxnSpPr>
          <p:spPr>
            <a:xfrm>
              <a:off x="3590" y="1145"/>
              <a:ext cx="1960" cy="114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8713" name="TextBox 56"/>
            <p:cNvSpPr txBox="1">
              <a:spLocks noChangeArrowheads="1"/>
            </p:cNvSpPr>
            <p:nvPr/>
          </p:nvSpPr>
          <p:spPr bwMode="auto">
            <a:xfrm rot="1800000">
              <a:off x="4654" y="1785"/>
              <a:ext cx="99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700" dirty="0">
                  <a:solidFill>
                    <a:srgbClr val="FF0000"/>
                  </a:solidFill>
                  <a:latin typeface="Calibri" pitchFamily="34" charset="0"/>
                </a:rPr>
                <a:t>compensational</a:t>
              </a:r>
            </a:p>
          </p:txBody>
        </p:sp>
      </p:grpSp>
      <p:grpSp>
        <p:nvGrpSpPr>
          <p:cNvPr id="71778" name="Group 98"/>
          <p:cNvGrpSpPr>
            <a:grpSpLocks/>
          </p:cNvGrpSpPr>
          <p:nvPr/>
        </p:nvGrpSpPr>
        <p:grpSpPr bwMode="auto">
          <a:xfrm>
            <a:off x="4784725" y="1403350"/>
            <a:ext cx="3125788" cy="398463"/>
            <a:chOff x="3590" y="884"/>
            <a:chExt cx="1969" cy="251"/>
          </a:xfrm>
        </p:grpSpPr>
        <p:sp>
          <p:nvSpPr>
            <p:cNvPr id="28708" name="TextBox 52"/>
            <p:cNvSpPr txBox="1">
              <a:spLocks noChangeArrowheads="1"/>
            </p:cNvSpPr>
            <p:nvPr/>
          </p:nvSpPr>
          <p:spPr bwMode="auto">
            <a:xfrm>
              <a:off x="3750" y="891"/>
              <a:ext cx="5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800" b="1" dirty="0">
                  <a:solidFill>
                    <a:srgbClr val="003399"/>
                  </a:solidFill>
                  <a:latin typeface="Symbol" pitchFamily="18" charset="2"/>
                </a:rPr>
                <a:t>k</a:t>
              </a:r>
              <a:r>
                <a:rPr lang="en-US" altLang="en-US" sz="1800" b="1" baseline="-25000" dirty="0">
                  <a:solidFill>
                    <a:srgbClr val="003399"/>
                  </a:solidFill>
                </a:rPr>
                <a:t>CV</a:t>
              </a:r>
              <a:r>
                <a:rPr lang="en-US" altLang="en-US" sz="1800" b="1" dirty="0">
                  <a:solidFill>
                    <a:srgbClr val="003399"/>
                  </a:solidFill>
                  <a:latin typeface="Calibri" pitchFamily="34" charset="0"/>
                </a:rPr>
                <a:t> = 0</a:t>
              </a:r>
            </a:p>
          </p:txBody>
        </p:sp>
        <p:cxnSp>
          <p:nvCxnSpPr>
            <p:cNvPr id="28709" name="Straight Connector 16"/>
            <p:cNvCxnSpPr>
              <a:cxnSpLocks noChangeShapeType="1"/>
            </p:cNvCxnSpPr>
            <p:nvPr/>
          </p:nvCxnSpPr>
          <p:spPr bwMode="auto">
            <a:xfrm flipV="1">
              <a:off x="3590" y="1135"/>
              <a:ext cx="1969" cy="0"/>
            </a:xfrm>
            <a:prstGeom prst="line">
              <a:avLst/>
            </a:prstGeom>
            <a:noFill/>
            <a:ln w="50800" algn="ctr">
              <a:solidFill>
                <a:srgbClr val="003399"/>
              </a:solidFill>
              <a:round/>
              <a:headEnd/>
              <a:tailEnd/>
            </a:ln>
            <a:extLst>
              <a:ext uri="{909E8E84-426E-40DD-AFC4-6F175D3DCCD1}">
                <a14:hiddenFill xmlns:a14="http://schemas.microsoft.com/office/drawing/2010/main">
                  <a:noFill/>
                </a14:hiddenFill>
              </a:ext>
            </a:extLst>
          </p:spPr>
        </p:cxnSp>
        <p:sp>
          <p:nvSpPr>
            <p:cNvPr id="28710" name="TextBox 57"/>
            <p:cNvSpPr txBox="1">
              <a:spLocks noChangeArrowheads="1"/>
            </p:cNvSpPr>
            <p:nvPr/>
          </p:nvSpPr>
          <p:spPr bwMode="auto">
            <a:xfrm>
              <a:off x="4317" y="884"/>
              <a:ext cx="121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700" dirty="0">
                  <a:solidFill>
                    <a:srgbClr val="003399"/>
                  </a:solidFill>
                  <a:latin typeface="Calibri" pitchFamily="34" charset="0"/>
                </a:rPr>
                <a:t>not compensational</a:t>
              </a:r>
            </a:p>
          </p:txBody>
        </p:sp>
      </p:grpSp>
      <p:pic>
        <p:nvPicPr>
          <p:cNvPr id="71770" name="Picture 63" descr="stratmodel_clustered.png"/>
          <p:cNvPicPr>
            <a:picLocks noChangeAspect="1"/>
          </p:cNvPicPr>
          <p:nvPr/>
        </p:nvPicPr>
        <p:blipFill>
          <a:blip r:embed="rId4">
            <a:extLst>
              <a:ext uri="{28A0092B-C50C-407E-A947-70E740481C1C}">
                <a14:useLocalDpi xmlns:a14="http://schemas.microsoft.com/office/drawing/2010/main" val="0"/>
              </a:ext>
            </a:extLst>
          </a:blip>
          <a:srcRect l="523" t="6618" r="45804" b="3008"/>
          <a:stretch>
            <a:fillRect/>
          </a:stretch>
        </p:blipFill>
        <p:spPr bwMode="auto">
          <a:xfrm>
            <a:off x="520700" y="1292225"/>
            <a:ext cx="3121025" cy="1844295"/>
          </a:xfrm>
          <a:prstGeom prst="rect">
            <a:avLst/>
          </a:prstGeom>
          <a:solidFill>
            <a:schemeClr val="tx1"/>
          </a:solidFill>
          <a:ln w="25400">
            <a:solidFill>
              <a:srgbClr val="003399"/>
            </a:solidFill>
            <a:miter lim="800000"/>
            <a:headEnd/>
            <a:tailEnd/>
          </a:ln>
        </p:spPr>
      </p:pic>
      <p:pic>
        <p:nvPicPr>
          <p:cNvPr id="71771" name="Picture 61" descr="stratmodels_random.png"/>
          <p:cNvPicPr>
            <a:picLocks noChangeAspect="1"/>
          </p:cNvPicPr>
          <p:nvPr/>
        </p:nvPicPr>
        <p:blipFill>
          <a:blip r:embed="rId5">
            <a:extLst>
              <a:ext uri="{28A0092B-C50C-407E-A947-70E740481C1C}">
                <a14:useLocalDpi xmlns:a14="http://schemas.microsoft.com/office/drawing/2010/main" val="0"/>
              </a:ext>
            </a:extLst>
          </a:blip>
          <a:srcRect l="15511" t="7820" r="30293"/>
          <a:stretch>
            <a:fillRect/>
          </a:stretch>
        </p:blipFill>
        <p:spPr bwMode="auto">
          <a:xfrm>
            <a:off x="552450" y="4257675"/>
            <a:ext cx="3151188" cy="1880432"/>
          </a:xfrm>
          <a:prstGeom prst="rect">
            <a:avLst/>
          </a:prstGeom>
          <a:solidFill>
            <a:schemeClr val="tx1"/>
          </a:solidFill>
          <a:ln w="25400">
            <a:solidFill>
              <a:srgbClr val="006600"/>
            </a:solidFill>
            <a:miter lim="800000"/>
            <a:headEnd/>
            <a:tailEnd/>
          </a:ln>
        </p:spPr>
      </p:pic>
      <p:pic>
        <p:nvPicPr>
          <p:cNvPr id="71772" name="Picture 62" descr="stratmodel_compensation.png"/>
          <p:cNvPicPr>
            <a:picLocks noChangeAspect="1"/>
          </p:cNvPicPr>
          <p:nvPr/>
        </p:nvPicPr>
        <p:blipFill>
          <a:blip r:embed="rId6">
            <a:extLst>
              <a:ext uri="{28A0092B-C50C-407E-A947-70E740481C1C}">
                <a14:useLocalDpi xmlns:a14="http://schemas.microsoft.com/office/drawing/2010/main" val="0"/>
              </a:ext>
            </a:extLst>
          </a:blip>
          <a:srcRect l="41003" t="7822" r="4800" b="1805"/>
          <a:stretch>
            <a:fillRect/>
          </a:stretch>
        </p:blipFill>
        <p:spPr bwMode="auto">
          <a:xfrm>
            <a:off x="4657725" y="4302125"/>
            <a:ext cx="3151188" cy="1844295"/>
          </a:xfrm>
          <a:prstGeom prst="rect">
            <a:avLst/>
          </a:prstGeom>
          <a:solidFill>
            <a:schemeClr val="tx1"/>
          </a:solidFill>
          <a:ln w="25400">
            <a:solidFill>
              <a:srgbClr val="FF0000"/>
            </a:solidFill>
            <a:miter lim="800000"/>
            <a:headEnd/>
            <a:tailEnd/>
          </a:ln>
        </p:spPr>
      </p:pic>
      <p:sp>
        <p:nvSpPr>
          <p:cNvPr id="28704" name="TextBox 47"/>
          <p:cNvSpPr txBox="1">
            <a:spLocks noChangeArrowheads="1"/>
          </p:cNvSpPr>
          <p:nvPr/>
        </p:nvSpPr>
        <p:spPr bwMode="auto">
          <a:xfrm rot="-5400000">
            <a:off x="4177506" y="2583657"/>
            <a:ext cx="382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400" b="1" dirty="0">
                <a:latin typeface="Calibri" pitchFamily="34" charset="0"/>
              </a:rPr>
              <a:t>CV</a:t>
            </a:r>
          </a:p>
        </p:txBody>
      </p:sp>
      <p:pic>
        <p:nvPicPr>
          <p:cNvPr id="28706" name="Picture 101"/>
          <p:cNvPicPr>
            <a:picLocks noChangeAspect="1" noChangeArrowheads="1"/>
          </p:cNvPicPr>
          <p:nvPr/>
        </p:nvPicPr>
        <p:blipFill>
          <a:blip r:embed="rId7" cstate="print">
            <a:extLst>
              <a:ext uri="{28A0092B-C50C-407E-A947-70E740481C1C}">
                <a14:useLocalDpi xmlns:a14="http://schemas.microsoft.com/office/drawing/2010/main" val="0"/>
              </a:ext>
            </a:extLst>
          </a:blip>
          <a:srcRect l="45187" t="29691" r="35320" b="13065"/>
          <a:stretch>
            <a:fillRect/>
          </a:stretch>
        </p:blipFill>
        <p:spPr bwMode="auto">
          <a:xfrm>
            <a:off x="6924675" y="4008438"/>
            <a:ext cx="169863" cy="168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 Box 3"/>
          <p:cNvSpPr txBox="1">
            <a:spLocks noChangeArrowheads="1"/>
          </p:cNvSpPr>
          <p:nvPr/>
        </p:nvSpPr>
        <p:spPr bwMode="auto">
          <a:xfrm>
            <a:off x="0" y="6248020"/>
            <a:ext cx="9144000" cy="590931"/>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lvl1pPr marL="171450" indent="-171450">
              <a:tabLst>
                <a:tab pos="230188" algn="l"/>
                <a:tab pos="347663" algn="l"/>
              </a:tabLst>
              <a:defRPr sz="2400">
                <a:solidFill>
                  <a:schemeClr val="tx1"/>
                </a:solidFill>
                <a:latin typeface="Arial" charset="0"/>
              </a:defRPr>
            </a:lvl1pPr>
            <a:lvl2pPr marL="742950" indent="-285750">
              <a:tabLst>
                <a:tab pos="230188" algn="l"/>
                <a:tab pos="347663" algn="l"/>
              </a:tabLst>
              <a:defRPr sz="2400">
                <a:solidFill>
                  <a:schemeClr val="tx1"/>
                </a:solidFill>
                <a:latin typeface="Arial" charset="0"/>
              </a:defRPr>
            </a:lvl2pPr>
            <a:lvl3pPr marL="1143000" indent="-228600">
              <a:tabLst>
                <a:tab pos="230188" algn="l"/>
                <a:tab pos="347663" algn="l"/>
              </a:tabLst>
              <a:defRPr sz="2400">
                <a:solidFill>
                  <a:schemeClr val="tx1"/>
                </a:solidFill>
                <a:latin typeface="Arial" charset="0"/>
              </a:defRPr>
            </a:lvl3pPr>
            <a:lvl4pPr marL="1600200" indent="-228600">
              <a:tabLst>
                <a:tab pos="230188" algn="l"/>
                <a:tab pos="347663" algn="l"/>
              </a:tabLst>
              <a:defRPr sz="2400">
                <a:solidFill>
                  <a:schemeClr val="tx1"/>
                </a:solidFill>
                <a:latin typeface="Arial" charset="0"/>
              </a:defRPr>
            </a:lvl4pPr>
            <a:lvl5pPr marL="2057400" indent="-228600">
              <a:tabLst>
                <a:tab pos="230188" algn="l"/>
                <a:tab pos="347663" algn="l"/>
              </a:tabLst>
              <a:defRPr sz="2400">
                <a:solidFill>
                  <a:schemeClr val="tx1"/>
                </a:solidFill>
                <a:latin typeface="Arial" charset="0"/>
              </a:defRPr>
            </a:lvl5pPr>
            <a:lvl6pPr marL="2514600" indent="-228600" eaLnBrk="0" fontAlgn="base" hangingPunct="0">
              <a:spcBef>
                <a:spcPct val="0"/>
              </a:spcBef>
              <a:spcAft>
                <a:spcPct val="0"/>
              </a:spcAft>
              <a:tabLst>
                <a:tab pos="230188" algn="l"/>
                <a:tab pos="347663" algn="l"/>
              </a:tabLst>
              <a:defRPr sz="2400">
                <a:solidFill>
                  <a:schemeClr val="tx1"/>
                </a:solidFill>
                <a:latin typeface="Arial" charset="0"/>
              </a:defRPr>
            </a:lvl6pPr>
            <a:lvl7pPr marL="2971800" indent="-228600" eaLnBrk="0" fontAlgn="base" hangingPunct="0">
              <a:spcBef>
                <a:spcPct val="0"/>
              </a:spcBef>
              <a:spcAft>
                <a:spcPct val="0"/>
              </a:spcAft>
              <a:tabLst>
                <a:tab pos="230188" algn="l"/>
                <a:tab pos="347663" algn="l"/>
              </a:tabLst>
              <a:defRPr sz="2400">
                <a:solidFill>
                  <a:schemeClr val="tx1"/>
                </a:solidFill>
                <a:latin typeface="Arial" charset="0"/>
              </a:defRPr>
            </a:lvl7pPr>
            <a:lvl8pPr marL="3429000" indent="-228600" eaLnBrk="0" fontAlgn="base" hangingPunct="0">
              <a:spcBef>
                <a:spcPct val="0"/>
              </a:spcBef>
              <a:spcAft>
                <a:spcPct val="0"/>
              </a:spcAft>
              <a:tabLst>
                <a:tab pos="230188" algn="l"/>
                <a:tab pos="347663" algn="l"/>
              </a:tabLst>
              <a:defRPr sz="2400">
                <a:solidFill>
                  <a:schemeClr val="tx1"/>
                </a:solidFill>
                <a:latin typeface="Arial" charset="0"/>
              </a:defRPr>
            </a:lvl8pPr>
            <a:lvl9pPr marL="3886200" indent="-228600" eaLnBrk="0" fontAlgn="base" hangingPunct="0">
              <a:spcBef>
                <a:spcPct val="0"/>
              </a:spcBef>
              <a:spcAft>
                <a:spcPct val="0"/>
              </a:spcAft>
              <a:tabLst>
                <a:tab pos="230188" algn="l"/>
                <a:tab pos="347663" algn="l"/>
              </a:tabLst>
              <a:defRPr sz="2400">
                <a:solidFill>
                  <a:schemeClr val="tx1"/>
                </a:solidFill>
                <a:latin typeface="Arial" charset="0"/>
              </a:defRPr>
            </a:lvl9pPr>
          </a:lstStyle>
          <a:p>
            <a:pPr>
              <a:lnSpc>
                <a:spcPct val="90000"/>
              </a:lnSpc>
              <a:spcBef>
                <a:spcPct val="40000"/>
              </a:spcBef>
              <a:buFontTx/>
              <a:buChar char="•"/>
            </a:pPr>
            <a:r>
              <a:rPr lang="en-US" altLang="en-US" sz="1800" i="1" dirty="0" smtClean="0">
                <a:solidFill>
                  <a:schemeClr val="bg1"/>
                </a:solidFill>
              </a:rPr>
              <a:t>..</a:t>
            </a:r>
            <a:r>
              <a:rPr lang="en-US" altLang="en-US" sz="1800" i="1" dirty="0">
                <a:solidFill>
                  <a:schemeClr val="bg1"/>
                </a:solidFill>
              </a:rPr>
              <a:t>every observation must be made for or against some view if it is to be of any service</a:t>
            </a:r>
            <a:r>
              <a:rPr lang="en-US" altLang="en-US" sz="1800" dirty="0">
                <a:solidFill>
                  <a:schemeClr val="bg1"/>
                </a:solidFill>
              </a:rPr>
              <a:t> (Darwin, 1861, correspondence with </a:t>
            </a:r>
            <a:r>
              <a:rPr lang="en-US" altLang="en-US" sz="1800" dirty="0" smtClean="0">
                <a:solidFill>
                  <a:schemeClr val="bg1"/>
                </a:solidFill>
              </a:rPr>
              <a:t>the </a:t>
            </a:r>
            <a:r>
              <a:rPr lang="en-US" altLang="en-US" sz="1800" dirty="0">
                <a:solidFill>
                  <a:schemeClr val="bg1"/>
                </a:solidFill>
              </a:rPr>
              <a:t>Geological Survey</a:t>
            </a:r>
            <a:r>
              <a:rPr lang="en-US" altLang="en-US" sz="1800" dirty="0" smtClean="0">
                <a:solidFill>
                  <a:schemeClr val="bg1"/>
                </a:solidFill>
              </a:rPr>
              <a:t>).</a:t>
            </a:r>
            <a:endParaRPr lang="en-US" altLang="en-US" sz="1800" dirty="0">
              <a:solidFill>
                <a:schemeClr val="bg1"/>
              </a:solidFill>
            </a:endParaRPr>
          </a:p>
        </p:txBody>
      </p:sp>
      <p:sp>
        <p:nvSpPr>
          <p:cNvPr id="48" name="Rectangle 2"/>
          <p:cNvSpPr txBox="1">
            <a:spLocks noChangeArrowheads="1"/>
          </p:cNvSpPr>
          <p:nvPr/>
        </p:nvSpPr>
        <p:spPr bwMode="auto">
          <a:xfrm>
            <a:off x="0" y="6350"/>
            <a:ext cx="71628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rgbClr val="FFFF99"/>
                </a:solidFill>
                <a:latin typeface="Verdana" pitchFamily="34" charset="0"/>
              </a:defRPr>
            </a:lvl2pPr>
            <a:lvl3pPr algn="l" rtl="0" eaLnBrk="0" fontAlgn="base" hangingPunct="0">
              <a:spcBef>
                <a:spcPct val="0"/>
              </a:spcBef>
              <a:spcAft>
                <a:spcPct val="0"/>
              </a:spcAft>
              <a:defRPr sz="2400" b="1">
                <a:solidFill>
                  <a:srgbClr val="FFFF99"/>
                </a:solidFill>
                <a:latin typeface="Verdana" pitchFamily="34" charset="0"/>
              </a:defRPr>
            </a:lvl3pPr>
            <a:lvl4pPr algn="l" rtl="0" eaLnBrk="0" fontAlgn="base" hangingPunct="0">
              <a:spcBef>
                <a:spcPct val="0"/>
              </a:spcBef>
              <a:spcAft>
                <a:spcPct val="0"/>
              </a:spcAft>
              <a:defRPr sz="2400" b="1">
                <a:solidFill>
                  <a:srgbClr val="FFFF99"/>
                </a:solidFill>
                <a:latin typeface="Verdana" pitchFamily="34" charset="0"/>
              </a:defRPr>
            </a:lvl4pPr>
            <a:lvl5pPr algn="l" rtl="0" eaLnBrk="0" fontAlgn="base" hangingPunct="0">
              <a:spcBef>
                <a:spcPct val="0"/>
              </a:spcBef>
              <a:spcAft>
                <a:spcPct val="0"/>
              </a:spcAft>
              <a:defRPr sz="2400" b="1">
                <a:solidFill>
                  <a:srgbClr val="FFFF99"/>
                </a:solidFill>
                <a:latin typeface="Verdana" pitchFamily="34" charset="0"/>
              </a:defRPr>
            </a:lvl5pPr>
            <a:lvl6pPr marL="457200" algn="l" rtl="0" eaLnBrk="0" fontAlgn="base" hangingPunct="0">
              <a:spcBef>
                <a:spcPct val="0"/>
              </a:spcBef>
              <a:spcAft>
                <a:spcPct val="0"/>
              </a:spcAft>
              <a:defRPr sz="2400" b="1">
                <a:solidFill>
                  <a:srgbClr val="FFFF99"/>
                </a:solidFill>
                <a:latin typeface="Verdana" pitchFamily="34" charset="0"/>
              </a:defRPr>
            </a:lvl6pPr>
            <a:lvl7pPr marL="914400" algn="l" rtl="0" eaLnBrk="0" fontAlgn="base" hangingPunct="0">
              <a:spcBef>
                <a:spcPct val="0"/>
              </a:spcBef>
              <a:spcAft>
                <a:spcPct val="0"/>
              </a:spcAft>
              <a:defRPr sz="2400" b="1">
                <a:solidFill>
                  <a:srgbClr val="FFFF99"/>
                </a:solidFill>
                <a:latin typeface="Verdana" pitchFamily="34" charset="0"/>
              </a:defRPr>
            </a:lvl7pPr>
            <a:lvl8pPr marL="1371600" algn="l" rtl="0" eaLnBrk="0" fontAlgn="base" hangingPunct="0">
              <a:spcBef>
                <a:spcPct val="0"/>
              </a:spcBef>
              <a:spcAft>
                <a:spcPct val="0"/>
              </a:spcAft>
              <a:defRPr sz="2400" b="1">
                <a:solidFill>
                  <a:srgbClr val="FFFF99"/>
                </a:solidFill>
                <a:latin typeface="Verdana" pitchFamily="34" charset="0"/>
              </a:defRPr>
            </a:lvl8pPr>
            <a:lvl9pPr marL="1828800" algn="l" rtl="0" eaLnBrk="0" fontAlgn="base" hangingPunct="0">
              <a:spcBef>
                <a:spcPct val="0"/>
              </a:spcBef>
              <a:spcAft>
                <a:spcPct val="0"/>
              </a:spcAft>
              <a:defRPr sz="2400" b="1">
                <a:solidFill>
                  <a:srgbClr val="FFFF99"/>
                </a:solidFill>
                <a:latin typeface="Verdana" pitchFamily="34" charset="0"/>
              </a:defRPr>
            </a:lvl9pPr>
          </a:lstStyle>
          <a:p>
            <a:r>
              <a:rPr lang="en-US" altLang="en-US" sz="2200" kern="0" dirty="0" smtClean="0"/>
              <a:t>Example:  Compensational Stacking</a:t>
            </a:r>
          </a:p>
        </p:txBody>
      </p:sp>
      <p:graphicFrame>
        <p:nvGraphicFramePr>
          <p:cNvPr id="2" name="Object 1"/>
          <p:cNvGraphicFramePr>
            <a:graphicFrameLocks noChangeAspect="1"/>
          </p:cNvGraphicFramePr>
          <p:nvPr>
            <p:extLst>
              <p:ext uri="{D42A27DB-BD31-4B8C-83A1-F6EECF244321}">
                <p14:modId xmlns:p14="http://schemas.microsoft.com/office/powerpoint/2010/main" val="3239563888"/>
              </p:ext>
            </p:extLst>
          </p:nvPr>
        </p:nvGraphicFramePr>
        <p:xfrm>
          <a:off x="5010150" y="2927351"/>
          <a:ext cx="1260475" cy="568325"/>
        </p:xfrm>
        <a:graphic>
          <a:graphicData uri="http://schemas.openxmlformats.org/presentationml/2006/ole">
            <mc:AlternateContent xmlns:mc="http://schemas.openxmlformats.org/markup-compatibility/2006">
              <mc:Choice xmlns:v="urn:schemas-microsoft-com:vml" Requires="v">
                <p:oleObj spid="_x0000_s28775" name="Equation" r:id="rId8" imgW="749160" imgH="304560" progId="Equation.3">
                  <p:embed/>
                </p:oleObj>
              </mc:Choice>
              <mc:Fallback>
                <p:oleObj name="Equation" r:id="rId8" imgW="749160" imgH="304560" progId="Equation.3">
                  <p:embed/>
                  <p:pic>
                    <p:nvPicPr>
                      <p:cNvPr id="0" name="Object 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0150" y="2927351"/>
                        <a:ext cx="1260475" cy="568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71772"/>
                                        </p:tgtEl>
                                        <p:attrNameLst>
                                          <p:attrName>style.visibility</p:attrName>
                                        </p:attrNameLst>
                                      </p:cBhvr>
                                      <p:to>
                                        <p:strVal val="visible"/>
                                      </p:to>
                                    </p:set>
                                    <p:anim calcmode="lin" valueType="num">
                                      <p:cBhvr additive="base">
                                        <p:cTn id="7" dur="500" fill="hold"/>
                                        <p:tgtEl>
                                          <p:spTgt spid="71772"/>
                                        </p:tgtEl>
                                        <p:attrNameLst>
                                          <p:attrName>ppt_x</p:attrName>
                                        </p:attrNameLst>
                                      </p:cBhvr>
                                      <p:tavLst>
                                        <p:tav tm="0">
                                          <p:val>
                                            <p:strVal val="1+#ppt_w/2"/>
                                          </p:val>
                                        </p:tav>
                                        <p:tav tm="100000">
                                          <p:val>
                                            <p:strVal val="#ppt_x"/>
                                          </p:val>
                                        </p:tav>
                                      </p:tavLst>
                                    </p:anim>
                                    <p:anim calcmode="lin" valueType="num">
                                      <p:cBhvr additive="base">
                                        <p:cTn id="8" dur="500" fill="hold"/>
                                        <p:tgtEl>
                                          <p:spTgt spid="7177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1776"/>
                                        </p:tgtEl>
                                        <p:attrNameLst>
                                          <p:attrName>style.visibility</p:attrName>
                                        </p:attrNameLst>
                                      </p:cBhvr>
                                      <p:to>
                                        <p:strVal val="visible"/>
                                      </p:to>
                                    </p:set>
                                    <p:anim calcmode="lin" valueType="num">
                                      <p:cBhvr additive="base">
                                        <p:cTn id="11" dur="500" fill="hold"/>
                                        <p:tgtEl>
                                          <p:spTgt spid="71776"/>
                                        </p:tgtEl>
                                        <p:attrNameLst>
                                          <p:attrName>ppt_x</p:attrName>
                                        </p:attrNameLst>
                                      </p:cBhvr>
                                      <p:tavLst>
                                        <p:tav tm="0">
                                          <p:val>
                                            <p:strVal val="1+#ppt_w/2"/>
                                          </p:val>
                                        </p:tav>
                                        <p:tav tm="100000">
                                          <p:val>
                                            <p:strVal val="#ppt_x"/>
                                          </p:val>
                                        </p:tav>
                                      </p:tavLst>
                                    </p:anim>
                                    <p:anim calcmode="lin" valueType="num">
                                      <p:cBhvr additive="base">
                                        <p:cTn id="12" dur="500" fill="hold"/>
                                        <p:tgtEl>
                                          <p:spTgt spid="7177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1770"/>
                                        </p:tgtEl>
                                        <p:attrNameLst>
                                          <p:attrName>style.visibility</p:attrName>
                                        </p:attrNameLst>
                                      </p:cBhvr>
                                      <p:to>
                                        <p:strVal val="visible"/>
                                      </p:to>
                                    </p:set>
                                    <p:anim calcmode="lin" valueType="num">
                                      <p:cBhvr additive="base">
                                        <p:cTn id="17" dur="500" fill="hold"/>
                                        <p:tgtEl>
                                          <p:spTgt spid="71770"/>
                                        </p:tgtEl>
                                        <p:attrNameLst>
                                          <p:attrName>ppt_x</p:attrName>
                                        </p:attrNameLst>
                                      </p:cBhvr>
                                      <p:tavLst>
                                        <p:tav tm="0">
                                          <p:val>
                                            <p:strVal val="0-#ppt_w/2"/>
                                          </p:val>
                                        </p:tav>
                                        <p:tav tm="100000">
                                          <p:val>
                                            <p:strVal val="#ppt_x"/>
                                          </p:val>
                                        </p:tav>
                                      </p:tavLst>
                                    </p:anim>
                                    <p:anim calcmode="lin" valueType="num">
                                      <p:cBhvr additive="base">
                                        <p:cTn id="18" dur="500" fill="hold"/>
                                        <p:tgtEl>
                                          <p:spTgt spid="7177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1778"/>
                                        </p:tgtEl>
                                        <p:attrNameLst>
                                          <p:attrName>style.visibility</p:attrName>
                                        </p:attrNameLst>
                                      </p:cBhvr>
                                      <p:to>
                                        <p:strVal val="visible"/>
                                      </p:to>
                                    </p:set>
                                    <p:anim calcmode="lin" valueType="num">
                                      <p:cBhvr additive="base">
                                        <p:cTn id="21" dur="500" fill="hold"/>
                                        <p:tgtEl>
                                          <p:spTgt spid="71778"/>
                                        </p:tgtEl>
                                        <p:attrNameLst>
                                          <p:attrName>ppt_x</p:attrName>
                                        </p:attrNameLst>
                                      </p:cBhvr>
                                      <p:tavLst>
                                        <p:tav tm="0">
                                          <p:val>
                                            <p:strVal val="0-#ppt_w/2"/>
                                          </p:val>
                                        </p:tav>
                                        <p:tav tm="100000">
                                          <p:val>
                                            <p:strVal val="#ppt_x"/>
                                          </p:val>
                                        </p:tav>
                                      </p:tavLst>
                                    </p:anim>
                                    <p:anim calcmode="lin" valueType="num">
                                      <p:cBhvr additive="base">
                                        <p:cTn id="22" dur="500" fill="hold"/>
                                        <p:tgtEl>
                                          <p:spTgt spid="7177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2" fill="hold" nodeType="clickEffect">
                                  <p:stCondLst>
                                    <p:cond delay="0"/>
                                  </p:stCondLst>
                                  <p:childTnLst>
                                    <p:set>
                                      <p:cBhvr>
                                        <p:cTn id="26" dur="1" fill="hold">
                                          <p:stCondLst>
                                            <p:cond delay="0"/>
                                          </p:stCondLst>
                                        </p:cTn>
                                        <p:tgtEl>
                                          <p:spTgt spid="71771"/>
                                        </p:tgtEl>
                                        <p:attrNameLst>
                                          <p:attrName>style.visibility</p:attrName>
                                        </p:attrNameLst>
                                      </p:cBhvr>
                                      <p:to>
                                        <p:strVal val="visible"/>
                                      </p:to>
                                    </p:set>
                                    <p:anim calcmode="lin" valueType="num">
                                      <p:cBhvr additive="base">
                                        <p:cTn id="27" dur="500" fill="hold"/>
                                        <p:tgtEl>
                                          <p:spTgt spid="71771"/>
                                        </p:tgtEl>
                                        <p:attrNameLst>
                                          <p:attrName>ppt_x</p:attrName>
                                        </p:attrNameLst>
                                      </p:cBhvr>
                                      <p:tavLst>
                                        <p:tav tm="0">
                                          <p:val>
                                            <p:strVal val="0-#ppt_w/2"/>
                                          </p:val>
                                        </p:tav>
                                        <p:tav tm="100000">
                                          <p:val>
                                            <p:strVal val="#ppt_x"/>
                                          </p:val>
                                        </p:tav>
                                      </p:tavLst>
                                    </p:anim>
                                    <p:anim calcmode="lin" valueType="num">
                                      <p:cBhvr additive="base">
                                        <p:cTn id="28" dur="500" fill="hold"/>
                                        <p:tgtEl>
                                          <p:spTgt spid="71771"/>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71777"/>
                                        </p:tgtEl>
                                        <p:attrNameLst>
                                          <p:attrName>style.visibility</p:attrName>
                                        </p:attrNameLst>
                                      </p:cBhvr>
                                      <p:to>
                                        <p:strVal val="visible"/>
                                      </p:to>
                                    </p:set>
                                    <p:anim calcmode="lin" valueType="num">
                                      <p:cBhvr additive="base">
                                        <p:cTn id="31" dur="500" fill="hold"/>
                                        <p:tgtEl>
                                          <p:spTgt spid="71777"/>
                                        </p:tgtEl>
                                        <p:attrNameLst>
                                          <p:attrName>ppt_x</p:attrName>
                                        </p:attrNameLst>
                                      </p:cBhvr>
                                      <p:tavLst>
                                        <p:tav tm="0">
                                          <p:val>
                                            <p:strVal val="0-#ppt_w/2"/>
                                          </p:val>
                                        </p:tav>
                                        <p:tav tm="100000">
                                          <p:val>
                                            <p:strVal val="#ppt_x"/>
                                          </p:val>
                                        </p:tav>
                                      </p:tavLst>
                                    </p:anim>
                                    <p:anim calcmode="lin" valueType="num">
                                      <p:cBhvr additive="base">
                                        <p:cTn id="32" dur="500" fill="hold"/>
                                        <p:tgtEl>
                                          <p:spTgt spid="7177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27771</TotalTime>
  <Words>1594</Words>
  <Application>Microsoft Office PowerPoint</Application>
  <PresentationFormat>On-screen Show (4:3)</PresentationFormat>
  <Paragraphs>336</Paragraphs>
  <Slides>26</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29" baseType="lpstr">
      <vt:lpstr>Default Design</vt:lpstr>
      <vt:lpstr>Equation</vt:lpstr>
      <vt:lpstr>CorelDRAW</vt:lpstr>
      <vt:lpstr>PowerPoint Presentation</vt:lpstr>
      <vt:lpstr>Goal</vt:lpstr>
      <vt:lpstr>Context</vt:lpstr>
      <vt:lpstr>Context</vt:lpstr>
      <vt:lpstr>Example:  Compensational Stacking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Basin Analysis and Play Characterization</dc:title>
  <dc:creator>Dave</dc:creator>
  <cp:lastModifiedBy>David Pyles</cp:lastModifiedBy>
  <cp:revision>1536</cp:revision>
  <dcterms:created xsi:type="dcterms:W3CDTF">2000-10-31T08:46:36Z</dcterms:created>
  <dcterms:modified xsi:type="dcterms:W3CDTF">2014-05-19T17:04:41Z</dcterms:modified>
</cp:coreProperties>
</file>