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notesMasterIdLst>
    <p:notesMasterId r:id="rId18"/>
  </p:notesMasterIdLst>
  <p:handoutMasterIdLst>
    <p:handoutMasterId r:id="rId19"/>
  </p:handoutMasterIdLst>
  <p:sldIdLst>
    <p:sldId id="256" r:id="rId2"/>
    <p:sldId id="313" r:id="rId3"/>
    <p:sldId id="341" r:id="rId4"/>
    <p:sldId id="299" r:id="rId5"/>
    <p:sldId id="316" r:id="rId6"/>
    <p:sldId id="317" r:id="rId7"/>
    <p:sldId id="300" r:id="rId8"/>
    <p:sldId id="345" r:id="rId9"/>
    <p:sldId id="346" r:id="rId10"/>
    <p:sldId id="347" r:id="rId11"/>
    <p:sldId id="348" r:id="rId12"/>
    <p:sldId id="349" r:id="rId13"/>
    <p:sldId id="351" r:id="rId14"/>
    <p:sldId id="359" r:id="rId15"/>
    <p:sldId id="327" r:id="rId16"/>
    <p:sldId id="354"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mbri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mbri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mbri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mbri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mbria" charset="0"/>
        <a:ea typeface="ＭＳ Ｐゴシック" charset="0"/>
        <a:cs typeface="ＭＳ Ｐゴシック" charset="0"/>
      </a:defRPr>
    </a:lvl5pPr>
    <a:lvl6pPr marL="2286000" algn="l" defTabSz="457200" rtl="0" eaLnBrk="1" latinLnBrk="0" hangingPunct="1">
      <a:defRPr kern="1200">
        <a:solidFill>
          <a:schemeClr val="tx1"/>
        </a:solidFill>
        <a:latin typeface="Cambria" charset="0"/>
        <a:ea typeface="ＭＳ Ｐゴシック" charset="0"/>
        <a:cs typeface="ＭＳ Ｐゴシック" charset="0"/>
      </a:defRPr>
    </a:lvl6pPr>
    <a:lvl7pPr marL="2743200" algn="l" defTabSz="457200" rtl="0" eaLnBrk="1" latinLnBrk="0" hangingPunct="1">
      <a:defRPr kern="1200">
        <a:solidFill>
          <a:schemeClr val="tx1"/>
        </a:solidFill>
        <a:latin typeface="Cambria" charset="0"/>
        <a:ea typeface="ＭＳ Ｐゴシック" charset="0"/>
        <a:cs typeface="ＭＳ Ｐゴシック" charset="0"/>
      </a:defRPr>
    </a:lvl7pPr>
    <a:lvl8pPr marL="3200400" algn="l" defTabSz="457200" rtl="0" eaLnBrk="1" latinLnBrk="0" hangingPunct="1">
      <a:defRPr kern="1200">
        <a:solidFill>
          <a:schemeClr val="tx1"/>
        </a:solidFill>
        <a:latin typeface="Cambria" charset="0"/>
        <a:ea typeface="ＭＳ Ｐゴシック" charset="0"/>
        <a:cs typeface="ＭＳ Ｐゴシック" charset="0"/>
      </a:defRPr>
    </a:lvl8pPr>
    <a:lvl9pPr marL="3657600" algn="l" defTabSz="457200" rtl="0" eaLnBrk="1" latinLnBrk="0" hangingPunct="1">
      <a:defRPr kern="1200">
        <a:solidFill>
          <a:schemeClr val="tx1"/>
        </a:solidFill>
        <a:latin typeface="Cambri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4E6CA7"/>
    <a:srgbClr val="678EDB"/>
    <a:srgbClr val="6083C8"/>
    <a:srgbClr val="5E80C2"/>
    <a:srgbClr val="FF57D7"/>
    <a:srgbClr val="66FFA1"/>
    <a:srgbClr val="56E50B"/>
    <a:srgbClr val="0FE51C"/>
    <a:srgbClr val="1DE51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9" autoAdjust="0"/>
    <p:restoredTop sz="91379" autoAdjust="0"/>
  </p:normalViewPr>
  <p:slideViewPr>
    <p:cSldViewPr snapToGrid="0" snapToObjects="1">
      <p:cViewPr>
        <p:scale>
          <a:sx n="150" d="100"/>
          <a:sy n="150" d="100"/>
        </p:scale>
        <p:origin x="-808"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CB0FE0-88D5-8D4D-B725-5EC75B871357}" type="datetimeFigureOut">
              <a:rPr lang="en-US" smtClean="0"/>
              <a:t>5/17/16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6EBFCA-72E1-0A4A-BADB-832451EA85E5}" type="slidenum">
              <a:rPr lang="en-US" smtClean="0"/>
              <a:t>‹#›</a:t>
            </a:fld>
            <a:endParaRPr lang="en-US"/>
          </a:p>
        </p:txBody>
      </p:sp>
    </p:spTree>
    <p:extLst>
      <p:ext uri="{BB962C8B-B14F-4D97-AF65-F5344CB8AC3E}">
        <p14:creationId xmlns:p14="http://schemas.microsoft.com/office/powerpoint/2010/main" val="2767252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02DCDB6-0F04-B24B-9F3B-2194FAF7A612}" type="datetimeFigureOut">
              <a:rPr lang="en-US"/>
              <a:pPr>
                <a:defRPr/>
              </a:pPr>
              <a:t>5/17/16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0D3C394-CCF4-E04D-AD39-BFB03A19862E}" type="slidenum">
              <a:rPr lang="en-US"/>
              <a:pPr>
                <a:defRPr/>
              </a:pPr>
              <a:t>‹#›</a:t>
            </a:fld>
            <a:endParaRPr lang="en-US"/>
          </a:p>
        </p:txBody>
      </p:sp>
    </p:spTree>
    <p:extLst>
      <p:ext uri="{BB962C8B-B14F-4D97-AF65-F5344CB8AC3E}">
        <p14:creationId xmlns:p14="http://schemas.microsoft.com/office/powerpoint/2010/main" val="374394940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doeleadershipcomputing.org/incite-program/http:/"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a:buChar char="•"/>
            </a:pPr>
            <a:r>
              <a:rPr lang="en-US" dirty="0" smtClean="0">
                <a:latin typeface="Calibri" charset="0"/>
              </a:rPr>
              <a:t>From a hydrological perspective</a:t>
            </a:r>
            <a:r>
              <a:rPr lang="en-US" baseline="0" dirty="0" smtClean="0">
                <a:latin typeface="Calibri" charset="0"/>
              </a:rPr>
              <a:t> … water – too little, too much – likely will be the biggest future climate challenge for the world, including Africa</a:t>
            </a:r>
          </a:p>
          <a:p>
            <a:pPr marL="628650" lvl="1" indent="-171450" eaLnBrk="1" hangingPunct="1">
              <a:spcBef>
                <a:spcPct val="0"/>
              </a:spcBef>
              <a:buFont typeface="Arial"/>
              <a:buChar char="•"/>
            </a:pPr>
            <a:r>
              <a:rPr lang="en-US" baseline="0" dirty="0" smtClean="0">
                <a:latin typeface="Calibri" charset="0"/>
              </a:rPr>
              <a:t>Sahel drought</a:t>
            </a:r>
          </a:p>
          <a:p>
            <a:pPr marL="171450" indent="-171450" eaLnBrk="1" hangingPunct="1">
              <a:spcBef>
                <a:spcPct val="0"/>
              </a:spcBef>
              <a:buFont typeface="Arial"/>
              <a:buChar char="•"/>
            </a:pPr>
            <a:r>
              <a:rPr lang="en-US" baseline="0" dirty="0" smtClean="0">
                <a:latin typeface="Calibri" charset="0"/>
              </a:rPr>
              <a:t>Geological record finds tropical Africa at time </a:t>
            </a:r>
            <a:r>
              <a:rPr lang="en-US" baseline="0" dirty="0" err="1" smtClean="0">
                <a:latin typeface="Calibri" charset="0"/>
              </a:rPr>
              <a:t>hyperarid</a:t>
            </a:r>
            <a:r>
              <a:rPr lang="en-US" baseline="0" dirty="0" smtClean="0">
                <a:latin typeface="Calibri" charset="0"/>
              </a:rPr>
              <a:t> and at other times covered with large </a:t>
            </a:r>
            <a:r>
              <a:rPr lang="en-US" baseline="0" dirty="0" err="1" smtClean="0">
                <a:latin typeface="Calibri" charset="0"/>
              </a:rPr>
              <a:t>megalakes</a:t>
            </a:r>
            <a:endParaRPr lang="en-US" baseline="0" dirty="0" smtClean="0">
              <a:latin typeface="Calibri" charset="0"/>
            </a:endParaRPr>
          </a:p>
          <a:p>
            <a:pPr eaLnBrk="1" hangingPunct="1">
              <a:spcBef>
                <a:spcPct val="0"/>
              </a:spcBef>
            </a:pPr>
            <a:r>
              <a:rPr lang="en-US" dirty="0" smtClean="0">
                <a:latin typeface="Calibri" charset="0"/>
              </a:rPr>
              <a:t>	From the Sahara </a:t>
            </a:r>
            <a:r>
              <a:rPr lang="en-US" dirty="0" err="1" smtClean="0">
                <a:latin typeface="Calibri" charset="0"/>
              </a:rPr>
              <a:t>megalakes</a:t>
            </a:r>
            <a:r>
              <a:rPr lang="en-US" dirty="0" smtClean="0">
                <a:latin typeface="Calibri" charset="0"/>
              </a:rPr>
              <a:t> project, </a:t>
            </a:r>
            <a:r>
              <a:rPr lang="en-US" baseline="0" dirty="0" smtClean="0">
                <a:latin typeface="Calibri" charset="0"/>
              </a:rPr>
              <a:t>lake shoreline features </a:t>
            </a:r>
            <a:r>
              <a:rPr lang="en-US" baseline="0" dirty="0" err="1" smtClean="0">
                <a:latin typeface="Calibri" charset="0"/>
              </a:rPr>
              <a:t>confimed</a:t>
            </a:r>
            <a:r>
              <a:rPr lang="en-US" baseline="0" dirty="0" smtClean="0">
                <a:latin typeface="Calibri" charset="0"/>
              </a:rPr>
              <a:t> by </a:t>
            </a:r>
            <a:r>
              <a:rPr lang="en-US" dirty="0" smtClean="0">
                <a:latin typeface="Calibri" charset="0"/>
              </a:rPr>
              <a:t>Landsat</a:t>
            </a:r>
            <a:r>
              <a:rPr lang="en-US" baseline="0" dirty="0" smtClean="0">
                <a:latin typeface="Calibri" charset="0"/>
              </a:rPr>
              <a:t> imagery; luminescence dating</a:t>
            </a:r>
            <a:endParaRPr lang="en-US" dirty="0">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fontAlgn="base" hangingPunct="1">
              <a:spcBef>
                <a:spcPct val="0"/>
              </a:spcBef>
              <a:spcAft>
                <a:spcPct val="0"/>
              </a:spcAft>
            </a:pPr>
            <a:fld id="{14617C78-42AC-0342-B58B-F39E8A6F7339}" type="slidenum">
              <a:rPr lang="en-US" sz="1200">
                <a:latin typeface="Calibri" charset="0"/>
              </a:rPr>
              <a:pPr eaLnBrk="1" fontAlgn="base" hangingPunct="1">
                <a:spcBef>
                  <a:spcPct val="0"/>
                </a:spcBef>
                <a:spcAft>
                  <a:spcPct val="0"/>
                </a:spcAft>
              </a:pPr>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sz="1200" kern="1200" dirty="0" smtClean="0">
                <a:solidFill>
                  <a:schemeClr val="tx1"/>
                </a:solidFill>
                <a:effectLst/>
                <a:latin typeface="+mn-lt"/>
                <a:ea typeface="ＭＳ Ｐゴシック" charset="0"/>
                <a:cs typeface="ＭＳ Ｐゴシック" charset="0"/>
              </a:rPr>
              <a:t>To understand how these changes played out over all of Africa, we performed and EOF analysis of precipitation</a:t>
            </a:r>
            <a:r>
              <a:rPr lang="en-US" sz="1200" kern="1200" baseline="0" dirty="0" smtClean="0">
                <a:solidFill>
                  <a:schemeClr val="tx1"/>
                </a:solidFill>
                <a:effectLst/>
                <a:latin typeface="+mn-lt"/>
                <a:ea typeface="ＭＳ Ｐゴシック" charset="0"/>
                <a:cs typeface="ＭＳ Ｐゴシック" charset="0"/>
              </a:rPr>
              <a:t> simulated by the model and proxy data of moisture availability – lake levels, pollen and geochemical data, </a:t>
            </a:r>
          </a:p>
          <a:p>
            <a:pPr marL="171450" indent="-171450">
              <a:buFont typeface="Arial"/>
              <a:buChar char="•"/>
            </a:pPr>
            <a:r>
              <a:rPr lang="en-US" sz="1200" kern="1200" baseline="0" dirty="0" smtClean="0">
                <a:solidFill>
                  <a:schemeClr val="tx1"/>
                </a:solidFill>
                <a:effectLst/>
                <a:latin typeface="+mn-lt"/>
                <a:ea typeface="ＭＳ Ｐゴシック" charset="0"/>
                <a:cs typeface="ＭＳ Ｐゴシック" charset="0"/>
              </a:rPr>
              <a:t>The first EOF explains 48% in the proxy data and 39% of the variability in the model </a:t>
            </a:r>
            <a:r>
              <a:rPr lang="en-US" sz="1200" kern="1200" baseline="0" dirty="0" err="1" smtClean="0">
                <a:solidFill>
                  <a:schemeClr val="tx1"/>
                </a:solidFill>
                <a:effectLst/>
                <a:latin typeface="+mn-lt"/>
                <a:ea typeface="ＭＳ Ｐゴシック" charset="0"/>
                <a:cs typeface="ＭＳ Ｐゴシック" charset="0"/>
              </a:rPr>
              <a:t>precip</a:t>
            </a:r>
            <a:r>
              <a:rPr lang="en-US" sz="1200" kern="1200" baseline="0" dirty="0" smtClean="0">
                <a:solidFill>
                  <a:schemeClr val="tx1"/>
                </a:solidFill>
                <a:effectLst/>
                <a:latin typeface="+mn-lt"/>
                <a:ea typeface="ＭＳ Ｐゴシック" charset="0"/>
                <a:cs typeface="ＭＳ Ｐゴシック" charset="0"/>
              </a:rPr>
              <a:t> and show very similar temporal evolution with …</a:t>
            </a:r>
          </a:p>
          <a:p>
            <a:pPr marL="171450" indent="-171450">
              <a:buFont typeface="Arial"/>
              <a:buChar char="•"/>
            </a:pPr>
            <a:r>
              <a:rPr lang="en-US" sz="1200" kern="1200" baseline="0" dirty="0" smtClean="0">
                <a:solidFill>
                  <a:schemeClr val="tx1"/>
                </a:solidFill>
                <a:effectLst/>
                <a:latin typeface="+mn-lt"/>
                <a:ea typeface="ＭＳ Ｐゴシック" charset="0"/>
                <a:cs typeface="ＭＳ Ｐゴシック" charset="0"/>
              </a:rPr>
              <a:t>Spatially we see</a:t>
            </a: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B6AEA946-CAB6-A246-A2D8-CE8782FA71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sz="1200" kern="1200" dirty="0" smtClean="0">
                <a:solidFill>
                  <a:schemeClr val="tx1"/>
                </a:solidFill>
                <a:effectLst/>
                <a:latin typeface="+mn-lt"/>
                <a:ea typeface="ＭＳ Ｐゴシック" charset="0"/>
                <a:cs typeface="ＭＳ Ｐゴシック" charset="0"/>
              </a:rPr>
              <a:t>Monsoon nature of rainfall in North Africa is such that most of the precipitation falls during</a:t>
            </a:r>
            <a:r>
              <a:rPr lang="en-US" sz="1200" kern="1200" baseline="0" dirty="0" smtClean="0">
                <a:solidFill>
                  <a:schemeClr val="tx1"/>
                </a:solidFill>
                <a:effectLst/>
                <a:latin typeface="+mn-lt"/>
                <a:ea typeface="ＭＳ Ｐゴシック" charset="0"/>
                <a:cs typeface="ＭＳ Ｐゴシック" charset="0"/>
              </a:rPr>
              <a:t> the boreal summer months.</a:t>
            </a:r>
          </a:p>
          <a:p>
            <a:pPr marL="171450" indent="-171450">
              <a:buFont typeface="Arial"/>
              <a:buChar char="•"/>
            </a:pPr>
            <a:r>
              <a:rPr lang="en-US" sz="1200" kern="1200" baseline="0" dirty="0" smtClean="0">
                <a:solidFill>
                  <a:schemeClr val="tx1"/>
                </a:solidFill>
                <a:effectLst/>
                <a:latin typeface="+mn-lt"/>
                <a:ea typeface="ＭＳ Ｐゴシック" charset="0"/>
                <a:cs typeface="ＭＳ Ｐゴシック" charset="0"/>
              </a:rPr>
              <a:t>While most of the </a:t>
            </a:r>
            <a:r>
              <a:rPr lang="en-US" sz="1200" kern="1200" baseline="0" dirty="0" err="1" smtClean="0">
                <a:solidFill>
                  <a:schemeClr val="tx1"/>
                </a:solidFill>
                <a:effectLst/>
                <a:latin typeface="+mn-lt"/>
                <a:ea typeface="ＭＳ Ｐゴシック" charset="0"/>
                <a:cs typeface="ＭＳ Ｐゴシック" charset="0"/>
              </a:rPr>
              <a:t>precip</a:t>
            </a:r>
            <a:r>
              <a:rPr lang="en-US" sz="1200" kern="1200" baseline="0" dirty="0" smtClean="0">
                <a:solidFill>
                  <a:schemeClr val="tx1"/>
                </a:solidFill>
                <a:effectLst/>
                <a:latin typeface="+mn-lt"/>
                <a:ea typeface="ＭＳ Ｐゴシック" charset="0"/>
                <a:cs typeface="ＭＳ Ｐゴシック" charset="0"/>
              </a:rPr>
              <a:t> in tropical Africa south of the equator falls in the austral summer months</a:t>
            </a:r>
          </a:p>
          <a:p>
            <a:pPr marL="171450" indent="-171450">
              <a:buFont typeface="Arial"/>
              <a:buChar char="•"/>
            </a:pPr>
            <a:endParaRPr lang="en-US" sz="1200" kern="1200" baseline="0" dirty="0" smtClean="0">
              <a:solidFill>
                <a:schemeClr val="tx1"/>
              </a:solidFill>
              <a:effectLst/>
              <a:latin typeface="+mn-lt"/>
              <a:ea typeface="ＭＳ Ｐゴシック" charset="0"/>
              <a:cs typeface="ＭＳ Ｐゴシック" charset="0"/>
            </a:endParaRP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Direct: Warmer the Sahara, the stronger the thermal depression over the Sahara desert, the more intense the monsoon flow – either more LW back radiation from </a:t>
            </a:r>
            <a:r>
              <a:rPr lang="en-US" sz="1200" b="0" i="0" u="none" strike="noStrike" kern="1200" baseline="0" dirty="0" err="1" smtClean="0">
                <a:solidFill>
                  <a:schemeClr val="tx1"/>
                </a:solidFill>
                <a:latin typeface="+mn-lt"/>
                <a:ea typeface="ＭＳ Ｐゴシック" charset="0"/>
                <a:cs typeface="ＭＳ Ｐゴシック" charset="0"/>
              </a:rPr>
              <a:t>atmos</a:t>
            </a:r>
            <a:r>
              <a:rPr lang="en-US" sz="1200" b="0" i="0" u="none" strike="noStrike" kern="1200" baseline="0" dirty="0" smtClean="0">
                <a:solidFill>
                  <a:schemeClr val="tx1"/>
                </a:solidFill>
                <a:latin typeface="+mn-lt"/>
                <a:ea typeface="ＭＳ Ｐゴシック" charset="0"/>
                <a:cs typeface="ＭＳ Ｐゴシック" charset="0"/>
              </a:rPr>
              <a:t> to </a:t>
            </a:r>
            <a:r>
              <a:rPr lang="en-US" sz="1200" b="0" i="0" u="none" strike="noStrike" kern="1200" baseline="0" dirty="0" err="1" smtClean="0">
                <a:solidFill>
                  <a:schemeClr val="tx1"/>
                </a:solidFill>
                <a:latin typeface="+mn-lt"/>
                <a:ea typeface="ＭＳ Ｐゴシック" charset="0"/>
                <a:cs typeface="ＭＳ Ｐゴシック" charset="0"/>
              </a:rPr>
              <a:t>sfc</a:t>
            </a:r>
            <a:r>
              <a:rPr lang="en-US" sz="1200" b="0" i="0" u="none" strike="noStrike" kern="1200" baseline="0" dirty="0" smtClean="0">
                <a:solidFill>
                  <a:schemeClr val="tx1"/>
                </a:solidFill>
                <a:latin typeface="+mn-lt"/>
                <a:ea typeface="ＭＳ Ｐゴシック" charset="0"/>
                <a:cs typeface="ＭＳ Ｐゴシック" charset="0"/>
              </a:rPr>
              <a:t>  with increase in GHGs or </a:t>
            </a:r>
            <a:r>
              <a:rPr lang="en-US" sz="1200" b="0" i="0" u="none" strike="noStrike" kern="1200" baseline="0" dirty="0" err="1" smtClean="0">
                <a:solidFill>
                  <a:schemeClr val="tx1"/>
                </a:solidFill>
                <a:latin typeface="+mn-lt"/>
                <a:ea typeface="ＭＳ Ｐゴシック" charset="0"/>
                <a:cs typeface="ＭＳ Ｐゴシック" charset="0"/>
              </a:rPr>
              <a:t>incr</a:t>
            </a:r>
            <a:r>
              <a:rPr lang="en-US" sz="1200" b="0" i="0" u="none" strike="noStrike" kern="1200" baseline="0" dirty="0" smtClean="0">
                <a:solidFill>
                  <a:schemeClr val="tx1"/>
                </a:solidFill>
                <a:latin typeface="+mn-lt"/>
                <a:ea typeface="ＭＳ Ｐゴシック" charset="0"/>
                <a:cs typeface="ＭＳ Ｐゴシック" charset="0"/>
              </a:rPr>
              <a:t> in </a:t>
            </a:r>
            <a:r>
              <a:rPr lang="en-US" sz="1200" b="0" i="0" u="none" strike="noStrike" kern="1200" baseline="0" dirty="0" err="1" smtClean="0">
                <a:solidFill>
                  <a:schemeClr val="tx1"/>
                </a:solidFill>
                <a:latin typeface="+mn-lt"/>
                <a:ea typeface="ＭＳ Ｐゴシック" charset="0"/>
                <a:cs typeface="ＭＳ Ｐゴシック" charset="0"/>
              </a:rPr>
              <a:t>atmos</a:t>
            </a:r>
            <a:r>
              <a:rPr lang="en-US" sz="1200" b="0" i="0" u="none" strike="noStrike" kern="1200" baseline="0" dirty="0" smtClean="0">
                <a:solidFill>
                  <a:schemeClr val="tx1"/>
                </a:solidFill>
                <a:latin typeface="+mn-lt"/>
                <a:ea typeface="ＭＳ Ｐゴシック" charset="0"/>
                <a:cs typeface="ＭＳ Ｐゴシック" charset="0"/>
              </a:rPr>
              <a:t> T due to increase in upward LW radiation from </a:t>
            </a:r>
            <a:r>
              <a:rPr lang="en-US" sz="1200" b="0" i="0" u="none" strike="noStrike" kern="1200" baseline="0" dirty="0" err="1" smtClean="0">
                <a:solidFill>
                  <a:schemeClr val="tx1"/>
                </a:solidFill>
                <a:latin typeface="+mn-lt"/>
                <a:ea typeface="ＭＳ Ｐゴシック" charset="0"/>
                <a:cs typeface="ＭＳ Ｐゴシック" charset="0"/>
              </a:rPr>
              <a:t>sfc</a:t>
            </a:r>
            <a:endParaRPr lang="en-US" sz="1200" b="0" i="0" u="none" strike="noStrike" kern="1200" baseline="0" dirty="0" smtClean="0">
              <a:solidFill>
                <a:schemeClr val="tx1"/>
              </a:solidFill>
              <a:latin typeface="+mn-lt"/>
              <a:ea typeface="ＭＳ Ｐゴシック" charset="0"/>
              <a:cs typeface="ＭＳ Ｐゴシック" charset="0"/>
            </a:endParaRP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Indirect: warm SSTs, more in </a:t>
            </a:r>
            <a:r>
              <a:rPr lang="en-US" sz="1200" b="0" i="0" u="none" strike="noStrike" kern="1200" baseline="0" dirty="0" err="1" smtClean="0">
                <a:solidFill>
                  <a:schemeClr val="tx1"/>
                </a:solidFill>
                <a:latin typeface="+mn-lt"/>
                <a:ea typeface="ＭＳ Ｐゴシック" charset="0"/>
                <a:cs typeface="ＭＳ Ｐゴシック" charset="0"/>
              </a:rPr>
              <a:t>Natl</a:t>
            </a:r>
            <a:r>
              <a:rPr lang="en-US" sz="1200" b="0" i="0" u="none" strike="noStrike" kern="1200" baseline="0" dirty="0" smtClean="0">
                <a:solidFill>
                  <a:schemeClr val="tx1"/>
                </a:solidFill>
                <a:latin typeface="+mn-lt"/>
                <a:ea typeface="ＭＳ Ｐゴシック" charset="0"/>
                <a:cs typeface="ＭＳ Ｐゴシック" charset="0"/>
              </a:rPr>
              <a:t> than S </a:t>
            </a:r>
            <a:r>
              <a:rPr lang="en-US" sz="1200" b="0" i="0" u="none" strike="noStrike" kern="1200" baseline="0" dirty="0" err="1" smtClean="0">
                <a:solidFill>
                  <a:schemeClr val="tx1"/>
                </a:solidFill>
                <a:latin typeface="+mn-lt"/>
                <a:ea typeface="ＭＳ Ｐゴシック" charset="0"/>
                <a:cs typeface="ＭＳ Ｐゴシック" charset="0"/>
              </a:rPr>
              <a:t>Atl</a:t>
            </a:r>
            <a:r>
              <a:rPr lang="en-US" sz="1200" b="0" i="0" u="none" strike="noStrike" kern="1200" baseline="0" dirty="0" smtClean="0">
                <a:solidFill>
                  <a:schemeClr val="tx1"/>
                </a:solidFill>
                <a:latin typeface="+mn-lt"/>
                <a:ea typeface="ＭＳ Ｐゴシック" charset="0"/>
                <a:cs typeface="ＭＳ Ｐゴシック" charset="0"/>
              </a:rPr>
              <a:t> or globally</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Sea-level pressure decreases over NA, and attendant increased southwesterly flow brings moisture from the Atlantic into NA and enhances precipitation in a broad east-west band over the Sahel and southern Sahara to ~22°N</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Results from our single forcing experiments indicate that GHG and orbital forcings each contributed to the enhanced summer monsoon and precipitation increase across NA from 17 to 11 </a:t>
            </a:r>
            <a:r>
              <a:rPr lang="en-US" sz="1200" b="0" i="0" u="none" strike="noStrike" kern="1200" baseline="0" dirty="0" err="1" smtClean="0">
                <a:solidFill>
                  <a:schemeClr val="tx1"/>
                </a:solidFill>
                <a:latin typeface="+mn-lt"/>
                <a:ea typeface="ＭＳ Ｐゴシック" charset="0"/>
                <a:cs typeface="ＭＳ Ｐゴシック" charset="0"/>
              </a:rPr>
              <a:t>ka</a:t>
            </a:r>
            <a:r>
              <a:rPr lang="en-US" sz="1200" b="0" i="0" u="none" strike="noStrike" kern="1200" baseline="0" dirty="0" smtClean="0">
                <a:solidFill>
                  <a:schemeClr val="tx1"/>
                </a:solidFill>
                <a:latin typeface="+mn-lt"/>
                <a:ea typeface="ＭＳ Ｐゴシック" charset="0"/>
                <a:cs typeface="ＭＳ Ｐゴシック" charset="0"/>
              </a:rPr>
              <a:t> seen in the TraCE results. </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TraCE GHG-only shows an increase in precipitation in the southern Sahel but little broadening of the tropical </a:t>
            </a:r>
            <a:r>
              <a:rPr lang="en-US" sz="1200" b="0" i="0" u="none" strike="noStrike" kern="1200" baseline="0" dirty="0" err="1" smtClean="0">
                <a:solidFill>
                  <a:schemeClr val="tx1"/>
                </a:solidFill>
                <a:latin typeface="+mn-lt"/>
                <a:ea typeface="ＭＳ Ｐゴシック" charset="0"/>
                <a:cs typeface="ＭＳ Ｐゴシック" charset="0"/>
              </a:rPr>
              <a:t>rainbely</a:t>
            </a:r>
            <a:endParaRPr lang="en-US" sz="1200" b="0" i="0" u="none" strike="noStrike" kern="1200" baseline="0" dirty="0" smtClean="0">
              <a:solidFill>
                <a:schemeClr val="tx1"/>
              </a:solidFill>
              <a:latin typeface="+mn-lt"/>
              <a:ea typeface="ＭＳ Ｐゴシック" charset="0"/>
              <a:cs typeface="ＭＳ Ｐゴシック" charset="0"/>
            </a:endParaRP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TraCE orbital-only similarly shows enhanced precipitation in the Sahel while additionally expanding the monsoon precipitation northward</a:t>
            </a:r>
          </a:p>
          <a:p>
            <a:pPr marL="171450" indent="-171450">
              <a:buFont typeface="Arial"/>
              <a:buChar char="•"/>
            </a:pPr>
            <a:endParaRPr lang="en-US" sz="1200" b="0" i="0" u="none" strike="noStrike" kern="1200" baseline="0" dirty="0" smtClean="0">
              <a:solidFill>
                <a:schemeClr val="tx1"/>
              </a:solidFill>
              <a:latin typeface="+mn-lt"/>
              <a:ea typeface="ＭＳ Ｐゴシック" charset="0"/>
              <a:cs typeface="ＭＳ Ｐゴシック" charset="0"/>
            </a:endParaRP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DJF precipitation increases from 17 to 11 </a:t>
            </a:r>
            <a:r>
              <a:rPr lang="en-US" sz="1200" b="0" i="0" u="none" strike="noStrike" kern="1200" baseline="0" dirty="0" err="1" smtClean="0">
                <a:solidFill>
                  <a:schemeClr val="tx1"/>
                </a:solidFill>
                <a:latin typeface="+mn-lt"/>
                <a:ea typeface="ＭＳ Ｐゴシック" charset="0"/>
                <a:cs typeface="ＭＳ Ｐゴシック" charset="0"/>
              </a:rPr>
              <a:t>ka</a:t>
            </a:r>
            <a:r>
              <a:rPr lang="en-US" sz="1200" b="0" i="0" u="none" strike="noStrike" kern="1200" baseline="0" dirty="0" smtClean="0">
                <a:solidFill>
                  <a:schemeClr val="tx1"/>
                </a:solidFill>
                <a:latin typeface="+mn-lt"/>
                <a:ea typeface="ＭＳ Ｐゴシック" charset="0"/>
                <a:cs typeface="ＭＳ Ｐゴシック" charset="0"/>
              </a:rPr>
              <a:t> throughout the southern tropics, extending from the Atlantic Ocean, across Africa, and into the Indian Ocean</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The single forcing experiments indicate that much of this response is from the increase in GHGs, which caused DJF precipitation over the SEA region to increase from17 to 11ka. </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In the TraCE orbital-only experiment, on the other hand, decreased DJF insolation cools the land relative to the ocean, slightly weakening convection and precipitation over SEA near Lake Tanganyika while enhancing convection and precipitation over the Indian Ocean from 17 to 11 </a:t>
            </a:r>
            <a:r>
              <a:rPr lang="en-US" sz="1200" b="0" i="0" u="none" strike="noStrike" kern="1200" baseline="0" dirty="0" err="1" smtClean="0">
                <a:solidFill>
                  <a:schemeClr val="tx1"/>
                </a:solidFill>
                <a:latin typeface="+mn-lt"/>
                <a:ea typeface="ＭＳ Ｐゴシック" charset="0"/>
                <a:cs typeface="ＭＳ Ｐゴシック" charset="0"/>
              </a:rPr>
              <a:t>ka</a:t>
            </a:r>
            <a:endParaRPr lang="en-US" sz="1200" b="0" i="0" u="none" strike="noStrike" kern="1200" baseline="0" dirty="0" smtClean="0">
              <a:solidFill>
                <a:schemeClr val="tx1"/>
              </a:solidFill>
              <a:latin typeface="+mn-lt"/>
              <a:ea typeface="ＭＳ Ｐゴシック" charset="0"/>
              <a:cs typeface="ＭＳ Ｐゴシック" charset="0"/>
            </a:endParaRPr>
          </a:p>
          <a:p>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B6AEA946-CAB6-A246-A2D8-CE8782FA71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sz="1200" kern="1200" dirty="0" smtClean="0">
                <a:solidFill>
                  <a:schemeClr val="tx1"/>
                </a:solidFill>
                <a:effectLst/>
                <a:latin typeface="+mn-lt"/>
                <a:ea typeface="ＭＳ Ｐゴシック" charset="0"/>
                <a:cs typeface="ＭＳ Ｐゴシック" charset="0"/>
              </a:rPr>
              <a:t>Looking at time series plots, we see some</a:t>
            </a:r>
            <a:r>
              <a:rPr lang="en-US" sz="1200" kern="1200" baseline="0" dirty="0" smtClean="0">
                <a:solidFill>
                  <a:schemeClr val="tx1"/>
                </a:solidFill>
                <a:effectLst/>
                <a:latin typeface="+mn-lt"/>
                <a:ea typeface="ＭＳ Ｐゴシック" charset="0"/>
                <a:cs typeface="ＭＳ Ｐゴシック" charset="0"/>
              </a:rPr>
              <a:t> coherent features in terms of the evolution of annual rainfall in the two regions in the Trace simulations </a:t>
            </a:r>
            <a:r>
              <a:rPr lang="en-US" sz="1200" kern="1200" baseline="0" dirty="0" err="1" smtClean="0">
                <a:solidFill>
                  <a:schemeClr val="tx1"/>
                </a:solidFill>
                <a:effectLst/>
                <a:latin typeface="+mn-lt"/>
                <a:ea typeface="ＭＳ Ｐゴシック" charset="0"/>
                <a:cs typeface="ＭＳ Ｐゴシック" charset="0"/>
              </a:rPr>
              <a:t>red.</a:t>
            </a:r>
            <a:r>
              <a:rPr lang="en-US" sz="1200" kern="1200" dirty="0" err="1" smtClean="0">
                <a:solidFill>
                  <a:schemeClr val="tx1"/>
                </a:solidFill>
                <a:effectLst/>
                <a:latin typeface="+mn-lt"/>
                <a:ea typeface="ＭＳ Ｐゴシック" charset="0"/>
                <a:cs typeface="ＭＳ Ｐゴシック" charset="0"/>
              </a:rPr>
              <a:t>A</a:t>
            </a:r>
            <a:r>
              <a:rPr lang="en-US" sz="1200" kern="1200" dirty="0" smtClean="0">
                <a:solidFill>
                  <a:schemeClr val="tx1"/>
                </a:solidFill>
                <a:effectLst/>
                <a:latin typeface="+mn-lt"/>
                <a:ea typeface="ＭＳ Ｐゴシック" charset="0"/>
                <a:cs typeface="ＭＳ Ｐゴシック" charset="0"/>
              </a:rPr>
              <a:t> synchronous initiation of a AHP across western to eastern</a:t>
            </a:r>
            <a:r>
              <a:rPr lang="en-US" sz="1200" kern="1200" baseline="0" dirty="0" smtClean="0">
                <a:solidFill>
                  <a:schemeClr val="tx1"/>
                </a:solidFill>
                <a:effectLst/>
                <a:latin typeface="+mn-lt"/>
                <a:ea typeface="ＭＳ Ｐゴシック" charset="0"/>
                <a:cs typeface="ＭＳ Ｐゴシック" charset="0"/>
              </a:rPr>
              <a:t> tropical Africa is also suggested in model simulations</a:t>
            </a:r>
          </a:p>
          <a:p>
            <a:pPr marL="171450" indent="-171450">
              <a:buFont typeface="Arial"/>
              <a:buChar char="•"/>
            </a:pPr>
            <a:r>
              <a:rPr lang="en-US" sz="1200" kern="1200" baseline="0" dirty="0" smtClean="0">
                <a:solidFill>
                  <a:schemeClr val="tx1"/>
                </a:solidFill>
                <a:effectLst/>
                <a:latin typeface="+mn-lt"/>
                <a:ea typeface="ＭＳ Ｐゴシック" charset="0"/>
                <a:cs typeface="ＭＳ Ｐゴシック" charset="0"/>
              </a:rPr>
              <a:t>Drier conditions at LGM, reaching minimum values at ~17ka during HS1, slowly increasing to ~14.7ka, abruptly increasing </a:t>
            </a:r>
            <a:r>
              <a:rPr lang="en-US" sz="1200" kern="1200" baseline="0" dirty="0" err="1" smtClean="0">
                <a:solidFill>
                  <a:schemeClr val="tx1"/>
                </a:solidFill>
                <a:effectLst/>
                <a:latin typeface="+mn-lt"/>
                <a:ea typeface="ＭＳ Ｐゴシック" charset="0"/>
                <a:cs typeface="ＭＳ Ｐゴシック" charset="0"/>
              </a:rPr>
              <a:t>precip</a:t>
            </a:r>
            <a:r>
              <a:rPr lang="en-US" sz="1200" kern="1200" baseline="0" dirty="0" smtClean="0">
                <a:solidFill>
                  <a:schemeClr val="tx1"/>
                </a:solidFill>
                <a:effectLst/>
                <a:latin typeface="+mn-lt"/>
                <a:ea typeface="ＭＳ Ｐゴシック" charset="0"/>
                <a:cs typeface="ＭＳ Ｐゴシック" charset="0"/>
              </a:rPr>
              <a:t> at 14.7ka and remaining high to 11ka.</a:t>
            </a:r>
          </a:p>
          <a:p>
            <a:pPr marL="0" indent="0">
              <a:buFont typeface="Arial"/>
              <a:buNone/>
            </a:pPr>
            <a:endParaRPr lang="en-US" sz="1200" kern="1200" baseline="0" dirty="0" smtClean="0">
              <a:solidFill>
                <a:schemeClr val="tx1"/>
              </a:solidFill>
              <a:effectLst/>
              <a:latin typeface="+mn-lt"/>
              <a:ea typeface="ＭＳ Ｐゴシック" charset="0"/>
              <a:cs typeface="ＭＳ Ｐゴシック" charset="0"/>
            </a:endParaRP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In the central Sahel, orbital forcing explains ~60% of the precipitation increase from 17 to 11 </a:t>
            </a:r>
            <a:r>
              <a:rPr lang="en-US" sz="1200" b="0" i="0" u="none" strike="noStrike" kern="1200" baseline="0" dirty="0" err="1" smtClean="0">
                <a:solidFill>
                  <a:schemeClr val="tx1"/>
                </a:solidFill>
                <a:latin typeface="+mn-lt"/>
                <a:ea typeface="ＭＳ Ｐゴシック" charset="0"/>
                <a:cs typeface="ＭＳ Ｐゴシック" charset="0"/>
              </a:rPr>
              <a:t>ka</a:t>
            </a:r>
            <a:r>
              <a:rPr lang="en-US" sz="1200" b="0" i="0" u="none" strike="noStrike" kern="1200" baseline="0" dirty="0" smtClean="0">
                <a:solidFill>
                  <a:schemeClr val="tx1"/>
                </a:solidFill>
                <a:latin typeface="+mn-lt"/>
                <a:ea typeface="ＭＳ Ｐゴシック" charset="0"/>
                <a:cs typeface="ＭＳ Ｐゴシック" charset="0"/>
              </a:rPr>
              <a:t> and GHG forcing explains the remaining ~40%</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The single forcing experiments confirm that most of this response (90%) is from the increase in GHGs</a:t>
            </a:r>
          </a:p>
          <a:p>
            <a:pPr marL="171450" indent="-171450">
              <a:buFont typeface="Arial"/>
              <a:buChar char="•"/>
            </a:pPr>
            <a:endParaRPr lang="en-US" sz="1200" b="0" i="0" u="none" strike="noStrike" kern="1200" baseline="0" dirty="0" smtClean="0">
              <a:solidFill>
                <a:schemeClr val="tx1"/>
              </a:solidFill>
              <a:effectLst/>
              <a:latin typeface="+mn-lt"/>
              <a:ea typeface="ＭＳ Ｐゴシック" charset="0"/>
              <a:cs typeface="ＭＳ Ｐゴシック" charset="0"/>
            </a:endParaRPr>
          </a:p>
          <a:p>
            <a:pPr marL="171450" indent="-171450">
              <a:buFont typeface="Arial"/>
              <a:buChar char="•"/>
            </a:pPr>
            <a:r>
              <a:rPr lang="en-US" sz="1200" b="0" i="0" u="none" strike="noStrike" kern="1200" baseline="0" dirty="0" smtClean="0">
                <a:solidFill>
                  <a:schemeClr val="tx1"/>
                </a:solidFill>
                <a:effectLst/>
                <a:latin typeface="+mn-lt"/>
                <a:ea typeface="ＭＳ Ｐゴシック" charset="0"/>
                <a:cs typeface="ＭＳ Ｐゴシック" charset="0"/>
              </a:rPr>
              <a:t>COME back to coherent abrupt start of AHP in both regions.</a:t>
            </a:r>
            <a:endParaRPr lang="en-US" sz="1200" kern="1200" baseline="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B6AEA946-CAB6-A246-A2D8-CE8782FA711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sz="1200" kern="1200" dirty="0" smtClean="0">
                <a:solidFill>
                  <a:schemeClr val="tx1"/>
                </a:solidFill>
                <a:effectLst/>
                <a:latin typeface="+mn-lt"/>
                <a:ea typeface="ＭＳ Ｐゴシック" charset="0"/>
                <a:cs typeface="ＭＳ Ｐゴシック" charset="0"/>
              </a:rPr>
              <a:t>We can see the influence of the meltwater and North Atlantic</a:t>
            </a:r>
            <a:r>
              <a:rPr lang="en-US" sz="1200" kern="1200" baseline="0" dirty="0" smtClean="0">
                <a:solidFill>
                  <a:schemeClr val="tx1"/>
                </a:solidFill>
                <a:effectLst/>
                <a:latin typeface="+mn-lt"/>
                <a:ea typeface="ＭＳ Ｐゴシック" charset="0"/>
                <a:cs typeface="ＭＳ Ｐゴシック" charset="0"/>
              </a:rPr>
              <a:t> influence in the 2</a:t>
            </a:r>
            <a:r>
              <a:rPr lang="en-US" sz="1200" kern="1200" baseline="30000" dirty="0" smtClean="0">
                <a:solidFill>
                  <a:schemeClr val="tx1"/>
                </a:solidFill>
                <a:effectLst/>
                <a:latin typeface="+mn-lt"/>
                <a:ea typeface="ＭＳ Ｐゴシック" charset="0"/>
                <a:cs typeface="ＭＳ Ｐゴシック" charset="0"/>
              </a:rPr>
              <a:t>nd</a:t>
            </a:r>
            <a:r>
              <a:rPr lang="en-US" sz="1200" kern="1200" baseline="0" dirty="0" smtClean="0">
                <a:solidFill>
                  <a:schemeClr val="tx1"/>
                </a:solidFill>
                <a:effectLst/>
                <a:latin typeface="+mn-lt"/>
                <a:ea typeface="ＭＳ Ｐゴシック" charset="0"/>
                <a:cs typeface="ＭＳ Ｐゴシック" charset="0"/>
              </a:rPr>
              <a:t> EOF, which explains about 17% of the total variance.</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There is a clear relation between the model PC2 and the simulated AMOC, supporting arguments for a strong millennial modulation of African precipitation by changes in the AMOC</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baseline="0" dirty="0" smtClean="0">
                <a:solidFill>
                  <a:schemeClr val="tx1"/>
                </a:solidFill>
                <a:effectLst/>
                <a:latin typeface="+mn-lt"/>
                <a:ea typeface="ＭＳ Ｐゴシック" charset="0"/>
                <a:cs typeface="ＭＳ Ｐゴシック" charset="0"/>
              </a:rPr>
              <a:t>This abrupt and synchronous initiation of the AHP across tropical Africa in the model is concurrent with the AMOC recovery out of the HS1 meltwater period and BA warming in Greenland.</a:t>
            </a:r>
          </a:p>
          <a:p>
            <a:pPr marL="0" indent="0">
              <a:buFont typeface="Arial"/>
              <a:buNone/>
            </a:pP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B6AEA946-CAB6-A246-A2D8-CE8782FA711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Our TraCE simulation shows that millennial-scale changes in the AMOC are critical in synchronizing the onset of the AHP in NA and SEA. </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Our simulation agrees with other modeling studies in finding that freshwater added to North Atlantic sites of </a:t>
            </a:r>
            <a:r>
              <a:rPr lang="en-US" sz="1200" b="0" i="0" u="none" strike="noStrike" kern="1200" baseline="0" dirty="0" err="1" smtClean="0">
                <a:solidFill>
                  <a:schemeClr val="tx1"/>
                </a:solidFill>
                <a:latin typeface="+mn-lt"/>
                <a:ea typeface="ＭＳ Ｐゴシック" charset="0"/>
                <a:cs typeface="ＭＳ Ｐゴシック" charset="0"/>
              </a:rPr>
              <a:t>deepwater</a:t>
            </a:r>
            <a:r>
              <a:rPr lang="en-US" sz="1200" b="0" i="0" u="none" strike="noStrike" kern="1200" baseline="0" dirty="0" smtClean="0">
                <a:solidFill>
                  <a:schemeClr val="tx1"/>
                </a:solidFill>
                <a:latin typeface="+mn-lt"/>
                <a:ea typeface="ＭＳ Ｐゴシック" charset="0"/>
                <a:cs typeface="ＭＳ Ｐゴシック" charset="0"/>
              </a:rPr>
              <a:t> formation during HS1 reduces the AMOC, with an attendant shift in the ITCZ southward over the Atlantic Ocean in response to bipolar response of Atlantic SSTs, with  higher SSTs south of the equator and cooling north of the equator.</a:t>
            </a:r>
          </a:p>
          <a:p>
            <a:pPr marL="171450" indent="-171450">
              <a:buFont typeface="Arial"/>
              <a:buChar char="•"/>
            </a:pP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B6AEA946-CAB6-A246-A2D8-CE8782FA711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ＭＳ Ｐゴシック" charset="0"/>
                <a:cs typeface="ＭＳ Ｐゴシック" charset="0"/>
              </a:rPr>
              <a:t>The reconstructions are from </a:t>
            </a:r>
            <a:r>
              <a:rPr lang="en-US" sz="1200" b="0" i="0" u="none" strike="noStrike" kern="1200" baseline="0" dirty="0" err="1" smtClean="0">
                <a:solidFill>
                  <a:schemeClr val="tx1"/>
                </a:solidFill>
                <a:latin typeface="+mn-lt"/>
                <a:ea typeface="ＭＳ Ｐゴシック" charset="0"/>
                <a:cs typeface="ＭＳ Ｐゴシック" charset="0"/>
              </a:rPr>
              <a:t>Bartlein</a:t>
            </a:r>
            <a:r>
              <a:rPr lang="en-US" sz="1200" b="0" i="0" u="none" strike="noStrike" kern="1200" baseline="0" dirty="0" smtClean="0">
                <a:solidFill>
                  <a:schemeClr val="tx1"/>
                </a:solidFill>
                <a:latin typeface="+mn-lt"/>
                <a:ea typeface="ＭＳ Ｐゴシック" charset="0"/>
                <a:cs typeface="ＭＳ Ｐゴシック" charset="0"/>
              </a:rPr>
              <a:t> et al. and the simulations are an ensemble average of the coupled ocean–atmosphere simulations runs in various generations of models.</a:t>
            </a:r>
          </a:p>
          <a:p>
            <a:r>
              <a:rPr lang="en-US" sz="1200" b="0" i="0" u="none" strike="noStrike" kern="1200" baseline="0" dirty="0" smtClean="0">
                <a:solidFill>
                  <a:schemeClr val="tx1"/>
                </a:solidFill>
                <a:latin typeface="+mn-lt"/>
                <a:ea typeface="ＭＳ Ｐゴシック" charset="0"/>
                <a:cs typeface="ＭＳ Ｐゴシック" charset="0"/>
              </a:rPr>
              <a:t>Expansion of grasslands and steppe vegetation into Sahara</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Vegetation (tie to TLAI in TraCE)</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Determines how land surface interacts with atmosphere.</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Many models still prescribe PD vegetation. For those PMIP2 models that included predictive vegetation, some show improvement while results are more mixed with recent models.</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Vegetation should have less bright albedo than desert. Also affect roughness and transpiration.</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 deploy the logic of “climate envelopes”, whereby recruitment and survival are only permitted within the predefined climate tolerances for a given plant functional type.</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These envelopes represent the physiological tolerances of the vegetation types to cold, heat and drought, but are typically derived using the observed distributions of </a:t>
            </a:r>
            <a:r>
              <a:rPr lang="en-US" sz="1200" b="0" i="0" u="none" strike="noStrike" kern="1200" baseline="0" dirty="0" err="1" smtClean="0">
                <a:solidFill>
                  <a:schemeClr val="tx1"/>
                </a:solidFill>
                <a:latin typeface="+mn-lt"/>
                <a:ea typeface="ＭＳ Ｐゴシック" charset="0"/>
                <a:cs typeface="ＭＳ Ｐゴシック" charset="0"/>
              </a:rPr>
              <a:t>presentday</a:t>
            </a:r>
            <a:r>
              <a:rPr lang="en-US" sz="1200" b="0" i="0" u="none" strike="noStrike" kern="1200" baseline="0" dirty="0" smtClean="0">
                <a:solidFill>
                  <a:schemeClr val="tx1"/>
                </a:solidFill>
                <a:latin typeface="+mn-lt"/>
                <a:ea typeface="ＭＳ Ｐゴシック" charset="0"/>
                <a:cs typeface="ＭＳ Ｐゴシック" charset="0"/>
              </a:rPr>
              <a:t> vegetation and isolated experimental data</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Ecosystem demography -  allow the prediction of biome boundaries directly from plant physiological traits (leaf properties) via their competitive interactions (relative carbon economy).</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Soil</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In the CCSM’s mid-Holocene simulations, the albedo decreases more because wetter soils are simulated darker than drier soils than due to expanding vegetation. These results isolate albedo [ </a:t>
            </a:r>
            <a:r>
              <a:rPr lang="en-US" sz="1200" b="0" i="0" u="none" strike="noStrike" kern="1200" baseline="0" dirty="0" err="1" smtClean="0">
                <a:solidFill>
                  <a:schemeClr val="tx1"/>
                </a:solidFill>
                <a:latin typeface="+mn-lt"/>
                <a:ea typeface="ＭＳ Ｐゴシック" charset="0"/>
                <a:cs typeface="ＭＳ Ｐゴシック" charset="0"/>
              </a:rPr>
              <a:t>Bonfils</a:t>
            </a:r>
            <a:r>
              <a:rPr lang="en-US" sz="1200" b="0" i="0" u="none" strike="noStrike" kern="1200" baseline="0" dirty="0" smtClean="0">
                <a:solidFill>
                  <a:schemeClr val="tx1"/>
                </a:solidFill>
                <a:latin typeface="+mn-lt"/>
                <a:ea typeface="ＭＳ Ｐゴシック" charset="0"/>
                <a:cs typeface="ＭＳ Ｐゴシック" charset="0"/>
              </a:rPr>
              <a:t> et al found when albedo is low that </a:t>
            </a:r>
            <a:r>
              <a:rPr lang="en-US" sz="1200" b="0" i="0" u="none" strike="noStrike" kern="1200" baseline="0" dirty="0" err="1" smtClean="0">
                <a:solidFill>
                  <a:schemeClr val="tx1"/>
                </a:solidFill>
                <a:latin typeface="+mn-lt"/>
                <a:ea typeface="ＭＳ Ｐゴシック" charset="0"/>
                <a:cs typeface="ＭＳ Ｐゴシック" charset="0"/>
              </a:rPr>
              <a:t>atmos</a:t>
            </a:r>
            <a:r>
              <a:rPr lang="en-US" sz="1200" b="0" i="0" u="none" strike="noStrike" kern="1200" baseline="0" dirty="0" smtClean="0">
                <a:solidFill>
                  <a:schemeClr val="tx1"/>
                </a:solidFill>
                <a:latin typeface="+mn-lt"/>
                <a:ea typeface="ＭＳ Ｐゴシック" charset="0"/>
                <a:cs typeface="ＭＳ Ｐゴシック" charset="0"/>
              </a:rPr>
              <a:t> above is move unstable so that increase in solar forcing leads to large changes in </a:t>
            </a:r>
            <a:r>
              <a:rPr lang="en-US" sz="1200" b="0" i="0" u="none" strike="noStrike" kern="1200" baseline="0" dirty="0" err="1" smtClean="0">
                <a:solidFill>
                  <a:schemeClr val="tx1"/>
                </a:solidFill>
                <a:latin typeface="+mn-lt"/>
                <a:ea typeface="ＭＳ Ｐゴシック" charset="0"/>
                <a:cs typeface="ＭＳ Ｐゴシック" charset="0"/>
              </a:rPr>
              <a:t>precipitable</a:t>
            </a:r>
            <a:r>
              <a:rPr lang="en-US" sz="1200" b="0" i="0" u="none" strike="noStrike" kern="1200" baseline="0" dirty="0" smtClean="0">
                <a:solidFill>
                  <a:schemeClr val="tx1"/>
                </a:solidFill>
                <a:latin typeface="+mn-lt"/>
                <a:ea typeface="ＭＳ Ｐゴシック" charset="0"/>
                <a:cs typeface="ＭＳ Ｐゴシック" charset="0"/>
              </a:rPr>
              <a:t> water] as the key ingredient in obtaining a positive precipitation-vegetation feedback in North Africa. </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Confirmed with additional sensitivity simulations artificially lowering the soil albedo.</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Schemes are being worked on to include amount of soil organic material and amount of litter in calculation of bare soil albedo.</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Groundwater hydrology</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b="0" i="0" u="none" strike="noStrike" kern="1200" baseline="0" dirty="0" smtClean="0">
                <a:solidFill>
                  <a:schemeClr val="tx1"/>
                </a:solidFill>
                <a:latin typeface="+mn-lt"/>
                <a:ea typeface="ＭＳ Ｐゴシック" charset="0"/>
                <a:cs typeface="ＭＳ Ｐゴシック" charset="0"/>
              </a:rPr>
              <a:t>French group examined more than 1500 </a:t>
            </a:r>
            <a:r>
              <a:rPr lang="en-US" sz="1200" b="0" i="0" u="none" strike="noStrike" kern="1200" baseline="0" dirty="0" err="1" smtClean="0">
                <a:solidFill>
                  <a:schemeClr val="tx1"/>
                </a:solidFill>
                <a:latin typeface="+mn-lt"/>
                <a:ea typeface="ＭＳ Ｐゴシック" charset="0"/>
                <a:cs typeface="ＭＳ Ｐゴシック" charset="0"/>
              </a:rPr>
              <a:t>paleohydrological</a:t>
            </a:r>
            <a:r>
              <a:rPr lang="en-US" sz="1200" b="0" i="0" u="none" strike="noStrike" kern="1200" baseline="0" dirty="0" smtClean="0">
                <a:solidFill>
                  <a:schemeClr val="tx1"/>
                </a:solidFill>
                <a:latin typeface="+mn-lt"/>
                <a:ea typeface="ＭＳ Ｐゴシック" charset="0"/>
                <a:cs typeface="ＭＳ Ｐゴシック" charset="0"/>
              </a:rPr>
              <a:t> dated records collected between 10 and 28N from 15.5ka to present.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b="0" i="0" u="none" strike="noStrike" kern="1200" baseline="0" dirty="0" smtClean="0">
                <a:solidFill>
                  <a:schemeClr val="tx1"/>
                </a:solidFill>
                <a:latin typeface="+mn-lt"/>
                <a:ea typeface="ＭＳ Ｐゴシック" charset="0"/>
                <a:cs typeface="ＭＳ Ｐゴシック" charset="0"/>
              </a:rPr>
              <a:t>Suggest  time lags between the maximum of deep (fresh water) lake formation during the early Holocene and the maximum of water body extensions during the mid-Holocene, highlighting the primary role of aquifer water level in lake response to climate change </a:t>
            </a:r>
          </a:p>
          <a:p>
            <a:pPr marL="171450" indent="-171450">
              <a:buFont typeface="Arial"/>
              <a:buChar char="•"/>
            </a:pPr>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Dust</a:t>
            </a:r>
          </a:p>
          <a:p>
            <a:pPr marL="171450" marR="0" lvl="2" indent="-171450" algn="l" defTabSz="457200" rtl="0" eaLnBrk="0" fontAlgn="base" latinLnBrk="0" hangingPunct="0">
              <a:lnSpc>
                <a:spcPct val="100000"/>
              </a:lnSpc>
              <a:spcBef>
                <a:spcPct val="30000"/>
              </a:spcBef>
              <a:spcAft>
                <a:spcPct val="0"/>
              </a:spcAft>
              <a:buClrTx/>
              <a:buSzTx/>
              <a:buFont typeface="Arial"/>
              <a:buChar char="•"/>
              <a:tabLst/>
              <a:defRPr/>
            </a:pPr>
            <a:r>
              <a:rPr lang="en-US" sz="1600" dirty="0" smtClean="0">
                <a:solidFill>
                  <a:schemeClr val="bg1"/>
                </a:solidFill>
                <a:latin typeface="+mn-lt"/>
                <a:ea typeface="ＭＳ ゴシック"/>
                <a:cs typeface="ＭＳ ゴシック"/>
                <a:sym typeface="Wingdings"/>
              </a:rPr>
              <a:t>Dust fluxes respond to effective moisture, wind speed,</a:t>
            </a:r>
            <a:r>
              <a:rPr lang="en-US" sz="1600" baseline="0" dirty="0" smtClean="0">
                <a:solidFill>
                  <a:schemeClr val="bg1"/>
                </a:solidFill>
                <a:latin typeface="+mn-lt"/>
                <a:ea typeface="ＭＳ ゴシック"/>
                <a:cs typeface="ＭＳ ゴシック"/>
                <a:sym typeface="Wingdings"/>
              </a:rPr>
              <a:t> land surface cover, </a:t>
            </a:r>
            <a:r>
              <a:rPr lang="en-US" sz="1600" baseline="0" dirty="0" err="1" smtClean="0">
                <a:solidFill>
                  <a:schemeClr val="bg1"/>
                </a:solidFill>
                <a:latin typeface="+mn-lt"/>
                <a:ea typeface="ＭＳ ゴシック"/>
                <a:cs typeface="ＭＳ ゴシック"/>
                <a:sym typeface="Wingdings"/>
              </a:rPr>
              <a:t>anthro</a:t>
            </a:r>
            <a:r>
              <a:rPr lang="en-US" sz="1600" baseline="0" dirty="0" smtClean="0">
                <a:solidFill>
                  <a:schemeClr val="bg1"/>
                </a:solidFill>
                <a:latin typeface="+mn-lt"/>
                <a:ea typeface="ＭＳ ゴシック"/>
                <a:cs typeface="ＭＳ ゴシック"/>
                <a:sym typeface="Wingdings"/>
              </a:rPr>
              <a:t> activity</a:t>
            </a:r>
          </a:p>
          <a:p>
            <a:pPr marL="171450" marR="0" lvl="2" indent="-171450" algn="l" defTabSz="457200" rtl="0" eaLnBrk="0" fontAlgn="base" latinLnBrk="0" hangingPunct="0">
              <a:lnSpc>
                <a:spcPct val="100000"/>
              </a:lnSpc>
              <a:spcBef>
                <a:spcPct val="30000"/>
              </a:spcBef>
              <a:spcAft>
                <a:spcPct val="0"/>
              </a:spcAft>
              <a:buClrTx/>
              <a:buSzTx/>
              <a:buFont typeface="Arial"/>
              <a:buChar char="•"/>
              <a:tabLst/>
              <a:defRPr/>
            </a:pPr>
            <a:r>
              <a:rPr lang="en-US" sz="1600" baseline="0" dirty="0" smtClean="0">
                <a:solidFill>
                  <a:schemeClr val="bg1"/>
                </a:solidFill>
                <a:latin typeface="+mn-lt"/>
                <a:ea typeface="ＭＳ ゴシック"/>
                <a:cs typeface="ＭＳ ゴシック"/>
                <a:sym typeface="Wingdings"/>
              </a:rPr>
              <a:t> In </a:t>
            </a:r>
            <a:r>
              <a:rPr lang="en-US" sz="1600" baseline="0" dirty="0" err="1" smtClean="0">
                <a:solidFill>
                  <a:schemeClr val="bg1"/>
                </a:solidFill>
                <a:latin typeface="+mn-lt"/>
                <a:ea typeface="ＭＳ ゴシック"/>
                <a:cs typeface="ＭＳ ゴシック"/>
                <a:sym typeface="Wingdings"/>
              </a:rPr>
              <a:t>atmos</a:t>
            </a:r>
            <a:r>
              <a:rPr lang="en-US" sz="1600" baseline="0" dirty="0" smtClean="0">
                <a:solidFill>
                  <a:schemeClr val="bg1"/>
                </a:solidFill>
                <a:latin typeface="+mn-lt"/>
                <a:ea typeface="ＭＳ ゴシック"/>
                <a:cs typeface="ＭＳ ゴシック"/>
                <a:sym typeface="Wingdings"/>
              </a:rPr>
              <a:t>, have </a:t>
            </a:r>
            <a:r>
              <a:rPr lang="en-US" sz="1600" baseline="0" dirty="0" err="1" smtClean="0">
                <a:solidFill>
                  <a:schemeClr val="bg1"/>
                </a:solidFill>
                <a:latin typeface="+mn-lt"/>
                <a:ea typeface="ＭＳ ゴシック"/>
                <a:cs typeface="ＭＳ ゴシック"/>
                <a:sym typeface="Wingdings"/>
              </a:rPr>
              <a:t>postive</a:t>
            </a:r>
            <a:r>
              <a:rPr lang="en-US" sz="1600" baseline="0" dirty="0" smtClean="0">
                <a:solidFill>
                  <a:schemeClr val="bg1"/>
                </a:solidFill>
                <a:latin typeface="+mn-lt"/>
                <a:ea typeface="ＭＳ ゴシック"/>
                <a:cs typeface="ＭＳ ゴシック"/>
                <a:sym typeface="Wingdings"/>
              </a:rPr>
              <a:t> RF through radiation absorption and negative through </a:t>
            </a:r>
            <a:r>
              <a:rPr lang="en-US" sz="1600" baseline="0" dirty="0" err="1" smtClean="0">
                <a:solidFill>
                  <a:schemeClr val="bg1"/>
                </a:solidFill>
                <a:latin typeface="+mn-lt"/>
                <a:ea typeface="ＭＳ ゴシック"/>
                <a:cs typeface="ＭＳ ゴシック"/>
                <a:sym typeface="Wingdings"/>
              </a:rPr>
              <a:t>backscattering</a:t>
            </a:r>
            <a:r>
              <a:rPr lang="en-US" sz="1600" dirty="0" err="1" smtClean="0">
                <a:solidFill>
                  <a:schemeClr val="bg1"/>
                </a:solidFill>
                <a:latin typeface="+mn-lt"/>
                <a:ea typeface="ＭＳ ゴシック"/>
                <a:cs typeface="ＭＳ ゴシック"/>
                <a:sym typeface="Wingdings"/>
              </a:rPr>
              <a:t>Changes</a:t>
            </a:r>
            <a:r>
              <a:rPr lang="en-US" sz="1600" dirty="0" smtClean="0">
                <a:solidFill>
                  <a:schemeClr val="bg1"/>
                </a:solidFill>
                <a:latin typeface="+mn-lt"/>
                <a:ea typeface="ＭＳ ゴシック"/>
                <a:cs typeface="ＭＳ ゴシック"/>
                <a:sym typeface="Wingdings"/>
              </a:rPr>
              <a:t> in desert dust and its </a:t>
            </a:r>
            <a:r>
              <a:rPr lang="en-US" sz="1600" dirty="0" err="1" smtClean="0">
                <a:solidFill>
                  <a:schemeClr val="bg1"/>
                </a:solidFill>
                <a:latin typeface="+mn-lt"/>
                <a:ea typeface="ＭＳ ゴシック"/>
                <a:cs typeface="ＭＳ ゴシック"/>
                <a:sym typeface="Wingdings"/>
              </a:rPr>
              <a:t>radiative</a:t>
            </a:r>
            <a:r>
              <a:rPr lang="en-US" sz="1600" dirty="0" smtClean="0">
                <a:solidFill>
                  <a:schemeClr val="bg1"/>
                </a:solidFill>
                <a:latin typeface="+mn-lt"/>
                <a:ea typeface="ＭＳ ゴシック"/>
                <a:cs typeface="ＭＳ ゴシック"/>
                <a:sym typeface="Wingdings"/>
              </a:rPr>
              <a:t> forcing needed to simulate observed drying of Sahel from 1955 to 1990. </a:t>
            </a:r>
            <a:endParaRPr lang="en-US" sz="1600" dirty="0" smtClean="0">
              <a:solidFill>
                <a:schemeClr val="bg1"/>
              </a:solidFill>
              <a:latin typeface="+mn-lt"/>
            </a:endParaRPr>
          </a:p>
          <a:p>
            <a:pPr marL="171450" indent="-171450">
              <a:buFont typeface="Arial"/>
              <a:buChar char="•"/>
            </a:pPr>
            <a:r>
              <a:rPr lang="en-US" sz="1200" i="0" kern="1200" dirty="0" smtClean="0">
                <a:solidFill>
                  <a:schemeClr val="tx1"/>
                </a:solidFill>
                <a:effectLst/>
                <a:latin typeface="+mn-lt"/>
                <a:ea typeface="ＭＳ Ｐゴシック" charset="0"/>
                <a:cs typeface="ＭＳ Ｐゴシック" charset="0"/>
              </a:rPr>
              <a:t>Find that need to simulate both changes in desert dust and its </a:t>
            </a:r>
            <a:r>
              <a:rPr lang="en-US" sz="1200" i="0" kern="1200" dirty="0" err="1" smtClean="0">
                <a:solidFill>
                  <a:schemeClr val="tx1"/>
                </a:solidFill>
                <a:effectLst/>
                <a:latin typeface="+mn-lt"/>
                <a:ea typeface="ＭＳ Ｐゴシック" charset="0"/>
                <a:cs typeface="ＭＳ Ｐゴシック" charset="0"/>
              </a:rPr>
              <a:t>radiative</a:t>
            </a:r>
            <a:r>
              <a:rPr lang="en-US" sz="1200" i="0" kern="1200" dirty="0" smtClean="0">
                <a:solidFill>
                  <a:schemeClr val="tx1"/>
                </a:solidFill>
                <a:effectLst/>
                <a:latin typeface="+mn-lt"/>
                <a:ea typeface="ＭＳ Ｐゴシック" charset="0"/>
                <a:cs typeface="ＭＳ Ｐゴシック" charset="0"/>
              </a:rPr>
              <a:t> forcing</a:t>
            </a:r>
            <a:r>
              <a:rPr lang="en-US" sz="1200" i="0" kern="1200" baseline="0" dirty="0" smtClean="0">
                <a:solidFill>
                  <a:schemeClr val="tx1"/>
                </a:solidFill>
                <a:effectLst/>
                <a:latin typeface="+mn-lt"/>
                <a:ea typeface="ＭＳ Ｐゴシック" charset="0"/>
                <a:cs typeface="ＭＳ Ｐゴシック" charset="0"/>
              </a:rPr>
              <a:t> to simulated observed drying of Sahel from 1955 to 1990 (black </a:t>
            </a:r>
            <a:r>
              <a:rPr lang="en-US" sz="1200" i="0" kern="1200" baseline="0" dirty="0" err="1" smtClean="0">
                <a:solidFill>
                  <a:schemeClr val="tx1"/>
                </a:solidFill>
                <a:effectLst/>
                <a:latin typeface="+mn-lt"/>
                <a:ea typeface="ＭＳ Ｐゴシック" charset="0"/>
                <a:cs typeface="ＭＳ Ｐゴシック" charset="0"/>
              </a:rPr>
              <a:t>vs</a:t>
            </a:r>
            <a:r>
              <a:rPr lang="en-US" sz="1200" i="0" kern="1200" baseline="0" dirty="0" smtClean="0">
                <a:solidFill>
                  <a:schemeClr val="tx1"/>
                </a:solidFill>
                <a:effectLst/>
                <a:latin typeface="+mn-lt"/>
                <a:ea typeface="ＭＳ Ｐゴシック" charset="0"/>
                <a:cs typeface="ＭＳ Ｐゴシック" charset="0"/>
              </a:rPr>
              <a:t> </a:t>
            </a:r>
            <a:r>
              <a:rPr lang="en-US" sz="1200" i="0" kern="1200" baseline="0" dirty="0" err="1" smtClean="0">
                <a:solidFill>
                  <a:schemeClr val="tx1"/>
                </a:solidFill>
                <a:effectLst/>
                <a:latin typeface="+mn-lt"/>
                <a:ea typeface="ＭＳ Ｐゴシック" charset="0"/>
                <a:cs typeface="ＭＳ Ｐゴシック" charset="0"/>
              </a:rPr>
              <a:t>ornge</a:t>
            </a:r>
            <a:r>
              <a:rPr lang="en-US" sz="1200" i="0" kern="1200" baseline="0" dirty="0" smtClean="0">
                <a:solidFill>
                  <a:schemeClr val="tx1"/>
                </a:solidFill>
                <a:effectLst/>
                <a:latin typeface="+mn-lt"/>
                <a:ea typeface="ＭＳ Ｐゴシック" charset="0"/>
                <a:cs typeface="ＭＳ Ｐゴシック" charset="0"/>
              </a:rPr>
              <a:t> dotted). </a:t>
            </a:r>
          </a:p>
          <a:p>
            <a:pPr marL="171450" indent="-171450">
              <a:buFont typeface="Arial"/>
              <a:buChar char="•"/>
            </a:pPr>
            <a:r>
              <a:rPr lang="en-US" sz="1200" i="0" kern="1200" baseline="0" dirty="0" smtClean="0">
                <a:solidFill>
                  <a:schemeClr val="tx1"/>
                </a:solidFill>
                <a:effectLst/>
                <a:latin typeface="+mn-lt"/>
                <a:ea typeface="ＭＳ Ｐゴシック" charset="0"/>
                <a:cs typeface="ＭＳ Ｐゴシック" charset="0"/>
              </a:rPr>
              <a:t>Dust </a:t>
            </a:r>
            <a:r>
              <a:rPr lang="en-US" sz="1200" i="0" kern="1200" baseline="0" dirty="0" err="1" smtClean="0">
                <a:solidFill>
                  <a:schemeClr val="tx1"/>
                </a:solidFill>
                <a:effectLst/>
                <a:latin typeface="+mn-lt"/>
                <a:ea typeface="ＭＳ Ｐゴシック" charset="0"/>
                <a:cs typeface="ＭＳ Ｐゴシック" charset="0"/>
              </a:rPr>
              <a:t>radiative</a:t>
            </a:r>
            <a:r>
              <a:rPr lang="en-US" sz="1200" i="0" kern="1200" baseline="0" dirty="0" smtClean="0">
                <a:solidFill>
                  <a:schemeClr val="tx1"/>
                </a:solidFill>
                <a:effectLst/>
                <a:latin typeface="+mn-lt"/>
                <a:ea typeface="ＭＳ Ｐゴシック" charset="0"/>
                <a:cs typeface="ＭＳ Ｐゴシック" charset="0"/>
              </a:rPr>
              <a:t> forcing affects Sahel </a:t>
            </a:r>
            <a:r>
              <a:rPr lang="en-US" sz="1200" i="0" kern="1200" baseline="0" dirty="0" err="1" smtClean="0">
                <a:solidFill>
                  <a:schemeClr val="tx1"/>
                </a:solidFill>
                <a:effectLst/>
                <a:latin typeface="+mn-lt"/>
                <a:ea typeface="ＭＳ Ｐゴシック" charset="0"/>
                <a:cs typeface="ＭＳ Ｐゴシック" charset="0"/>
              </a:rPr>
              <a:t>precip</a:t>
            </a:r>
            <a:r>
              <a:rPr lang="en-US" sz="1200" i="0" kern="1200" baseline="0" dirty="0" smtClean="0">
                <a:solidFill>
                  <a:schemeClr val="tx1"/>
                </a:solidFill>
                <a:effectLst/>
                <a:latin typeface="+mn-lt"/>
                <a:ea typeface="ＭＳ Ｐゴシック" charset="0"/>
                <a:cs typeface="ＭＳ Ｐゴシック" charset="0"/>
              </a:rPr>
              <a:t> through cooling of troposphere over </a:t>
            </a:r>
            <a:r>
              <a:rPr lang="en-US" sz="1200" i="0" kern="1200" baseline="0" dirty="0" err="1" smtClean="0">
                <a:solidFill>
                  <a:schemeClr val="tx1"/>
                </a:solidFill>
                <a:effectLst/>
                <a:latin typeface="+mn-lt"/>
                <a:ea typeface="ＭＳ Ｐゴシック" charset="0"/>
                <a:cs typeface="ＭＳ Ｐゴシック" charset="0"/>
              </a:rPr>
              <a:t>Nafrica</a:t>
            </a:r>
            <a:endParaRPr lang="en-US" sz="1200" i="0" kern="1200" baseline="0" dirty="0" smtClean="0">
              <a:solidFill>
                <a:schemeClr val="tx1"/>
              </a:solidFill>
              <a:effectLst/>
              <a:latin typeface="+mn-lt"/>
              <a:ea typeface="ＭＳ Ｐゴシック" charset="0"/>
              <a:cs typeface="ＭＳ Ｐゴシック" charset="0"/>
            </a:endParaRPr>
          </a:p>
          <a:p>
            <a:pPr marL="171450" indent="-171450">
              <a:buFont typeface="Arial"/>
              <a:buChar char="•"/>
            </a:pPr>
            <a:r>
              <a:rPr lang="en-US" sz="1200" i="1" kern="1200" dirty="0" smtClean="0">
                <a:solidFill>
                  <a:schemeClr val="tx1"/>
                </a:solidFill>
                <a:effectLst/>
                <a:latin typeface="+mn-lt"/>
                <a:ea typeface="ＭＳ Ｐゴシック" charset="0"/>
                <a:cs typeface="ＭＳ Ｐゴシック" charset="0"/>
              </a:rPr>
              <a:t>Dust</a:t>
            </a:r>
            <a:r>
              <a:rPr lang="en-US" sz="1200" i="1" kern="1200" baseline="0" dirty="0" smtClean="0">
                <a:solidFill>
                  <a:schemeClr val="tx1"/>
                </a:solidFill>
                <a:effectLst/>
                <a:latin typeface="+mn-lt"/>
                <a:ea typeface="ＭＳ Ｐゴシック" charset="0"/>
                <a:cs typeface="ＭＳ Ｐゴシック" charset="0"/>
              </a:rPr>
              <a:t> cools surface (SW cooling &gt; LW warming) with cooling greater over tropical </a:t>
            </a:r>
            <a:r>
              <a:rPr lang="en-US" sz="1200" i="1" kern="1200" baseline="0" dirty="0" err="1" smtClean="0">
                <a:solidFill>
                  <a:schemeClr val="tx1"/>
                </a:solidFill>
                <a:effectLst/>
                <a:latin typeface="+mn-lt"/>
                <a:ea typeface="ＭＳ Ｐゴシック" charset="0"/>
                <a:cs typeface="ＭＳ Ｐゴシック" charset="0"/>
              </a:rPr>
              <a:t>Natl</a:t>
            </a:r>
            <a:r>
              <a:rPr lang="en-US" sz="1200" i="1" kern="1200" baseline="0" dirty="0" smtClean="0">
                <a:solidFill>
                  <a:schemeClr val="tx1"/>
                </a:solidFill>
                <a:effectLst/>
                <a:latin typeface="+mn-lt"/>
                <a:ea typeface="ＭＳ Ｐゴシック" charset="0"/>
                <a:cs typeface="ＭＳ Ｐゴシック" charset="0"/>
              </a:rPr>
              <a:t> than North Africa)</a:t>
            </a:r>
          </a:p>
          <a:p>
            <a:endParaRPr lang="en-US" sz="1200" i="1" kern="1200" baseline="0" dirty="0" smtClean="0">
              <a:solidFill>
                <a:schemeClr val="tx1"/>
              </a:solidFill>
              <a:effectLst/>
              <a:latin typeface="+mn-lt"/>
              <a:ea typeface="ＭＳ Ｐゴシック" charset="0"/>
              <a:cs typeface="ＭＳ Ｐゴシック" charset="0"/>
            </a:endParaRPr>
          </a:p>
          <a:p>
            <a:pPr marL="171450" indent="-171450">
              <a:buFont typeface="Arial"/>
              <a:buChar char="•"/>
            </a:pPr>
            <a:endParaRPr lang="en-US" sz="1200" b="0" i="0" u="none" strike="noStrike" kern="1200" baseline="0" dirty="0" smtClean="0">
              <a:solidFill>
                <a:schemeClr val="tx1"/>
              </a:solidFill>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B6AEA946-CAB6-A246-A2D8-CE8782FA711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The spatial pattern of precipitation in EOF1 is markedly similar to the historical patterns, as well as CMIP5 ensemble projection for precipitation changes over tropical Africa by the end of this century</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Although multiple forcings influenced African climate during the deglaciation, the agreement between proxy records and our simulated evolution of rainfall indicates that the processes and sensitivity of GHG-driven rainfall change are well simulated in our fully coupled global climate model. </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This lends confidence to the CMIP5 climate model ensemble projections of future precipitation change over tropical Africa at the continental scale.</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Note W. Africa </a:t>
            </a:r>
            <a:r>
              <a:rPr lang="en-US" sz="1200" b="0" i="0" u="none" strike="noStrike" kern="1200" baseline="0" dirty="0" err="1" smtClean="0">
                <a:solidFill>
                  <a:schemeClr val="tx1"/>
                </a:solidFill>
                <a:latin typeface="+mn-lt"/>
                <a:ea typeface="ＭＳ Ｐゴシック" charset="0"/>
                <a:cs typeface="ＭＳ Ｐゴシック" charset="0"/>
              </a:rPr>
              <a:t>vs</a:t>
            </a:r>
            <a:r>
              <a:rPr lang="en-US" sz="1200" b="0" i="0" u="none" strike="noStrike" kern="1200" baseline="0" dirty="0" smtClean="0">
                <a:solidFill>
                  <a:schemeClr val="tx1"/>
                </a:solidFill>
                <a:latin typeface="+mn-lt"/>
                <a:ea typeface="ＭＳ Ｐゴシック" charset="0"/>
                <a:cs typeface="ＭＳ Ｐゴシック" charset="0"/>
              </a:rPr>
              <a:t> Central Africa Sahel/Sahara rainfall projections.</a:t>
            </a:r>
          </a:p>
          <a:p>
            <a:pPr marL="171450" indent="-171450">
              <a:buFont typeface="Arial"/>
              <a:buChar char="•"/>
            </a:pP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B6AEA946-CAB6-A246-A2D8-CE8782FA711A}"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a:buChar char="•"/>
            </a:pPr>
            <a:r>
              <a:rPr lang="en-US" dirty="0" smtClean="0">
                <a:latin typeface="Calibri" charset="0"/>
              </a:rPr>
              <a:t>The area</a:t>
            </a:r>
            <a:r>
              <a:rPr lang="en-US" baseline="0" dirty="0" smtClean="0">
                <a:latin typeface="Calibri" charset="0"/>
              </a:rPr>
              <a:t> and its people suffered devastating droughts and famines.</a:t>
            </a:r>
          </a:p>
          <a:p>
            <a:pPr marL="171450" indent="-171450" eaLnBrk="1" hangingPunct="1">
              <a:spcBef>
                <a:spcPct val="0"/>
              </a:spcBef>
              <a:buFont typeface="Arial"/>
              <a:buChar char="•"/>
            </a:pPr>
            <a:r>
              <a:rPr lang="en-US" baseline="0" dirty="0" smtClean="0">
                <a:latin typeface="Calibri" charset="0"/>
              </a:rPr>
              <a:t>Global climate modeling has suggested a strong link between SST anomalies and rainfall in Sahel, with both internal variability of Atlantic SSTs (AMO), and forced changes associated increases in aerosol, predominantly in the NH modulating the SSTs.</a:t>
            </a:r>
          </a:p>
          <a:p>
            <a:pPr marL="171450" indent="-171450" eaLnBrk="1" hangingPunct="1">
              <a:spcBef>
                <a:spcPct val="0"/>
              </a:spcBef>
              <a:buFont typeface="Arial"/>
              <a:buChar char="•"/>
            </a:pPr>
            <a:r>
              <a:rPr lang="en-US" baseline="0" dirty="0" smtClean="0">
                <a:latin typeface="Calibri" charset="0"/>
              </a:rPr>
              <a:t>Positive AMO and reduction of NH aerosols both leading to warmer </a:t>
            </a:r>
            <a:r>
              <a:rPr lang="en-US" baseline="0" dirty="0" err="1" smtClean="0">
                <a:latin typeface="Calibri" charset="0"/>
              </a:rPr>
              <a:t>Natl</a:t>
            </a:r>
            <a:r>
              <a:rPr lang="en-US" baseline="0" dirty="0" smtClean="0">
                <a:latin typeface="Calibri" charset="0"/>
              </a:rPr>
              <a:t> SST</a:t>
            </a:r>
          </a:p>
          <a:p>
            <a:pPr marL="171450" indent="-171450" eaLnBrk="1" hangingPunct="1">
              <a:spcBef>
                <a:spcPct val="0"/>
              </a:spcBef>
              <a:buFont typeface="Arial"/>
              <a:buChar char="•"/>
            </a:pPr>
            <a:endParaRPr lang="en-US" baseline="0" dirty="0" smtClean="0">
              <a:latin typeface="Calibri" charset="0"/>
            </a:endParaRPr>
          </a:p>
          <a:p>
            <a:pPr marL="171450" indent="-171450" eaLnBrk="1" hangingPunct="1">
              <a:spcBef>
                <a:spcPct val="0"/>
              </a:spcBef>
              <a:buFont typeface="Arial"/>
              <a:buChar char="•"/>
            </a:pPr>
            <a:r>
              <a:rPr lang="en-US" baseline="0" dirty="0" smtClean="0">
                <a:latin typeface="Calibri" charset="0"/>
              </a:rPr>
              <a:t>Satellite data over the two decades since early 1980s have shown a remarkable trend in </a:t>
            </a:r>
            <a:r>
              <a:rPr lang="en-US" baseline="0" dirty="0" err="1" smtClean="0">
                <a:latin typeface="Calibri" charset="0"/>
              </a:rPr>
              <a:t>vegettion</a:t>
            </a:r>
            <a:r>
              <a:rPr lang="en-US" baseline="0" dirty="0" smtClean="0">
                <a:latin typeface="Calibri" charset="0"/>
              </a:rPr>
              <a:t> greenness.</a:t>
            </a:r>
          </a:p>
          <a:p>
            <a:pPr marL="171450" indent="-171450" eaLnBrk="1" hangingPunct="1">
              <a:spcBef>
                <a:spcPct val="0"/>
              </a:spcBef>
              <a:buFont typeface="Arial"/>
              <a:buChar char="•"/>
            </a:pPr>
            <a:endParaRPr lang="en-US" baseline="0" dirty="0" smtClean="0">
              <a:latin typeface="Calibri" charset="0"/>
            </a:endParaRPr>
          </a:p>
          <a:p>
            <a:pPr marL="171450" indent="-171450" eaLnBrk="1" hangingPunct="1">
              <a:spcBef>
                <a:spcPct val="0"/>
              </a:spcBef>
              <a:buFont typeface="Arial"/>
              <a:buChar char="•"/>
            </a:pPr>
            <a:r>
              <a:rPr lang="en-US" baseline="0" dirty="0" smtClean="0">
                <a:latin typeface="Calibri" charset="0"/>
              </a:rPr>
              <a:t>BOTH</a:t>
            </a:r>
          </a:p>
          <a:p>
            <a:pPr marL="171450" indent="-171450" eaLnBrk="1" hangingPunct="1">
              <a:spcBef>
                <a:spcPct val="0"/>
              </a:spcBef>
              <a:buFont typeface="Arial"/>
              <a:buChar char="•"/>
            </a:pPr>
            <a:endParaRPr lang="en-US" baseline="0" dirty="0" smtClean="0">
              <a:latin typeface="Calibri" charset="0"/>
            </a:endParaRPr>
          </a:p>
          <a:p>
            <a:pPr marL="171450" indent="-171450" eaLnBrk="1" hangingPunct="1">
              <a:spcBef>
                <a:spcPct val="0"/>
              </a:spcBef>
              <a:buFont typeface="Arial"/>
              <a:buChar char="•"/>
            </a:pPr>
            <a:r>
              <a:rPr lang="en-US" baseline="0" dirty="0" err="1" smtClean="0">
                <a:latin typeface="Calibri" charset="0"/>
              </a:rPr>
              <a:t>Charney</a:t>
            </a:r>
            <a:r>
              <a:rPr lang="en-US" baseline="0" dirty="0" smtClean="0">
                <a:latin typeface="Calibri" charset="0"/>
              </a:rPr>
              <a:t> hypothesis: overgrazing and cultivation  </a:t>
            </a:r>
            <a:r>
              <a:rPr lang="is-IS" baseline="0" dirty="0" smtClean="0">
                <a:latin typeface="Calibri" charset="0"/>
              </a:rPr>
              <a:t>… albedo increases ,,, general cooling of land sfc ... </a:t>
            </a:r>
            <a:r>
              <a:rPr lang="en-US" baseline="0" dirty="0" smtClean="0">
                <a:latin typeface="Calibri" charset="0"/>
              </a:rPr>
              <a:t>R</a:t>
            </a:r>
            <a:r>
              <a:rPr lang="is-IS" baseline="0" dirty="0" smtClean="0">
                <a:latin typeface="Calibri" charset="0"/>
              </a:rPr>
              <a:t>eductions of ET and sfc convergence ... </a:t>
            </a:r>
            <a:r>
              <a:rPr lang="en-US" baseline="0" dirty="0" smtClean="0">
                <a:latin typeface="Calibri" charset="0"/>
              </a:rPr>
              <a:t>R</a:t>
            </a:r>
            <a:r>
              <a:rPr lang="is-IS" baseline="0" dirty="0" smtClean="0">
                <a:latin typeface="Calibri" charset="0"/>
              </a:rPr>
              <a:t>eductions in rainfall.</a:t>
            </a:r>
            <a:endParaRPr lang="en-US" dirty="0">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fontAlgn="base" hangingPunct="1">
              <a:spcBef>
                <a:spcPct val="0"/>
              </a:spcBef>
              <a:spcAft>
                <a:spcPct val="0"/>
              </a:spcAft>
            </a:pPr>
            <a:fld id="{8F0F4D3B-7A58-6640-80E3-2C65BCB221EB}" type="slidenum">
              <a:rPr lang="en-US" sz="1200">
                <a:latin typeface="Calibri" charset="0"/>
              </a:rPr>
              <a:pPr eaLnBrk="1" fontAlgn="base" hangingPunct="1">
                <a:spcBef>
                  <a:spcPct val="0"/>
                </a:spcBef>
                <a:spcAft>
                  <a:spcPct val="0"/>
                </a:spcAft>
              </a:pPr>
              <a:t>2</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a:buChar char="•"/>
            </a:pPr>
            <a:r>
              <a:rPr lang="en-US" dirty="0" smtClean="0">
                <a:latin typeface="Calibri" charset="0"/>
              </a:rPr>
              <a:t>And will concentrate</a:t>
            </a:r>
            <a:r>
              <a:rPr lang="en-US" baseline="0" dirty="0" smtClean="0">
                <a:latin typeface="Calibri" charset="0"/>
              </a:rPr>
              <a:t> on the changes of the time since the last interglacial, time when we have the most records and climate modeling, though hope that we will hear more about earlier periods from our panelist.</a:t>
            </a:r>
          </a:p>
          <a:p>
            <a:pPr marL="171450" indent="-171450" eaLnBrk="1" hangingPunct="1">
              <a:spcBef>
                <a:spcPct val="0"/>
              </a:spcBef>
              <a:buFont typeface="Arial"/>
              <a:buChar char="•"/>
            </a:pPr>
            <a:r>
              <a:rPr lang="en-US" dirty="0" smtClean="0">
                <a:latin typeface="Calibri" charset="0"/>
              </a:rPr>
              <a:t>Modeling perspective: let us take what the data shows and allows us to look at the causation, climate</a:t>
            </a:r>
            <a:r>
              <a:rPr lang="en-US" baseline="0" dirty="0" smtClean="0">
                <a:latin typeface="Calibri" charset="0"/>
              </a:rPr>
              <a:t> processes that contribute to signal;</a:t>
            </a:r>
          </a:p>
          <a:p>
            <a:pPr marL="171450" indent="-171450" eaLnBrk="1" hangingPunct="1">
              <a:spcBef>
                <a:spcPct val="0"/>
              </a:spcBef>
              <a:buFont typeface="Arial"/>
              <a:buChar char="•"/>
            </a:pPr>
            <a:r>
              <a:rPr lang="en-US" baseline="0" dirty="0" smtClean="0">
                <a:latin typeface="Calibri" charset="0"/>
              </a:rPr>
              <a:t>Also allows us to understand what important processes may be missing in our models (feedbacks, resolution, proper variability, upwelling and seasonal cycle)</a:t>
            </a:r>
            <a:endParaRPr lang="en-US" dirty="0">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fontAlgn="base" hangingPunct="1">
              <a:spcBef>
                <a:spcPct val="0"/>
              </a:spcBef>
              <a:spcAft>
                <a:spcPct val="0"/>
              </a:spcAft>
            </a:pPr>
            <a:fld id="{8F0F4D3B-7A58-6640-80E3-2C65BCB221EB}" type="slidenum">
              <a:rPr lang="en-US" sz="1200">
                <a:latin typeface="Calibri" charset="0"/>
              </a:rPr>
              <a:pPr eaLnBrk="1" fontAlgn="base" hangingPunct="1">
                <a:spcBef>
                  <a:spcPct val="0"/>
                </a:spcBef>
                <a:spcAft>
                  <a:spcPct val="0"/>
                </a:spcAft>
              </a:pPr>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a:buChar char="•"/>
            </a:pPr>
            <a:r>
              <a:rPr lang="en-US" dirty="0" smtClean="0">
                <a:latin typeface="Calibri" charset="0"/>
              </a:rPr>
              <a:t>Much of what we know about G-I interglacial</a:t>
            </a:r>
            <a:r>
              <a:rPr lang="en-US" baseline="0" dirty="0" smtClean="0">
                <a:latin typeface="Calibri" charset="0"/>
              </a:rPr>
              <a:t> cycles for tropical Africa comes from ocean cores.</a:t>
            </a:r>
          </a:p>
          <a:p>
            <a:pPr marL="171450" indent="-171450" eaLnBrk="1" hangingPunct="1">
              <a:spcBef>
                <a:spcPct val="0"/>
              </a:spcBef>
              <a:buFont typeface="Arial"/>
              <a:buChar char="•"/>
            </a:pPr>
            <a:r>
              <a:rPr lang="en-US" baseline="0" dirty="0" smtClean="0">
                <a:latin typeface="Calibri" charset="0"/>
              </a:rPr>
              <a:t>Competing influences of local low-latitude processes (solar” summer season at 30N) and high-latitude processes</a:t>
            </a:r>
          </a:p>
          <a:p>
            <a:pPr marL="171450" indent="-171450" eaLnBrk="1" hangingPunct="1">
              <a:spcBef>
                <a:spcPct val="0"/>
              </a:spcBef>
              <a:buFont typeface="Arial"/>
              <a:buChar char="•"/>
            </a:pPr>
            <a:endParaRPr lang="en-US" baseline="0" dirty="0" smtClean="0">
              <a:latin typeface="Calibri" charset="0"/>
            </a:endParaRPr>
          </a:p>
          <a:p>
            <a:pPr marL="171450" indent="-171450" eaLnBrk="1" hangingPunct="1">
              <a:spcBef>
                <a:spcPct val="0"/>
              </a:spcBef>
              <a:buFont typeface="Arial"/>
              <a:buChar char="•"/>
            </a:pPr>
            <a:r>
              <a:rPr lang="en-US" baseline="0" dirty="0" smtClean="0">
                <a:latin typeface="Calibri" charset="0"/>
              </a:rPr>
              <a:t>That is, times when the earth’s orbital configuration provided more insolation to Northern Africa.</a:t>
            </a:r>
          </a:p>
          <a:p>
            <a:endParaRPr lang="fr-FR" sz="1200" b="0" i="0" u="none" strike="noStrike" kern="1200" baseline="0" dirty="0" smtClean="0">
              <a:solidFill>
                <a:schemeClr val="tx1"/>
              </a:solidFill>
              <a:latin typeface="+mn-lt"/>
              <a:ea typeface="ＭＳ Ｐゴシック" charset="0"/>
              <a:cs typeface="ＭＳ Ｐゴシック" charset="0"/>
            </a:endParaRPr>
          </a:p>
          <a:p>
            <a:endParaRPr lang="fr-FR" sz="1200" b="0" i="0" u="none" strike="noStrike" kern="1200" baseline="0" dirty="0" smtClean="0">
              <a:solidFill>
                <a:schemeClr val="tx1"/>
              </a:solidFill>
              <a:latin typeface="+mn-lt"/>
              <a:ea typeface="ＭＳ Ｐゴシック" charset="0"/>
              <a:cs typeface="ＭＳ Ｐゴシック" charset="0"/>
            </a:endParaRPr>
          </a:p>
          <a:p>
            <a:r>
              <a:rPr lang="fr-FR" sz="1200" b="0" i="0" u="none" strike="noStrike" kern="1200" baseline="0" dirty="0" smtClean="0">
                <a:solidFill>
                  <a:schemeClr val="tx1"/>
                </a:solidFill>
                <a:latin typeface="+mn-lt"/>
                <a:ea typeface="ＭＳ Ｐゴシック" charset="0"/>
                <a:cs typeface="ＭＳ Ｐゴシック" charset="0"/>
              </a:rPr>
              <a:t>Marine </a:t>
            </a:r>
            <a:r>
              <a:rPr lang="fr-FR" sz="1200" b="0" i="0" u="none" strike="noStrike" kern="1200" baseline="0" dirty="0" err="1" smtClean="0">
                <a:solidFill>
                  <a:schemeClr val="tx1"/>
                </a:solidFill>
                <a:latin typeface="+mn-lt"/>
                <a:ea typeface="ＭＳ Ｐゴシック" charset="0"/>
                <a:cs typeface="ＭＳ Ｐゴシック" charset="0"/>
              </a:rPr>
              <a:t>sediment</a:t>
            </a:r>
            <a:r>
              <a:rPr lang="fr-FR" sz="1200" b="0" i="0" u="none" strike="noStrike" kern="1200" baseline="0" dirty="0" smtClean="0">
                <a:solidFill>
                  <a:schemeClr val="tx1"/>
                </a:solidFill>
                <a:latin typeface="+mn-lt"/>
                <a:ea typeface="ＭＳ Ｐゴシック" charset="0"/>
                <a:cs typeface="ＭＳ Ｐゴシック" charset="0"/>
              </a:rPr>
              <a:t> </a:t>
            </a:r>
            <a:r>
              <a:rPr lang="fr-FR" sz="1200" b="0" i="0" u="none" strike="noStrike" kern="1200" baseline="0" dirty="0" err="1" smtClean="0">
                <a:solidFill>
                  <a:schemeClr val="tx1"/>
                </a:solidFill>
                <a:latin typeface="+mn-lt"/>
                <a:ea typeface="ＭＳ Ｐゴシック" charset="0"/>
                <a:cs typeface="ＭＳ Ｐゴシック" charset="0"/>
              </a:rPr>
              <a:t>core</a:t>
            </a:r>
            <a:r>
              <a:rPr lang="fr-FR" sz="1200" b="0" i="0" u="none" strike="noStrike" kern="1200" baseline="0" dirty="0" smtClean="0">
                <a:solidFill>
                  <a:schemeClr val="tx1"/>
                </a:solidFill>
                <a:latin typeface="+mn-lt"/>
                <a:ea typeface="ＭＳ Ｐゴシック" charset="0"/>
                <a:cs typeface="ＭＳ Ｐゴシック" charset="0"/>
              </a:rPr>
              <a:t> GeoB7920 (20 45</a:t>
            </a:r>
            <a:r>
              <a:rPr lang="fr-FR" sz="1200" b="1" i="0" u="none" strike="noStrike" kern="1200" baseline="0" dirty="0" smtClean="0">
                <a:solidFill>
                  <a:schemeClr val="tx1"/>
                </a:solidFill>
                <a:latin typeface="+mn-lt"/>
                <a:ea typeface="ＭＳ Ｐゴシック" charset="0"/>
                <a:cs typeface="ＭＳ Ｐゴシック" charset="0"/>
              </a:rPr>
              <a:t>,</a:t>
            </a:r>
            <a:r>
              <a:rPr lang="fr-FR" sz="1200" b="0" i="0" u="none" strike="noStrike" kern="1200" baseline="0" dirty="0" smtClean="0">
                <a:solidFill>
                  <a:schemeClr val="tx1"/>
                </a:solidFill>
                <a:latin typeface="+mn-lt"/>
                <a:ea typeface="ＭＳ Ｐゴシック" charset="0"/>
                <a:cs typeface="ＭＳ Ｐゴシック" charset="0"/>
              </a:rPr>
              <a:t>090 N–18 34</a:t>
            </a:r>
            <a:r>
              <a:rPr lang="fr-FR" sz="1200" b="1" i="0" u="none" strike="noStrike" kern="1200" baseline="0" dirty="0" smtClean="0">
                <a:solidFill>
                  <a:schemeClr val="tx1"/>
                </a:solidFill>
                <a:latin typeface="+mn-lt"/>
                <a:ea typeface="ＭＳ Ｐゴシック" charset="0"/>
                <a:cs typeface="ＭＳ Ｐゴシック" charset="0"/>
              </a:rPr>
              <a:t>,</a:t>
            </a:r>
            <a:r>
              <a:rPr lang="fr-FR" sz="1200" b="0" i="0" u="none" strike="noStrike" kern="1200" baseline="0" dirty="0" smtClean="0">
                <a:solidFill>
                  <a:schemeClr val="tx1"/>
                </a:solidFill>
                <a:latin typeface="+mn-lt"/>
                <a:ea typeface="ＭＳ Ｐゴシック" charset="0"/>
                <a:cs typeface="ＭＳ Ｐゴシック" charset="0"/>
              </a:rPr>
              <a:t>900 W, 2,278m water </a:t>
            </a:r>
            <a:r>
              <a:rPr lang="fr-FR" sz="1200" b="0" i="0" u="none" strike="noStrike" kern="1200" baseline="0" dirty="0" err="1" smtClean="0">
                <a:solidFill>
                  <a:schemeClr val="tx1"/>
                </a:solidFill>
                <a:latin typeface="+mn-lt"/>
                <a:ea typeface="ＭＳ Ｐゴシック" charset="0"/>
                <a:cs typeface="ＭＳ Ｐゴシック" charset="0"/>
              </a:rPr>
              <a:t>depth</a:t>
            </a:r>
            <a:r>
              <a:rPr lang="fr-FR" sz="1200" b="0" i="0" u="none" strike="noStrike" kern="1200" baseline="0" dirty="0" smtClean="0">
                <a:solidFill>
                  <a:schemeClr val="tx1"/>
                </a:solidFill>
                <a:latin typeface="+mn-lt"/>
                <a:ea typeface="ＭＳ Ｐゴシック" charset="0"/>
                <a:cs typeface="ＭＳ Ｐゴシック" charset="0"/>
              </a:rPr>
              <a:t>)</a:t>
            </a:r>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fontAlgn="base" hangingPunct="1">
              <a:spcBef>
                <a:spcPct val="0"/>
              </a:spcBef>
              <a:spcAft>
                <a:spcPct val="0"/>
              </a:spcAft>
            </a:pPr>
            <a:fld id="{1EEE6F7D-BB53-B849-B74E-A1827519D9FF}" type="slidenum">
              <a:rPr lang="en-US" sz="1200">
                <a:latin typeface="Calibri" charset="0"/>
              </a:rPr>
              <a:pPr eaLnBrk="1" fontAlgn="base" hangingPunct="1">
                <a:spcBef>
                  <a:spcPct val="0"/>
                </a:spcBef>
                <a:spcAft>
                  <a:spcPct val="0"/>
                </a:spcAft>
              </a:pPr>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GB" sz="1200" b="0" i="0" u="none" strike="noStrike" kern="1200" baseline="0" noProof="0" dirty="0" smtClean="0">
                <a:solidFill>
                  <a:schemeClr val="tx1"/>
                </a:solidFill>
                <a:latin typeface="+mn-lt"/>
                <a:ea typeface="ＭＳ Ｐゴシック" charset="0"/>
                <a:cs typeface="ＭＳ Ｐゴシック" charset="0"/>
              </a:rPr>
              <a:t>That this mechanism works has been shown for many years, since the early 1980 with relatively simple models and for a snapshot in time, because of our limited computing power. To now with more sophisticated models and models can provide the transient response.</a:t>
            </a:r>
          </a:p>
          <a:p>
            <a:pPr marL="171450" indent="-171450">
              <a:buFont typeface="Arial"/>
              <a:buChar char="•"/>
            </a:pPr>
            <a:r>
              <a:rPr lang="en-GB" sz="1200" b="0" i="0" u="none" strike="noStrike" kern="1200" baseline="0" noProof="0" dirty="0" smtClean="0">
                <a:solidFill>
                  <a:schemeClr val="tx1"/>
                </a:solidFill>
                <a:latin typeface="+mn-lt"/>
                <a:ea typeface="ＭＳ Ｐゴシック" charset="0"/>
                <a:cs typeface="ＭＳ Ｐゴシック" charset="0"/>
              </a:rPr>
              <a:t>Three wettest periods in the Humidity Index correspond to MIS5c, MIS 5a, and the Holocene (last 11,000 years) when summer insolation at latitudes of </a:t>
            </a:r>
            <a:r>
              <a:rPr lang="en-GB" sz="1200" b="0" i="0" u="none" strike="noStrike" kern="1200" baseline="0" noProof="0" dirty="0" err="1" smtClean="0">
                <a:solidFill>
                  <a:schemeClr val="tx1"/>
                </a:solidFill>
                <a:latin typeface="+mn-lt"/>
                <a:ea typeface="ＭＳ Ｐゴシック" charset="0"/>
                <a:cs typeface="ＭＳ Ｐゴシック" charset="0"/>
              </a:rPr>
              <a:t>NAfrica</a:t>
            </a:r>
            <a:r>
              <a:rPr lang="en-GB" sz="1200" b="0" i="0" u="none" strike="noStrike" kern="1200" baseline="0" noProof="0" dirty="0" smtClean="0">
                <a:solidFill>
                  <a:schemeClr val="tx1"/>
                </a:solidFill>
                <a:latin typeface="+mn-lt"/>
                <a:ea typeface="ＭＳ Ｐゴシック" charset="0"/>
                <a:cs typeface="ＭＳ Ｐゴシック" charset="0"/>
              </a:rPr>
              <a:t> were highest because of the earth’s orbital configuration</a:t>
            </a:r>
          </a:p>
          <a:p>
            <a:pPr marL="171450" indent="-171450">
              <a:buFont typeface="Arial"/>
              <a:buChar char="•"/>
            </a:pPr>
            <a:r>
              <a:rPr lang="en-GB" sz="1200" b="0" i="0" u="none" strike="noStrike" kern="1200" baseline="0" noProof="0" dirty="0" smtClean="0">
                <a:solidFill>
                  <a:schemeClr val="tx1"/>
                </a:solidFill>
                <a:latin typeface="+mn-lt"/>
                <a:ea typeface="ＭＳ Ｐゴシック" charset="0"/>
                <a:cs typeface="ＭＳ Ｐゴシック" charset="0"/>
              </a:rPr>
              <a:t>CLIMBER-2: 3 grid boxes over northern Africa forced by the evolution of orbital forcing</a:t>
            </a:r>
          </a:p>
          <a:p>
            <a:pPr marL="171450" indent="-171450">
              <a:buFont typeface="Arial"/>
              <a:buChar char="•"/>
            </a:pPr>
            <a:r>
              <a:rPr lang="en-GB" sz="1200" b="0" i="0" u="none" strike="noStrike" kern="1200" baseline="0" noProof="0" dirty="0" smtClean="0">
                <a:solidFill>
                  <a:schemeClr val="tx1"/>
                </a:solidFill>
                <a:latin typeface="+mn-lt"/>
                <a:ea typeface="ＭＳ Ｐゴシック" charset="0"/>
                <a:cs typeface="ＭＳ Ｐゴシック" charset="0"/>
              </a:rPr>
              <a:t>They also found African dry periods </a:t>
            </a:r>
            <a:r>
              <a:rPr lang="en-GB" sz="1200" b="0" i="0" u="none" strike="noStrike" kern="1200" baseline="0" noProof="0" dirty="0" err="1" smtClean="0">
                <a:solidFill>
                  <a:schemeClr val="tx1"/>
                </a:solidFill>
                <a:latin typeface="+mn-lt"/>
                <a:ea typeface="ＭＳ Ｐゴシック" charset="0"/>
                <a:cs typeface="ＭＳ Ｐゴシック" charset="0"/>
              </a:rPr>
              <a:t>occuring</a:t>
            </a:r>
            <a:r>
              <a:rPr lang="en-GB" sz="1200" b="0" i="0" u="none" strike="noStrike" kern="1200" baseline="0" noProof="0" dirty="0" smtClean="0">
                <a:solidFill>
                  <a:schemeClr val="tx1"/>
                </a:solidFill>
                <a:latin typeface="+mn-lt"/>
                <a:ea typeface="ＭＳ Ｐゴシック" charset="0"/>
                <a:cs typeface="ＭＳ Ｐゴシック" charset="0"/>
              </a:rPr>
              <a:t> within the longer orbital variations and could link these to </a:t>
            </a:r>
            <a:r>
              <a:rPr lang="en-GB" sz="1200" b="0" i="0" u="none" strike="noStrike" kern="1200" baseline="0" noProof="0" dirty="0" err="1" smtClean="0">
                <a:solidFill>
                  <a:schemeClr val="tx1"/>
                </a:solidFill>
                <a:latin typeface="+mn-lt"/>
                <a:ea typeface="ＭＳ Ｐゴシック" charset="0"/>
                <a:cs typeface="ＭＳ Ｐゴシック" charset="0"/>
              </a:rPr>
              <a:t>Natl</a:t>
            </a:r>
            <a:r>
              <a:rPr lang="en-GB" sz="1200" b="0" i="0" u="none" strike="noStrike" kern="1200" baseline="0" noProof="0" dirty="0" smtClean="0">
                <a:solidFill>
                  <a:schemeClr val="tx1"/>
                </a:solidFill>
                <a:latin typeface="+mn-lt"/>
                <a:ea typeface="ＭＳ Ｐゴシック" charset="0"/>
                <a:cs typeface="ＭＳ Ｐゴシック" charset="0"/>
              </a:rPr>
              <a:t> cooling events by measuring a proxy for </a:t>
            </a:r>
            <a:r>
              <a:rPr lang="en-GB" sz="1200" b="0" i="0" u="none" strike="noStrike" kern="1200" baseline="0" noProof="0" dirty="0" err="1" smtClean="0">
                <a:solidFill>
                  <a:schemeClr val="tx1"/>
                </a:solidFill>
                <a:latin typeface="+mn-lt"/>
                <a:ea typeface="ＭＳ Ｐゴシック" charset="0"/>
                <a:cs typeface="ＭＳ Ｐゴシック" charset="0"/>
              </a:rPr>
              <a:t>Natl</a:t>
            </a:r>
            <a:r>
              <a:rPr lang="en-GB" sz="1200" b="0" i="0" u="none" strike="noStrike" kern="1200" baseline="0" noProof="0" dirty="0" smtClean="0">
                <a:solidFill>
                  <a:schemeClr val="tx1"/>
                </a:solidFill>
                <a:latin typeface="+mn-lt"/>
                <a:ea typeface="ＭＳ Ｐゴシック" charset="0"/>
                <a:cs typeface="ＭＳ Ｐゴシック" charset="0"/>
              </a:rPr>
              <a:t> deep-water circulation in the same core.</a:t>
            </a:r>
          </a:p>
          <a:p>
            <a:pPr marL="171450" indent="-171450">
              <a:buFont typeface="Arial"/>
              <a:buChar char="•"/>
            </a:pPr>
            <a:r>
              <a:rPr lang="en-GB" sz="1200" b="0" i="0" u="none" strike="noStrike" kern="1200" baseline="0" noProof="0" dirty="0" smtClean="0">
                <a:solidFill>
                  <a:schemeClr val="tx1"/>
                </a:solidFill>
                <a:latin typeface="+mn-lt"/>
                <a:ea typeface="ＭＳ Ｐゴシック" charset="0"/>
                <a:cs typeface="ＭＳ Ｐゴシック" charset="0"/>
              </a:rPr>
              <a:t>Same events are documented in a marine core off Senegal</a:t>
            </a:r>
          </a:p>
          <a:p>
            <a:pPr marL="171450" indent="-171450">
              <a:buFont typeface="Arial"/>
              <a:buChar char="•"/>
            </a:pPr>
            <a:endParaRPr lang="fr-FR" sz="1200" b="0" i="0" u="none" strike="noStrike" kern="1200" baseline="0" dirty="0" smtClean="0">
              <a:solidFill>
                <a:schemeClr val="tx1"/>
              </a:solidFill>
              <a:latin typeface="+mn-lt"/>
              <a:ea typeface="ＭＳ Ｐゴシック" charset="0"/>
              <a:cs typeface="ＭＳ Ｐゴシック" charset="0"/>
            </a:endParaRPr>
          </a:p>
          <a:p>
            <a:pPr marL="0" indent="0">
              <a:buFont typeface="Arial"/>
              <a:buNone/>
            </a:pPr>
            <a:r>
              <a:rPr lang="fr-FR" sz="1200" b="0" i="0" u="none" strike="noStrike" kern="1200" baseline="0" dirty="0" smtClean="0">
                <a:solidFill>
                  <a:schemeClr val="tx1"/>
                </a:solidFill>
                <a:latin typeface="+mn-lt"/>
                <a:ea typeface="ＭＳ Ｐゴシック" charset="0"/>
                <a:cs typeface="ＭＳ Ｐゴシック" charset="0"/>
              </a:rPr>
              <a:t> </a:t>
            </a:r>
          </a:p>
          <a:p>
            <a:endParaRPr lang="fr-FR"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Figure 3 Model–data comparison of the northern Africa humidity and vegetation cover during the last 120 </a:t>
            </a:r>
            <a:r>
              <a:rPr lang="en-US" sz="1200" b="0" i="0" u="none" strike="noStrike" kern="1200" baseline="0" dirty="0" err="1" smtClean="0">
                <a:solidFill>
                  <a:schemeClr val="tx1"/>
                </a:solidFill>
                <a:latin typeface="+mn-lt"/>
                <a:ea typeface="ＭＳ Ｐゴシック" charset="0"/>
                <a:cs typeface="ＭＳ Ｐゴシック" charset="0"/>
              </a:rPr>
              <a:t>kyr</a:t>
            </a:r>
            <a:r>
              <a:rPr lang="en-US" sz="1200" b="0" i="0" u="none" strike="noStrike" kern="1200" baseline="0" dirty="0" smtClean="0">
                <a:solidFill>
                  <a:schemeClr val="tx1"/>
                </a:solidFill>
                <a:latin typeface="+mn-lt"/>
                <a:ea typeface="ＭＳ Ｐゴシック" charset="0"/>
                <a:cs typeface="ＭＳ Ｐゴシック" charset="0"/>
              </a:rPr>
              <a:t> BP. </a:t>
            </a:r>
            <a:r>
              <a:rPr lang="en-US" sz="1200" b="0" i="0" u="none" strike="noStrike" kern="1200" baseline="0" dirty="0" err="1" smtClean="0">
                <a:solidFill>
                  <a:schemeClr val="tx1"/>
                </a:solidFill>
                <a:latin typeface="+mn-lt"/>
                <a:ea typeface="ＭＳ Ｐゴシック" charset="0"/>
                <a:cs typeface="ＭＳ Ｐゴシック" charset="0"/>
              </a:rPr>
              <a:t>a</a:t>
            </a:r>
            <a:r>
              <a:rPr lang="en-US" sz="1200" b="1" i="0" u="none" strike="noStrike" kern="1200" baseline="0" dirty="0" err="1" smtClean="0">
                <a:solidFill>
                  <a:schemeClr val="tx1"/>
                </a:solidFill>
                <a:latin typeface="+mn-lt"/>
                <a:ea typeface="ＭＳ Ｐゴシック" charset="0"/>
                <a:cs typeface="ＭＳ Ｐゴシック" charset="0"/>
              </a:rPr>
              <a:t>,</a:t>
            </a:r>
            <a:r>
              <a:rPr lang="en-US" sz="1200" b="0" i="0" u="none" strike="noStrike" kern="1200" baseline="0" dirty="0" err="1" smtClean="0">
                <a:solidFill>
                  <a:schemeClr val="tx1"/>
                </a:solidFill>
                <a:latin typeface="+mn-lt"/>
                <a:ea typeface="ＭＳ Ｐゴシック" charset="0"/>
                <a:cs typeface="ＭＳ Ｐゴシック" charset="0"/>
              </a:rPr>
              <a:t>b</a:t>
            </a:r>
            <a:r>
              <a:rPr lang="en-US" sz="1200" b="1" i="0" u="none" strike="noStrike" kern="1200" baseline="0" dirty="0" smtClean="0">
                <a:solidFill>
                  <a:schemeClr val="tx1"/>
                </a:solidFill>
                <a:latin typeface="+mn-lt"/>
                <a:ea typeface="ＭＳ Ｐゴシック" charset="0"/>
                <a:cs typeface="ＭＳ Ｐゴシック" charset="0"/>
              </a:rPr>
              <a:t>, AOV-IC model simulation of the vegetation cover</a:t>
            </a:r>
          </a:p>
          <a:p>
            <a:r>
              <a:rPr lang="en-US" sz="1200" b="1" i="0" u="none" strike="noStrike" kern="1200" baseline="0" dirty="0" smtClean="0">
                <a:solidFill>
                  <a:schemeClr val="tx1"/>
                </a:solidFill>
                <a:latin typeface="+mn-lt"/>
                <a:ea typeface="ＭＳ Ｐゴシック" charset="0"/>
                <a:cs typeface="ＭＳ Ｐゴシック" charset="0"/>
              </a:rPr>
              <a:t>and the annual mean daily precipitation (mm d−1) (black dashed line) in the Sahara grid box (20 –30 N) (</a:t>
            </a:r>
            <a:r>
              <a:rPr lang="en-US" sz="1200" b="0" i="0" u="none" strike="noStrike" kern="1200" baseline="0" dirty="0" smtClean="0">
                <a:solidFill>
                  <a:schemeClr val="tx1"/>
                </a:solidFill>
                <a:latin typeface="+mn-lt"/>
                <a:ea typeface="ＭＳ Ｐゴシック" charset="0"/>
                <a:cs typeface="ＭＳ Ｐゴシック" charset="0"/>
              </a:rPr>
              <a:t>a</a:t>
            </a:r>
            <a:r>
              <a:rPr lang="en-US" sz="1200" b="1" i="0" u="none" strike="noStrike" kern="1200" baseline="0" dirty="0" smtClean="0">
                <a:solidFill>
                  <a:schemeClr val="tx1"/>
                </a:solidFill>
                <a:latin typeface="+mn-lt"/>
                <a:ea typeface="ＭＳ Ｐゴシック" charset="0"/>
                <a:cs typeface="ＭＳ Ｐゴシック" charset="0"/>
              </a:rPr>
              <a:t>) and the Sahel grid box (10 –20 N) (</a:t>
            </a:r>
            <a:r>
              <a:rPr lang="en-US" sz="1200" b="0" i="0" u="none" strike="noStrike" kern="1200" baseline="0" dirty="0" smtClean="0">
                <a:solidFill>
                  <a:schemeClr val="tx1"/>
                </a:solidFill>
                <a:latin typeface="+mn-lt"/>
                <a:ea typeface="ＭＳ Ｐゴシック" charset="0"/>
                <a:cs typeface="ＭＳ Ｐゴシック" charset="0"/>
              </a:rPr>
              <a:t>b</a:t>
            </a:r>
            <a:r>
              <a:rPr lang="en-US" sz="1200" b="1" i="0" u="none" strike="noStrike" kern="1200" baseline="0" dirty="0" smtClean="0">
                <a:solidFill>
                  <a:schemeClr val="tx1"/>
                </a:solidFill>
                <a:latin typeface="+mn-lt"/>
                <a:ea typeface="ＭＳ Ｐゴシック" charset="0"/>
                <a:cs typeface="ＭＳ Ｐゴシック" charset="0"/>
              </a:rPr>
              <a:t>). </a:t>
            </a:r>
            <a:r>
              <a:rPr lang="en-US" sz="1200" b="0" i="0" u="none" strike="noStrike" kern="1200" baseline="0" dirty="0" smtClean="0">
                <a:solidFill>
                  <a:schemeClr val="tx1"/>
                </a:solidFill>
                <a:latin typeface="+mn-lt"/>
                <a:ea typeface="ＭＳ Ｐゴシック" charset="0"/>
                <a:cs typeface="ＭＳ Ｐゴシック" charset="0"/>
              </a:rPr>
              <a:t>c</a:t>
            </a:r>
            <a:r>
              <a:rPr lang="en-US" sz="1200" b="1" i="0" u="none" strike="noStrike" kern="1200" baseline="0" dirty="0" smtClean="0">
                <a:solidFill>
                  <a:schemeClr val="tx1"/>
                </a:solidFill>
                <a:latin typeface="+mn-lt"/>
                <a:ea typeface="ＭＳ Ｐゴシック" charset="0"/>
                <a:cs typeface="ＭＳ Ｐゴシック" charset="0"/>
              </a:rPr>
              <a:t>, Temporal variation of</a:t>
            </a:r>
          </a:p>
          <a:p>
            <a:r>
              <a:rPr lang="en-US" sz="1200" b="1" i="0" u="none" strike="noStrike" kern="1200" baseline="0" dirty="0" smtClean="0">
                <a:solidFill>
                  <a:schemeClr val="tx1"/>
                </a:solidFill>
                <a:latin typeface="+mn-lt"/>
                <a:ea typeface="ＭＳ Ｐゴシック" charset="0"/>
                <a:cs typeface="ＭＳ Ｐゴシック" charset="0"/>
              </a:rPr>
              <a:t>the continental humidity index of core GeoB7920.</a:t>
            </a:r>
            <a:endParaRPr lang="fr-FR" sz="1200" b="0" i="0" u="none" strike="noStrike" kern="1200" baseline="0" dirty="0" smtClean="0">
              <a:solidFill>
                <a:schemeClr val="tx1"/>
              </a:solidFill>
              <a:latin typeface="+mn-lt"/>
              <a:ea typeface="ＭＳ Ｐゴシック" charset="0"/>
              <a:cs typeface="ＭＳ Ｐゴシック" charset="0"/>
            </a:endParaRPr>
          </a:p>
          <a:p>
            <a:endParaRPr lang="en-US" dirty="0" smtClean="0">
              <a:latin typeface="Calibri" charset="0"/>
            </a:endParaRPr>
          </a:p>
          <a:p>
            <a:r>
              <a:rPr lang="en-US" sz="1200" b="0" i="0" u="none" strike="noStrike" kern="1200" baseline="0" dirty="0" smtClean="0">
                <a:solidFill>
                  <a:schemeClr val="tx1"/>
                </a:solidFill>
                <a:latin typeface="+mn-lt"/>
                <a:ea typeface="ＭＳ Ｐゴシック" charset="0"/>
                <a:cs typeface="ＭＳ Ｐゴシック" charset="0"/>
              </a:rPr>
              <a:t>The evolution of the northwest African hydrological balance throughout the Pleistocene epoch influenced the migration of prehistoric humans. The hydrological balance is also thought to be important to global </a:t>
            </a:r>
            <a:r>
              <a:rPr lang="en-US" sz="1200" b="0" i="0" u="none" strike="noStrike" kern="1200" baseline="0" dirty="0" err="1" smtClean="0">
                <a:solidFill>
                  <a:schemeClr val="tx1"/>
                </a:solidFill>
                <a:latin typeface="+mn-lt"/>
                <a:ea typeface="ＭＳ Ｐゴシック" charset="0"/>
                <a:cs typeface="ＭＳ Ｐゴシック" charset="0"/>
              </a:rPr>
              <a:t>teleconnection</a:t>
            </a:r>
            <a:r>
              <a:rPr lang="en-US" sz="1200" b="0" i="0" u="none" strike="noStrike" kern="1200" baseline="0" dirty="0" smtClean="0">
                <a:solidFill>
                  <a:schemeClr val="tx1"/>
                </a:solidFill>
                <a:latin typeface="+mn-lt"/>
                <a:ea typeface="ＭＳ Ｐゴシック" charset="0"/>
                <a:cs typeface="ＭＳ Ｐゴシック" charset="0"/>
              </a:rPr>
              <a:t> mechanisms during </a:t>
            </a:r>
            <a:r>
              <a:rPr lang="en-US" sz="1200" b="0" i="0" u="none" strike="noStrike" kern="1200" baseline="0" dirty="0" err="1" smtClean="0">
                <a:solidFill>
                  <a:schemeClr val="tx1"/>
                </a:solidFill>
                <a:latin typeface="+mn-lt"/>
                <a:ea typeface="ＭＳ Ｐゴシック" charset="0"/>
                <a:cs typeface="ＭＳ Ｐゴシック" charset="0"/>
              </a:rPr>
              <a:t>Dansgaard</a:t>
            </a:r>
            <a:r>
              <a:rPr lang="en-US" sz="1200" b="0" i="0" u="none" strike="noStrike" kern="1200" baseline="0" dirty="0" smtClean="0">
                <a:solidFill>
                  <a:schemeClr val="tx1"/>
                </a:solidFill>
                <a:latin typeface="+mn-lt"/>
                <a:ea typeface="ＭＳ Ｐゴシック" charset="0"/>
                <a:cs typeface="ＭＳ Ｐゴシック" charset="0"/>
              </a:rPr>
              <a:t>–</a:t>
            </a:r>
            <a:r>
              <a:rPr lang="en-US" sz="1200" b="0" i="0" u="none" strike="noStrike" kern="1200" baseline="0" dirty="0" err="1" smtClean="0">
                <a:solidFill>
                  <a:schemeClr val="tx1"/>
                </a:solidFill>
                <a:latin typeface="+mn-lt"/>
                <a:ea typeface="ＭＳ Ｐゴシック" charset="0"/>
                <a:cs typeface="ＭＳ Ｐゴシック" charset="0"/>
              </a:rPr>
              <a:t>Oeschger</a:t>
            </a:r>
            <a:r>
              <a:rPr lang="en-US" sz="1200" b="0" i="0" u="none" strike="noStrike" kern="1200" baseline="0" dirty="0" smtClean="0">
                <a:solidFill>
                  <a:schemeClr val="tx1"/>
                </a:solidFill>
                <a:latin typeface="+mn-lt"/>
                <a:ea typeface="ＭＳ Ｐゴシック" charset="0"/>
                <a:cs typeface="ＭＳ Ｐゴシック" charset="0"/>
              </a:rPr>
              <a:t> and Heinrich events. However, most high-resolution African climate records do not span the millennial-scale climate changes of the last glacial–interglacial cycle, or lack an accurate chronology6. Here, we use grain-size analyses of </a:t>
            </a:r>
            <a:r>
              <a:rPr lang="en-US" sz="1200" b="0" i="0" u="none" strike="noStrike" kern="1200" baseline="0" dirty="0" err="1" smtClean="0">
                <a:solidFill>
                  <a:schemeClr val="tx1"/>
                </a:solidFill>
                <a:latin typeface="+mn-lt"/>
                <a:ea typeface="ＭＳ Ｐゴシック" charset="0"/>
                <a:cs typeface="ＭＳ Ｐゴシック" charset="0"/>
              </a:rPr>
              <a:t>siliciclastic</a:t>
            </a:r>
            <a:r>
              <a:rPr lang="en-US" sz="1200" b="0" i="0" u="none" strike="noStrike" kern="1200" baseline="0" dirty="0" smtClean="0">
                <a:solidFill>
                  <a:schemeClr val="tx1"/>
                </a:solidFill>
                <a:latin typeface="+mn-lt"/>
                <a:ea typeface="ＭＳ Ｐゴシック" charset="0"/>
                <a:cs typeface="ＭＳ Ｐゴシック" charset="0"/>
              </a:rPr>
              <a:t> marine sediments from </a:t>
            </a:r>
            <a:r>
              <a:rPr lang="en-US" sz="1200" b="0" i="0" u="none" strike="noStrike" kern="1200" baseline="0" dirty="0" err="1" smtClean="0">
                <a:solidFill>
                  <a:schemeClr val="tx1"/>
                </a:solidFill>
                <a:latin typeface="+mn-lt"/>
                <a:ea typeface="ＭＳ Ｐゴシック" charset="0"/>
                <a:cs typeface="ＭＳ Ｐゴシック" charset="0"/>
              </a:rPr>
              <a:t>offthe</a:t>
            </a:r>
            <a:r>
              <a:rPr lang="en-US" sz="1200" b="0" i="0" u="none" strike="noStrike" kern="1200" baseline="0" dirty="0" smtClean="0">
                <a:solidFill>
                  <a:schemeClr val="tx1"/>
                </a:solidFill>
                <a:latin typeface="+mn-lt"/>
                <a:ea typeface="ＭＳ Ｐゴシック" charset="0"/>
                <a:cs typeface="ＭＳ Ｐゴシック" charset="0"/>
              </a:rPr>
              <a:t> coast of Mauritania to reconstruct changes in northwest African humidity over the past 120,000 years. We compare this reconstruction to simulations of </a:t>
            </a:r>
            <a:r>
              <a:rPr lang="en-US" sz="1200" b="0" i="0" u="none" strike="noStrike" kern="1200" baseline="0" dirty="0" err="1" smtClean="0">
                <a:solidFill>
                  <a:schemeClr val="tx1"/>
                </a:solidFill>
                <a:latin typeface="+mn-lt"/>
                <a:ea typeface="ＭＳ Ｐゴシック" charset="0"/>
                <a:cs typeface="ＭＳ Ｐゴシック" charset="0"/>
              </a:rPr>
              <a:t>palaeo</a:t>
            </a:r>
            <a:r>
              <a:rPr lang="en-US" sz="1200" b="0" i="0" u="none" strike="noStrike" kern="1200" baseline="0" dirty="0" smtClean="0">
                <a:solidFill>
                  <a:schemeClr val="tx1"/>
                </a:solidFill>
                <a:latin typeface="+mn-lt"/>
                <a:ea typeface="ＭＳ Ｐゴシック" charset="0"/>
                <a:cs typeface="ＭＳ Ｐゴシック" charset="0"/>
              </a:rPr>
              <a:t>-humidity </a:t>
            </a:r>
            <a:r>
              <a:rPr lang="en-US" sz="1200" b="0" i="0" u="none" strike="noStrike" kern="1200" baseline="0" dirty="0" err="1" smtClean="0">
                <a:solidFill>
                  <a:schemeClr val="tx1"/>
                </a:solidFill>
                <a:latin typeface="+mn-lt"/>
                <a:ea typeface="ＭＳ Ｐゴシック" charset="0"/>
                <a:cs typeface="ＭＳ Ｐゴシック" charset="0"/>
              </a:rPr>
              <a:t>froma</a:t>
            </a:r>
            <a:r>
              <a:rPr lang="en-US" sz="1200" b="0" i="0" u="none" strike="noStrike" kern="1200" baseline="0" dirty="0" smtClean="0">
                <a:solidFill>
                  <a:schemeClr val="tx1"/>
                </a:solidFill>
                <a:latin typeface="+mn-lt"/>
                <a:ea typeface="ＭＳ Ｐゴシック" charset="0"/>
                <a:cs typeface="ＭＳ Ｐゴシック" charset="0"/>
              </a:rPr>
              <a:t> coupled atmosphere–ocean–vegetation model. These records are in good agreement, and indicate the reoccurrence of precession-forced humid periods during the last interglacial period similar to the Holocene African Humid Period. We suggest that millennial-scale arid events are associated with a reduction of the North Atlantic </a:t>
            </a:r>
            <a:r>
              <a:rPr lang="en-US" sz="1200" b="0" i="0" u="none" strike="noStrike" kern="1200" baseline="0" dirty="0" err="1" smtClean="0">
                <a:solidFill>
                  <a:schemeClr val="tx1"/>
                </a:solidFill>
                <a:latin typeface="+mn-lt"/>
                <a:ea typeface="ＭＳ Ｐゴシック" charset="0"/>
                <a:cs typeface="ＭＳ Ｐゴシック" charset="0"/>
              </a:rPr>
              <a:t>meridional</a:t>
            </a:r>
            <a:r>
              <a:rPr lang="en-US" sz="1200" b="0" i="0" u="none" strike="noStrike" kern="1200" baseline="0" dirty="0" smtClean="0">
                <a:solidFill>
                  <a:schemeClr val="tx1"/>
                </a:solidFill>
                <a:latin typeface="+mn-lt"/>
                <a:ea typeface="ＭＳ Ｐゴシック" charset="0"/>
                <a:cs typeface="ＭＳ Ｐゴシック" charset="0"/>
              </a:rPr>
              <a:t> overturning circulation and that millennial-scale humid events are linked to a regional increase of winter rainfall over the coastal regions of northwest Africa.</a:t>
            </a:r>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fontAlgn="base" hangingPunct="1">
              <a:spcBef>
                <a:spcPct val="0"/>
              </a:spcBef>
              <a:spcAft>
                <a:spcPct val="0"/>
              </a:spcAft>
            </a:pPr>
            <a:fld id="{1EEE6F7D-BB53-B849-B74E-A1827519D9FF}" type="slidenum">
              <a:rPr lang="en-US" sz="1200">
                <a:latin typeface="Calibri" charset="0"/>
              </a:rPr>
              <a:pPr eaLnBrk="1" fontAlgn="base" hangingPunct="1">
                <a:spcBef>
                  <a:spcPct val="0"/>
                </a:spcBef>
                <a:spcAft>
                  <a:spcPct val="0"/>
                </a:spcAft>
              </a:pPr>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a:buChar char="•"/>
            </a:pPr>
            <a:r>
              <a:rPr lang="en-US" dirty="0" smtClean="0">
                <a:latin typeface="Calibri" charset="0"/>
              </a:rPr>
              <a:t>Atmospheric dust is</a:t>
            </a:r>
            <a:r>
              <a:rPr lang="en-US" baseline="0" dirty="0" smtClean="0">
                <a:latin typeface="Calibri" charset="0"/>
              </a:rPr>
              <a:t> rich in Si and K</a:t>
            </a:r>
          </a:p>
          <a:p>
            <a:pPr marL="171450" indent="-171450" eaLnBrk="1" hangingPunct="1">
              <a:spcBef>
                <a:spcPct val="0"/>
              </a:spcBef>
              <a:buFont typeface="Arial"/>
              <a:buChar char="•"/>
            </a:pPr>
            <a:r>
              <a:rPr lang="en-US" baseline="0" dirty="0" smtClean="0">
                <a:latin typeface="Calibri" charset="0"/>
              </a:rPr>
              <a:t>Senegal river suspension is rich in Al and Fe</a:t>
            </a:r>
          </a:p>
          <a:p>
            <a:pPr marL="171450" indent="-171450" eaLnBrk="1" hangingPunct="1">
              <a:spcBef>
                <a:spcPct val="0"/>
              </a:spcBef>
              <a:buFont typeface="Arial"/>
              <a:buChar char="•"/>
            </a:pPr>
            <a:r>
              <a:rPr lang="en-US" dirty="0" smtClean="0">
                <a:latin typeface="Calibri" charset="0"/>
              </a:rPr>
              <a:t>Heinrich events – dry – changes</a:t>
            </a:r>
            <a:r>
              <a:rPr lang="en-US" baseline="0" dirty="0" smtClean="0">
                <a:latin typeface="Calibri" charset="0"/>
              </a:rPr>
              <a:t> in ocean circulation (AMOC) can initiate strong and abrupt </a:t>
            </a:r>
            <a:r>
              <a:rPr lang="en-US" baseline="0" dirty="0" err="1" smtClean="0">
                <a:latin typeface="Calibri" charset="0"/>
              </a:rPr>
              <a:t>precip</a:t>
            </a:r>
            <a:r>
              <a:rPr lang="en-US" baseline="0" dirty="0" smtClean="0">
                <a:latin typeface="Calibri" charset="0"/>
              </a:rPr>
              <a:t> changes in </a:t>
            </a:r>
            <a:r>
              <a:rPr lang="en-US" baseline="0" dirty="0" err="1" smtClean="0">
                <a:latin typeface="Calibri" charset="0"/>
              </a:rPr>
              <a:t>Nafrica</a:t>
            </a:r>
            <a:endParaRPr lang="en-US" baseline="0" dirty="0" smtClean="0">
              <a:latin typeface="Calibri" charset="0"/>
            </a:endParaRPr>
          </a:p>
          <a:p>
            <a:pPr marL="171450" indent="-171450" eaLnBrk="1" hangingPunct="1">
              <a:spcBef>
                <a:spcPct val="0"/>
              </a:spcBef>
              <a:buFont typeface="Arial"/>
              <a:buChar char="•"/>
            </a:pPr>
            <a:r>
              <a:rPr lang="en-US" baseline="0" dirty="0" smtClean="0">
                <a:latin typeface="Calibri" charset="0"/>
              </a:rPr>
              <a:t>Test this using a more complex AO model than </a:t>
            </a:r>
            <a:r>
              <a:rPr lang="en-US" baseline="0" dirty="0" err="1" smtClean="0">
                <a:latin typeface="Calibri" charset="0"/>
              </a:rPr>
              <a:t>Tjallingii</a:t>
            </a:r>
            <a:r>
              <a:rPr lang="en-US" baseline="0" dirty="0" smtClean="0">
                <a:latin typeface="Calibri" charset="0"/>
              </a:rPr>
              <a:t> … CCSM2</a:t>
            </a:r>
            <a:endParaRPr lang="en-US" dirty="0" smtClean="0">
              <a:latin typeface="Calibri" charset="0"/>
            </a:endParaRPr>
          </a:p>
          <a:p>
            <a:pPr marL="171450" indent="-171450" eaLnBrk="1" hangingPunct="1">
              <a:spcBef>
                <a:spcPct val="0"/>
              </a:spcBef>
              <a:buFont typeface="Arial"/>
              <a:buChar char="•"/>
            </a:pPr>
            <a:r>
              <a:rPr lang="en-US" dirty="0" smtClean="0">
                <a:latin typeface="Calibri" charset="0"/>
              </a:rPr>
              <a:t>***Trending towards very dry</a:t>
            </a:r>
            <a:r>
              <a:rPr lang="en-US" baseline="0" dirty="0" smtClean="0">
                <a:latin typeface="Calibri" charset="0"/>
              </a:rPr>
              <a:t> </a:t>
            </a:r>
            <a:r>
              <a:rPr lang="en-US" dirty="0" smtClean="0">
                <a:latin typeface="Calibri" charset="0"/>
              </a:rPr>
              <a:t>at LGM (~21kyr ago) and HS1 (17-18ka)</a:t>
            </a:r>
          </a:p>
          <a:p>
            <a:pPr eaLnBrk="1" hangingPunct="1">
              <a:spcBef>
                <a:spcPct val="0"/>
              </a:spcBef>
            </a:pPr>
            <a:endParaRPr lang="en-US" dirty="0" smtClean="0">
              <a:latin typeface="Calibri" charset="0"/>
            </a:endParaRPr>
          </a:p>
          <a:p>
            <a:pPr eaLnBrk="1" hangingPunct="1">
              <a:spcBef>
                <a:spcPct val="0"/>
              </a:spcBef>
            </a:pPr>
            <a:endParaRPr lang="en-US" dirty="0" smtClean="0">
              <a:latin typeface="Calibri" charset="0"/>
            </a:endParaRPr>
          </a:p>
          <a:p>
            <a:r>
              <a:rPr lang="en-US" sz="1200" b="0" i="0" u="none" strike="noStrike" kern="1200" baseline="0" dirty="0" smtClean="0">
                <a:solidFill>
                  <a:schemeClr val="tx1"/>
                </a:solidFill>
                <a:latin typeface="+mn-lt"/>
                <a:ea typeface="ＭＳ Ｐゴシック" charset="0"/>
                <a:cs typeface="ＭＳ Ｐゴシック" charset="0"/>
              </a:rPr>
              <a:t> Figure 4. Comparison of sedimentary records of core GeoB9508–5 with (a) d18O of Greenland (North Greenland Ice core Project) and (e) Antarctic (EPICA </a:t>
            </a:r>
            <a:r>
              <a:rPr lang="en-US" sz="1200" b="0" i="0" u="none" strike="noStrike" kern="1200" baseline="0" dirty="0" err="1" smtClean="0">
                <a:solidFill>
                  <a:schemeClr val="tx1"/>
                </a:solidFill>
                <a:latin typeface="+mn-lt"/>
                <a:ea typeface="ＭＳ Ｐゴシック" charset="0"/>
                <a:cs typeface="ＭＳ Ｐゴシック" charset="0"/>
              </a:rPr>
              <a:t>Dronning</a:t>
            </a:r>
            <a:r>
              <a:rPr lang="en-US" sz="1200" b="0" i="0" u="none" strike="noStrike" kern="1200" baseline="0" dirty="0" smtClean="0">
                <a:solidFill>
                  <a:schemeClr val="tx1"/>
                </a:solidFill>
                <a:latin typeface="+mn-lt"/>
                <a:ea typeface="ＭＳ Ｐゴシック" charset="0"/>
                <a:cs typeface="ＭＳ Ｐゴシック" charset="0"/>
              </a:rPr>
              <a:t> Maud Land) ice cores versus time</a:t>
            </a:r>
          </a:p>
          <a:p>
            <a:r>
              <a:rPr lang="en-US" sz="1200" b="0" i="0" u="none" strike="noStrike" kern="1200" baseline="0" dirty="0" smtClean="0">
                <a:solidFill>
                  <a:schemeClr val="tx1"/>
                </a:solidFill>
                <a:latin typeface="+mn-lt"/>
                <a:ea typeface="ＭＳ Ｐゴシック" charset="0"/>
                <a:cs typeface="ＭＳ Ｐゴシック" charset="0"/>
              </a:rPr>
              <a:t>[EPICA, 2006]. (b) Bulk Al/Si ratios, (c) and (d) oxygen isotope record of benthic foraminifera in core GeoB9508–5 Gray bars indicate the approximate </a:t>
            </a:r>
            <a:r>
              <a:rPr lang="en-US" sz="1200" b="0" i="0" u="none" strike="noStrike" kern="1200" baseline="0" dirty="0" err="1" smtClean="0">
                <a:solidFill>
                  <a:schemeClr val="tx1"/>
                </a:solidFill>
                <a:latin typeface="+mn-lt"/>
                <a:ea typeface="ＭＳ Ｐゴシック" charset="0"/>
                <a:cs typeface="ＭＳ Ｐゴシック" charset="0"/>
              </a:rPr>
              <a:t>oc.currence</a:t>
            </a:r>
            <a:r>
              <a:rPr lang="en-US" sz="1200" b="0" i="0" u="none" strike="noStrike" kern="1200" baseline="0" dirty="0" smtClean="0">
                <a:solidFill>
                  <a:schemeClr val="tx1"/>
                </a:solidFill>
                <a:latin typeface="+mn-lt"/>
                <a:ea typeface="ＭＳ Ｐゴシック" charset="0"/>
                <a:cs typeface="ＭＳ Ｐゴシック" charset="0"/>
              </a:rPr>
              <a:t> of </a:t>
            </a:r>
            <a:r>
              <a:rPr lang="en-US" sz="1200" b="0" i="0" u="none" strike="noStrike" kern="1200" baseline="0" dirty="0" err="1" smtClean="0">
                <a:solidFill>
                  <a:schemeClr val="tx1"/>
                </a:solidFill>
                <a:latin typeface="+mn-lt"/>
                <a:ea typeface="ＭＳ Ｐゴシック" charset="0"/>
                <a:cs typeface="ＭＳ Ｐゴシック" charset="0"/>
              </a:rPr>
              <a:t>Dansgaard</a:t>
            </a:r>
            <a:r>
              <a:rPr lang="en-US" sz="1200" b="0" i="0" u="none" strike="noStrike" kern="1200" baseline="0" dirty="0" smtClean="0">
                <a:solidFill>
                  <a:schemeClr val="tx1"/>
                </a:solidFill>
                <a:latin typeface="+mn-lt"/>
                <a:ea typeface="ＭＳ Ｐゴシック" charset="0"/>
                <a:cs typeface="ＭＳ Ｐゴシック" charset="0"/>
              </a:rPr>
              <a:t>-</a:t>
            </a:r>
          </a:p>
          <a:p>
            <a:r>
              <a:rPr lang="en-US" sz="1200" b="0" i="0" u="none" strike="noStrike" kern="1200" baseline="0" dirty="0" err="1" smtClean="0">
                <a:solidFill>
                  <a:schemeClr val="tx1"/>
                </a:solidFill>
                <a:latin typeface="+mn-lt"/>
                <a:ea typeface="ＭＳ Ｐゴシック" charset="0"/>
                <a:cs typeface="ＭＳ Ｐゴシック" charset="0"/>
              </a:rPr>
              <a:t>Oeschger</a:t>
            </a:r>
            <a:r>
              <a:rPr lang="en-US" sz="1200" b="0" i="0" u="none" strike="noStrike" kern="1200" baseline="0" dirty="0" smtClean="0">
                <a:solidFill>
                  <a:schemeClr val="tx1"/>
                </a:solidFill>
                <a:latin typeface="+mn-lt"/>
                <a:ea typeface="ＭＳ Ｐゴシック" charset="0"/>
                <a:cs typeface="ＭＳ Ｐゴシック" charset="0"/>
              </a:rPr>
              <a:t> </a:t>
            </a:r>
            <a:r>
              <a:rPr lang="en-US" sz="1200" b="0" i="0" u="none" strike="noStrike" kern="1200" baseline="0" dirty="0" err="1" smtClean="0">
                <a:solidFill>
                  <a:schemeClr val="tx1"/>
                </a:solidFill>
                <a:latin typeface="+mn-lt"/>
                <a:ea typeface="ＭＳ Ｐゴシック" charset="0"/>
                <a:cs typeface="ＭＳ Ｐゴシック" charset="0"/>
              </a:rPr>
              <a:t>Stadials</a:t>
            </a:r>
            <a:r>
              <a:rPr lang="en-US" sz="1200" b="0" i="0" u="none" strike="noStrike" kern="1200" baseline="0" dirty="0" smtClean="0">
                <a:solidFill>
                  <a:schemeClr val="tx1"/>
                </a:solidFill>
                <a:latin typeface="+mn-lt"/>
                <a:ea typeface="ＭＳ Ｐゴシック" charset="0"/>
                <a:cs typeface="ＭＳ Ｐゴシック" charset="0"/>
              </a:rPr>
              <a:t> associated with Heinrich Events (i.e., Heinrich </a:t>
            </a:r>
            <a:r>
              <a:rPr lang="en-US" sz="1200" b="0" i="0" u="none" strike="noStrike" kern="1200" baseline="0" dirty="0" err="1" smtClean="0">
                <a:solidFill>
                  <a:schemeClr val="tx1"/>
                </a:solidFill>
                <a:latin typeface="+mn-lt"/>
                <a:ea typeface="ＭＳ Ｐゴシック" charset="0"/>
                <a:cs typeface="ＭＳ Ｐゴシック" charset="0"/>
              </a:rPr>
              <a:t>Stadials</a:t>
            </a:r>
            <a:r>
              <a:rPr lang="en-US" sz="1200" b="0" i="0" u="none" strike="noStrike" kern="1200" baseline="0" dirty="0" smtClean="0">
                <a:solidFill>
                  <a:schemeClr val="tx1"/>
                </a:solidFill>
                <a:latin typeface="+mn-lt"/>
                <a:ea typeface="ＭＳ Ｐゴシック" charset="0"/>
                <a:cs typeface="ＭＳ Ｐゴシック" charset="0"/>
              </a:rPr>
              <a:t> (HS)) and the Younger </a:t>
            </a:r>
            <a:r>
              <a:rPr lang="en-US" sz="1200" b="0" i="0" u="none" strike="noStrike" kern="1200" baseline="0" dirty="0" err="1" smtClean="0">
                <a:solidFill>
                  <a:schemeClr val="tx1"/>
                </a:solidFill>
                <a:latin typeface="+mn-lt"/>
                <a:ea typeface="ＭＳ Ｐゴシック" charset="0"/>
                <a:cs typeface="ＭＳ Ｐゴシック" charset="0"/>
              </a:rPr>
              <a:t>Dryas</a:t>
            </a:r>
            <a:r>
              <a:rPr lang="en-US" sz="1200" b="0" i="0" u="none" strike="noStrike" kern="1200" baseline="0" dirty="0" smtClean="0">
                <a:solidFill>
                  <a:schemeClr val="tx1"/>
                </a:solidFill>
                <a:latin typeface="+mn-lt"/>
                <a:ea typeface="ＭＳ Ｐゴシック" charset="0"/>
                <a:cs typeface="ＭＳ Ｐゴシック" charset="0"/>
              </a:rPr>
              <a:t> (YD) in the Northern Hemisphere and the corresponding Antarctic Isotope Maxima in the</a:t>
            </a:r>
          </a:p>
          <a:p>
            <a:r>
              <a:rPr lang="en-US" sz="1200" b="0" i="0" u="none" strike="noStrike" kern="1200" baseline="0" dirty="0" smtClean="0">
                <a:solidFill>
                  <a:schemeClr val="tx1"/>
                </a:solidFill>
                <a:latin typeface="+mn-lt"/>
                <a:ea typeface="ＭＳ Ｐゴシック" charset="0"/>
                <a:cs typeface="ＭＳ Ｐゴシック" charset="0"/>
              </a:rPr>
              <a:t>Southern Hemisphere.</a:t>
            </a:r>
            <a:endParaRPr lang="en-US" dirty="0" smtClean="0">
              <a:latin typeface="Calibri" charset="0"/>
            </a:endParaRPr>
          </a:p>
          <a:p>
            <a:pPr eaLnBrk="1" hangingPunct="1">
              <a:spcBef>
                <a:spcPct val="0"/>
              </a:spcBef>
            </a:pPr>
            <a:endParaRPr lang="en-US" dirty="0" smtClean="0">
              <a:latin typeface="Calibri" charset="0"/>
            </a:endParaRPr>
          </a:p>
          <a:p>
            <a:r>
              <a:rPr lang="en-US" sz="1200" b="0" i="0" u="none" strike="noStrike" kern="1200" baseline="0" dirty="0" smtClean="0">
                <a:solidFill>
                  <a:schemeClr val="tx1"/>
                </a:solidFill>
                <a:latin typeface="+mn-lt"/>
                <a:ea typeface="ＭＳ Ｐゴシック" charset="0"/>
                <a:cs typeface="ＭＳ Ｐゴシック" charset="0"/>
              </a:rPr>
              <a:t>The influence of the large-scale ocean circulation on Sahel rainfall is elusive because of the shortness of the</a:t>
            </a:r>
          </a:p>
          <a:p>
            <a:r>
              <a:rPr lang="en-US" sz="1200" b="0" i="0" u="none" strike="noStrike" kern="1200" baseline="0" dirty="0" smtClean="0">
                <a:solidFill>
                  <a:schemeClr val="tx1"/>
                </a:solidFill>
                <a:latin typeface="+mn-lt"/>
                <a:ea typeface="ＭＳ Ｐゴシック" charset="0"/>
                <a:cs typeface="ＭＳ Ｐゴシック" charset="0"/>
              </a:rPr>
              <a:t>observational record. We reconstructed the history of </a:t>
            </a:r>
            <a:r>
              <a:rPr lang="en-US" sz="1200" b="0" i="0" u="none" strike="noStrike" kern="1200" baseline="0" dirty="0" err="1" smtClean="0">
                <a:solidFill>
                  <a:schemeClr val="tx1"/>
                </a:solidFill>
                <a:latin typeface="+mn-lt"/>
                <a:ea typeface="ＭＳ Ｐゴシック" charset="0"/>
                <a:cs typeface="ＭＳ Ｐゴシック" charset="0"/>
              </a:rPr>
              <a:t>eolian</a:t>
            </a:r>
            <a:r>
              <a:rPr lang="en-US" sz="1200" b="0" i="0" u="none" strike="noStrike" kern="1200" baseline="0" dirty="0" smtClean="0">
                <a:solidFill>
                  <a:schemeClr val="tx1"/>
                </a:solidFill>
                <a:latin typeface="+mn-lt"/>
                <a:ea typeface="ＭＳ Ｐゴシック" charset="0"/>
                <a:cs typeface="ＭＳ Ｐゴシック" charset="0"/>
              </a:rPr>
              <a:t> and fluvial sedimentation on the continental slope</a:t>
            </a:r>
          </a:p>
          <a:p>
            <a:r>
              <a:rPr lang="en-US" sz="1200" b="0" i="0" u="none" strike="noStrike" kern="1200" baseline="0" dirty="0" smtClean="0">
                <a:solidFill>
                  <a:schemeClr val="tx1"/>
                </a:solidFill>
                <a:latin typeface="+mn-lt"/>
                <a:ea typeface="ＭＳ Ｐゴシック" charset="0"/>
                <a:cs typeface="ＭＳ Ｐゴシック" charset="0"/>
              </a:rPr>
              <a:t>off Senegal during the past 57,000 years. Our data show that abrupt onsets of arid conditions in the West African</a:t>
            </a:r>
          </a:p>
          <a:p>
            <a:r>
              <a:rPr lang="en-US" sz="1200" b="0" i="0" u="none" strike="noStrike" kern="1200" baseline="0" dirty="0" smtClean="0">
                <a:solidFill>
                  <a:schemeClr val="tx1"/>
                </a:solidFill>
                <a:latin typeface="+mn-lt"/>
                <a:ea typeface="ＭＳ Ｐゴシック" charset="0"/>
                <a:cs typeface="ＭＳ Ｐゴシック" charset="0"/>
              </a:rPr>
              <a:t>Sahel were linked to cold North Atlantic sea surface temperatures during times of reduced </a:t>
            </a:r>
            <a:r>
              <a:rPr lang="en-US" sz="1200" b="0" i="0" u="none" strike="noStrike" kern="1200" baseline="0" dirty="0" err="1" smtClean="0">
                <a:solidFill>
                  <a:schemeClr val="tx1"/>
                </a:solidFill>
                <a:latin typeface="+mn-lt"/>
                <a:ea typeface="ＭＳ Ｐゴシック" charset="0"/>
                <a:cs typeface="ＭＳ Ｐゴシック" charset="0"/>
              </a:rPr>
              <a:t>meridional</a:t>
            </a:r>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overturning circulation associated with Heinrich </a:t>
            </a:r>
            <a:r>
              <a:rPr lang="en-US" sz="1200" b="0" i="0" u="none" strike="noStrike" kern="1200" baseline="0" dirty="0" err="1" smtClean="0">
                <a:solidFill>
                  <a:schemeClr val="tx1"/>
                </a:solidFill>
                <a:latin typeface="+mn-lt"/>
                <a:ea typeface="ＭＳ Ｐゴシック" charset="0"/>
                <a:cs typeface="ＭＳ Ｐゴシック" charset="0"/>
              </a:rPr>
              <a:t>Stadials</a:t>
            </a:r>
            <a:r>
              <a:rPr lang="en-US" sz="1200" b="0" i="0" u="none" strike="noStrike" kern="1200" baseline="0" dirty="0" smtClean="0">
                <a:solidFill>
                  <a:schemeClr val="tx1"/>
                </a:solidFill>
                <a:latin typeface="+mn-lt"/>
                <a:ea typeface="ＭＳ Ｐゴシック" charset="0"/>
                <a:cs typeface="ＭＳ Ｐゴシック" charset="0"/>
              </a:rPr>
              <a:t>. Climate modeling suggests that this drying is induced</a:t>
            </a:r>
          </a:p>
          <a:p>
            <a:r>
              <a:rPr lang="en-US" sz="1200" b="0" i="0" u="none" strike="noStrike" kern="1200" baseline="0" dirty="0" smtClean="0">
                <a:solidFill>
                  <a:schemeClr val="tx1"/>
                </a:solidFill>
                <a:latin typeface="+mn-lt"/>
                <a:ea typeface="ＭＳ Ｐゴシック" charset="0"/>
                <a:cs typeface="ＭＳ Ｐゴシック" charset="0"/>
              </a:rPr>
              <a:t>by a southward shift of the West African monsoon trough in conjunction with an intensification and southward</a:t>
            </a:r>
          </a:p>
          <a:p>
            <a:r>
              <a:rPr lang="en-US" sz="1200" b="0" i="0" u="none" strike="noStrike" kern="1200" baseline="0" dirty="0" smtClean="0">
                <a:solidFill>
                  <a:schemeClr val="tx1"/>
                </a:solidFill>
                <a:latin typeface="+mn-lt"/>
                <a:ea typeface="ＭＳ Ｐゴシック" charset="0"/>
                <a:cs typeface="ＭＳ Ｐゴシック" charset="0"/>
              </a:rPr>
              <a:t>expansion of the </a:t>
            </a:r>
            <a:r>
              <a:rPr lang="en-US" sz="1200" b="0" i="0" u="none" strike="noStrike" kern="1200" baseline="0" dirty="0" err="1" smtClean="0">
                <a:solidFill>
                  <a:schemeClr val="tx1"/>
                </a:solidFill>
                <a:latin typeface="+mn-lt"/>
                <a:ea typeface="ＭＳ Ｐゴシック" charset="0"/>
                <a:cs typeface="ＭＳ Ｐゴシック" charset="0"/>
              </a:rPr>
              <a:t>midtropospheric</a:t>
            </a:r>
            <a:r>
              <a:rPr lang="en-US" sz="1200" b="0" i="0" u="none" strike="noStrike" kern="1200" baseline="0" dirty="0" smtClean="0">
                <a:solidFill>
                  <a:schemeClr val="tx1"/>
                </a:solidFill>
                <a:latin typeface="+mn-lt"/>
                <a:ea typeface="ＭＳ Ｐゴシック" charset="0"/>
                <a:cs typeface="ＭＳ Ｐゴシック" charset="0"/>
              </a:rPr>
              <a:t> African Easterly Jet.</a:t>
            </a:r>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fontAlgn="base" hangingPunct="1">
              <a:spcBef>
                <a:spcPct val="0"/>
              </a:spcBef>
              <a:spcAft>
                <a:spcPct val="0"/>
              </a:spcAft>
            </a:pPr>
            <a:fld id="{1EEE6F7D-BB53-B849-B74E-A1827519D9FF}" type="slidenum">
              <a:rPr lang="en-US" sz="1200">
                <a:latin typeface="Calibri" charset="0"/>
              </a:rPr>
              <a:pPr eaLnBrk="1" fontAlgn="base" hangingPunct="1">
                <a:spcBef>
                  <a:spcPct val="0"/>
                </a:spcBef>
                <a:spcAft>
                  <a:spcPct val="0"/>
                </a:spcAft>
              </a:pPr>
              <a:t>6</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a:buChar char="•"/>
            </a:pPr>
            <a:r>
              <a:rPr lang="en-US" sz="1600" dirty="0" smtClean="0">
                <a:solidFill>
                  <a:srgbClr val="000090"/>
                </a:solidFill>
                <a:latin typeface="+mn-lt"/>
                <a:cs typeface="Tw Cen MT"/>
              </a:rPr>
              <a:t>Fast Climate Changes: Not Just at Polar Latitudes</a:t>
            </a:r>
            <a:br>
              <a:rPr lang="en-US" sz="1600" dirty="0" smtClean="0">
                <a:solidFill>
                  <a:srgbClr val="000090"/>
                </a:solidFill>
                <a:latin typeface="+mn-lt"/>
                <a:cs typeface="Tw Cen MT"/>
              </a:rPr>
            </a:br>
            <a:r>
              <a:rPr lang="en-US" sz="1600" dirty="0" smtClean="0">
                <a:solidFill>
                  <a:srgbClr val="000090"/>
                </a:solidFill>
                <a:latin typeface="+mn-lt"/>
                <a:cs typeface="Tw Cen MT"/>
              </a:rPr>
              <a:t> </a:t>
            </a:r>
            <a:r>
              <a:rPr lang="en-US" sz="1200" dirty="0" smtClean="0">
                <a:solidFill>
                  <a:srgbClr val="0000FF"/>
                </a:solidFill>
                <a:latin typeface="+mn-lt"/>
                <a:cs typeface="Tw Cen MT"/>
              </a:rPr>
              <a:t>Coherent Changes of Northern and Eastern Equatorial Africa Rainfall during the Last Deglaciation</a:t>
            </a:r>
          </a:p>
          <a:p>
            <a:pPr marL="171450" indent="-171450" eaLnBrk="1" hangingPunct="1">
              <a:spcBef>
                <a:spcPct val="0"/>
              </a:spcBef>
              <a:buFont typeface="Arial"/>
              <a:buChar char="•"/>
            </a:pPr>
            <a:endParaRPr lang="en-US" sz="1200" dirty="0" smtClean="0">
              <a:solidFill>
                <a:srgbClr val="0000FF"/>
              </a:solidFill>
              <a:latin typeface="+mn-lt"/>
              <a:cs typeface="Tw Cen MT"/>
            </a:endParaRPr>
          </a:p>
          <a:p>
            <a:pPr marL="171450" indent="-171450" eaLnBrk="1" hangingPunct="1">
              <a:spcBef>
                <a:spcPct val="0"/>
              </a:spcBef>
              <a:buFont typeface="Arial"/>
              <a:buChar char="•"/>
            </a:pPr>
            <a:r>
              <a:rPr lang="en-US" dirty="0" smtClean="0">
                <a:latin typeface="Calibri" charset="0"/>
              </a:rPr>
              <a:t>Put together</a:t>
            </a:r>
            <a:r>
              <a:rPr lang="en-US" baseline="0" dirty="0" smtClean="0">
                <a:latin typeface="Calibri" charset="0"/>
              </a:rPr>
              <a:t> a number of published records (blue diamonds) for tropical Africa for the last 20,000 years</a:t>
            </a:r>
          </a:p>
          <a:p>
            <a:pPr marL="171450" indent="-171450" eaLnBrk="1" hangingPunct="1">
              <a:spcBef>
                <a:spcPct val="0"/>
              </a:spcBef>
              <a:buFont typeface="Arial"/>
              <a:buChar char="•"/>
            </a:pPr>
            <a:r>
              <a:rPr lang="en-US" dirty="0" smtClean="0">
                <a:latin typeface="Calibri" charset="0"/>
              </a:rPr>
              <a:t>Drier LGM and HS1</a:t>
            </a:r>
          </a:p>
          <a:p>
            <a:pPr marL="171450" indent="-171450" eaLnBrk="1" hangingPunct="1">
              <a:spcBef>
                <a:spcPct val="0"/>
              </a:spcBef>
              <a:buFont typeface="Arial"/>
              <a:buChar char="•"/>
            </a:pPr>
            <a:r>
              <a:rPr lang="en-US" dirty="0" smtClean="0">
                <a:latin typeface="Calibri" charset="0"/>
              </a:rPr>
              <a:t>Wetter</a:t>
            </a:r>
            <a:r>
              <a:rPr lang="en-US" baseline="0" dirty="0" smtClean="0">
                <a:latin typeface="Calibri" charset="0"/>
              </a:rPr>
              <a:t> over entire tropics starting at ~15ka, [drying during YD (cold event in Greenland( ~12ka, and then resuming AHP </a:t>
            </a:r>
            <a:r>
              <a:rPr lang="en-US" baseline="0" dirty="0" err="1" smtClean="0">
                <a:latin typeface="Calibri" charset="0"/>
              </a:rPr>
              <a:t>tp</a:t>
            </a:r>
            <a:r>
              <a:rPr lang="en-US" baseline="0" dirty="0" smtClean="0">
                <a:latin typeface="Calibri" charset="0"/>
              </a:rPr>
              <a:t> ~10S in earnest thru EH to MH]</a:t>
            </a:r>
          </a:p>
          <a:p>
            <a:pPr marL="171450" indent="-171450" eaLnBrk="1" hangingPunct="1">
              <a:spcBef>
                <a:spcPct val="0"/>
              </a:spcBef>
              <a:buFont typeface="Arial"/>
              <a:buChar char="•"/>
            </a:pPr>
            <a:endParaRPr lang="en-US" baseline="0" dirty="0" smtClean="0">
              <a:latin typeface="Calibri" charset="0"/>
            </a:endParaRPr>
          </a:p>
          <a:p>
            <a:pPr marL="171450" indent="-171450" eaLnBrk="1" hangingPunct="1">
              <a:spcBef>
                <a:spcPct val="0"/>
              </a:spcBef>
              <a:buFont typeface="Arial"/>
              <a:buChar char="•"/>
            </a:pPr>
            <a:r>
              <a:rPr lang="en-US" baseline="0" dirty="0" smtClean="0">
                <a:latin typeface="Calibri" charset="0"/>
              </a:rPr>
              <a:t>African Great lakes</a:t>
            </a:r>
          </a:p>
          <a:p>
            <a:pPr marL="171450" indent="-171450" eaLnBrk="1" hangingPunct="1">
              <a:spcBef>
                <a:spcPct val="0"/>
              </a:spcBef>
              <a:buFont typeface="Arial"/>
              <a:buChar char="•"/>
            </a:pPr>
            <a:r>
              <a:rPr lang="en-US" baseline="0" dirty="0" err="1" smtClean="0">
                <a:latin typeface="Calibri" charset="0"/>
              </a:rPr>
              <a:t>Terrigenous</a:t>
            </a:r>
            <a:r>
              <a:rPr lang="en-US" baseline="0" dirty="0" smtClean="0">
                <a:latin typeface="Calibri" charset="0"/>
              </a:rPr>
              <a:t> (</a:t>
            </a:r>
            <a:r>
              <a:rPr lang="en-US" baseline="0" dirty="0" err="1" smtClean="0">
                <a:latin typeface="Calibri" charset="0"/>
              </a:rPr>
              <a:t>eolian</a:t>
            </a:r>
            <a:r>
              <a:rPr lang="en-US" baseline="0" dirty="0" smtClean="0">
                <a:latin typeface="Calibri" charset="0"/>
              </a:rPr>
              <a:t>) sediment deposition at ODP site 658C exhibits a well-defined period of low influx between 14.8 and 5.5ka</a:t>
            </a:r>
          </a:p>
          <a:p>
            <a:pPr marL="171450" indent="-171450" eaLnBrk="1" hangingPunct="1">
              <a:spcBef>
                <a:spcPct val="0"/>
              </a:spcBef>
              <a:buFont typeface="Arial"/>
              <a:buChar char="•"/>
            </a:pPr>
            <a:r>
              <a:rPr lang="en-US" baseline="0" dirty="0" smtClean="0">
                <a:latin typeface="Calibri" charset="0"/>
              </a:rPr>
              <a:t>Lake </a:t>
            </a:r>
            <a:r>
              <a:rPr lang="en-US" baseline="0" dirty="0" err="1" smtClean="0">
                <a:latin typeface="Calibri" charset="0"/>
              </a:rPr>
              <a:t>Ahbe</a:t>
            </a:r>
            <a:r>
              <a:rPr lang="en-US" baseline="0" dirty="0" smtClean="0">
                <a:latin typeface="Calibri" charset="0"/>
              </a:rPr>
              <a:t> in Ethiopia and Lake </a:t>
            </a:r>
            <a:r>
              <a:rPr lang="en-US" baseline="0" dirty="0" err="1" smtClean="0">
                <a:latin typeface="Calibri" charset="0"/>
              </a:rPr>
              <a:t>Bosumtwi</a:t>
            </a:r>
            <a:r>
              <a:rPr lang="en-US" baseline="0" dirty="0" smtClean="0">
                <a:latin typeface="Calibri" charset="0"/>
              </a:rPr>
              <a:t> in Ghana both have higher lake levels </a:t>
            </a:r>
          </a:p>
          <a:p>
            <a:pPr marL="171450" indent="-171450" eaLnBrk="1" hangingPunct="1">
              <a:spcBef>
                <a:spcPct val="0"/>
              </a:spcBef>
              <a:buFont typeface="Arial"/>
              <a:buChar char="•"/>
            </a:pPr>
            <a:r>
              <a:rPr lang="en-US" baseline="0" dirty="0" smtClean="0">
                <a:latin typeface="Calibri" charset="0"/>
              </a:rPr>
              <a:t>Lake T sediment cores of </a:t>
            </a:r>
            <a:r>
              <a:rPr lang="en-US" baseline="0" dirty="0" err="1" smtClean="0">
                <a:latin typeface="Calibri" charset="0"/>
              </a:rPr>
              <a:t>deltaD</a:t>
            </a:r>
            <a:r>
              <a:rPr lang="en-US" baseline="0" dirty="0" smtClean="0">
                <a:latin typeface="Calibri" charset="0"/>
              </a:rPr>
              <a:t> of leaf wax are also </a:t>
            </a:r>
            <a:r>
              <a:rPr lang="en-US" baseline="0" dirty="0" err="1" smtClean="0">
                <a:latin typeface="Calibri" charset="0"/>
              </a:rPr>
              <a:t>interpretted</a:t>
            </a:r>
            <a:r>
              <a:rPr lang="en-US" baseline="0" dirty="0" smtClean="0">
                <a:latin typeface="Calibri" charset="0"/>
              </a:rPr>
              <a:t> as a wetter AHP eastern tropics.</a:t>
            </a:r>
          </a:p>
          <a:p>
            <a:pPr marL="171450" indent="-171450" eaLnBrk="1" hangingPunct="1">
              <a:spcBef>
                <a:spcPct val="0"/>
              </a:spcBef>
              <a:buFont typeface="Arial"/>
              <a:buChar char="•"/>
            </a:pPr>
            <a:r>
              <a:rPr lang="en-US" baseline="0" dirty="0" smtClean="0">
                <a:latin typeface="Calibri" charset="0"/>
              </a:rPr>
              <a:t>At 6ka, data suggests that much of north Africa was covered with numerous lakes</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fontAlgn="base" hangingPunct="1">
              <a:spcBef>
                <a:spcPct val="0"/>
              </a:spcBef>
              <a:spcAft>
                <a:spcPct val="0"/>
              </a:spcAft>
            </a:pPr>
            <a:fld id="{E171FCF1-43F1-FC4B-BF72-980DE8C60D00}" type="slidenum">
              <a:rPr lang="en-US" sz="1200">
                <a:latin typeface="Calibri" charset="0"/>
              </a:rPr>
              <a:pPr eaLnBrk="1" fontAlgn="base" hangingPunct="1">
                <a:spcBef>
                  <a:spcPct val="0"/>
                </a:spcBef>
                <a:spcAft>
                  <a:spcPct val="0"/>
                </a:spcAft>
              </a:pPr>
              <a:t>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ＭＳ Ｐゴシック" charset="0"/>
                <a:cs typeface="ＭＳ Ｐゴシック" charset="0"/>
              </a:rPr>
              <a:t> Started a long-term data-model project in 2006</a:t>
            </a:r>
          </a:p>
          <a:p>
            <a:r>
              <a:rPr lang="en-US" sz="1200" b="0" i="0" u="none" strike="noStrike" kern="1200" baseline="0" dirty="0" smtClean="0">
                <a:solidFill>
                  <a:schemeClr val="tx1"/>
                </a:solidFill>
                <a:latin typeface="+mn-lt"/>
                <a:ea typeface="ＭＳ Ｐゴシック" charset="0"/>
                <a:cs typeface="ＭＳ Ｐゴシック" charset="0"/>
              </a:rPr>
              <a:t>Funding: </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September 2006 INCITE: </a:t>
            </a:r>
            <a:r>
              <a:rPr lang="en-US" sz="1200" kern="1200" dirty="0" smtClean="0">
                <a:solidFill>
                  <a:schemeClr val="tx1"/>
                </a:solidFill>
                <a:effectLst/>
                <a:latin typeface="+mn-lt"/>
                <a:ea typeface="ＭＳ Ｐゴシック" charset="0"/>
                <a:cs typeface="ＭＳ Ｐゴシック" charset="0"/>
              </a:rPr>
              <a:t>The group’s simulations were executed on “Phoenix” and “Jaguar,” a pair of Cray supercomputers at Oak Ridge National Laboratory in Oak Ridge, Tenn., </a:t>
            </a:r>
            <a:endParaRPr lang="en-US" sz="1200" b="0" i="0" u="none" strike="noStrike" kern="1200" baseline="0" dirty="0" smtClean="0">
              <a:solidFill>
                <a:schemeClr val="tx1"/>
              </a:solidFill>
              <a:latin typeface="+mn-lt"/>
              <a:ea typeface="ＭＳ Ｐゴシック" charset="0"/>
              <a:cs typeface="ＭＳ Ｐゴシック" charset="0"/>
            </a:endParaRP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2008: DOE :</a:t>
            </a:r>
            <a:r>
              <a:rPr lang="en-US" sz="1200" b="0" i="0" u="none" strike="noStrike" kern="1200" baseline="0" dirty="0" err="1" smtClean="0">
                <a:solidFill>
                  <a:schemeClr val="tx1"/>
                </a:solidFill>
                <a:latin typeface="+mn-lt"/>
                <a:ea typeface="ＭＳ Ｐゴシック" charset="0"/>
                <a:cs typeface="ＭＳ Ｐゴシック" charset="0"/>
              </a:rPr>
              <a:t>Feng</a:t>
            </a:r>
            <a:r>
              <a:rPr lang="en-US" sz="1200" b="0" i="0" u="none" strike="noStrike" kern="1200" baseline="0" dirty="0" smtClean="0">
                <a:solidFill>
                  <a:schemeClr val="tx1"/>
                </a:solidFill>
                <a:latin typeface="+mn-lt"/>
                <a:ea typeface="ＭＳ Ｐゴシック" charset="0"/>
                <a:cs typeface="ＭＳ Ｐゴシック" charset="0"/>
              </a:rPr>
              <a:t> + partial AS for 8.2ka</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2011: P2C2</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mn-lt"/>
                <a:ea typeface="ＭＳ Ｐゴシック" charset="0"/>
                <a:cs typeface="ＭＳ Ｐゴシック" charset="0"/>
              </a:rPr>
              <a:t>Researchers ran simulations that used 4.7 million processor hours in 2009, 6.6 million in 2010, and 2.5 million in 2011, and 350,000 in 2012. The </a:t>
            </a:r>
            <a:r>
              <a:rPr lang="en-US" sz="1200" u="sng" kern="1200" dirty="0" smtClean="0">
                <a:solidFill>
                  <a:schemeClr val="tx1"/>
                </a:solidFill>
                <a:effectLst/>
                <a:latin typeface="+mn-lt"/>
                <a:ea typeface="ＭＳ Ｐゴシック" charset="0"/>
                <a:cs typeface="ＭＳ Ｐゴシック" charset="0"/>
                <a:hlinkClick r:id="rId3" tooltip="Innovative and Novel Computational Impact on Theory and Experiment"/>
              </a:rPr>
              <a:t>Innovative and Novel Computational Impact on Theory and Experiment</a:t>
            </a:r>
            <a:r>
              <a:rPr lang="en-US" sz="1200" kern="1200" dirty="0" smtClean="0">
                <a:solidFill>
                  <a:schemeClr val="tx1"/>
                </a:solidFill>
                <a:effectLst/>
                <a:latin typeface="+mn-lt"/>
                <a:ea typeface="ＭＳ Ｐゴシック" charset="0"/>
                <a:cs typeface="ＭＳ Ｐゴシック" charset="0"/>
              </a:rPr>
              <a:t> program, jointly managed by leadership computing facilities at Argonne and Oak Ridge National Laboratories, awarded the allocations.</a:t>
            </a:r>
          </a:p>
          <a:p>
            <a:pPr marL="171450" indent="-171450">
              <a:buFont typeface="Arial"/>
              <a:buChar char="•"/>
            </a:pPr>
            <a:r>
              <a:rPr lang="en-US" sz="1200" kern="1200" dirty="0" smtClean="0">
                <a:solidFill>
                  <a:schemeClr val="tx1"/>
                </a:solidFill>
                <a:effectLst/>
                <a:latin typeface="+mn-lt"/>
                <a:ea typeface="ＭＳ Ｐゴシック" charset="0"/>
                <a:cs typeface="ＭＳ Ｐゴシック" charset="0"/>
              </a:rPr>
              <a:t>produce nearly 300 terabytes of data</a:t>
            </a:r>
            <a:r>
              <a:rPr lang="en-US" dirty="0" smtClean="0">
                <a:effectLst/>
              </a:rPr>
              <a:t> </a:t>
            </a:r>
            <a:endParaRPr lang="en-US" sz="1200" b="0" i="0" u="none" strike="noStrike" kern="1200" baseline="0" dirty="0" smtClean="0">
              <a:solidFill>
                <a:schemeClr val="tx1"/>
              </a:solidFill>
              <a:latin typeface="+mn-lt"/>
              <a:ea typeface="ＭＳ Ｐゴシック" charset="0"/>
              <a:cs typeface="ＭＳ Ｐゴシック" charset="0"/>
            </a:endParaRPr>
          </a:p>
          <a:p>
            <a:endParaRPr lang="en-US" sz="1200" b="0" i="0" u="none" strike="noStrike" kern="1200" baseline="0" dirty="0" smtClean="0">
              <a:solidFill>
                <a:schemeClr val="tx1"/>
              </a:solidFill>
              <a:latin typeface="+mn-lt"/>
              <a:ea typeface="ＭＳ Ｐゴシック" charset="0"/>
              <a:cs typeface="ＭＳ Ｐゴシック" charset="0"/>
            </a:endParaRP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This is a puzzle though if we consider the </a:t>
            </a:r>
            <a:r>
              <a:rPr lang="en-US" sz="1200" b="0" i="0" u="none" strike="noStrike" kern="1200" baseline="0" dirty="0" err="1" smtClean="0">
                <a:solidFill>
                  <a:schemeClr val="tx1"/>
                </a:solidFill>
                <a:latin typeface="+mn-lt"/>
                <a:ea typeface="ＭＳ Ｐゴシック" charset="0"/>
                <a:cs typeface="ＭＳ Ｐゴシック" charset="0"/>
              </a:rPr>
              <a:t>precessional</a:t>
            </a:r>
            <a:r>
              <a:rPr lang="en-US" sz="1200" b="0" i="0" u="none" strike="noStrike" kern="1200" baseline="0" dirty="0" smtClean="0">
                <a:solidFill>
                  <a:schemeClr val="tx1"/>
                </a:solidFill>
                <a:latin typeface="+mn-lt"/>
                <a:ea typeface="ＭＳ Ｐゴシック" charset="0"/>
                <a:cs typeface="ＭＳ Ｐゴシック" charset="0"/>
              </a:rPr>
              <a:t> cycle which controls when during the year the Earth is closest to the sun.</a:t>
            </a:r>
          </a:p>
          <a:p>
            <a:pPr marL="171450" indent="-171450">
              <a:buFont typeface="Arial"/>
              <a:buChar char="•"/>
            </a:pPr>
            <a:r>
              <a:rPr lang="en-US" sz="1200" b="0" i="0" u="none" strike="noStrike" kern="1200" baseline="0" dirty="0" smtClean="0">
                <a:solidFill>
                  <a:schemeClr val="tx1"/>
                </a:solidFill>
                <a:latin typeface="+mn-lt"/>
                <a:ea typeface="ＭＳ Ｐゴシック" charset="0"/>
                <a:cs typeface="ＭＳ Ｐゴシック" charset="0"/>
              </a:rPr>
              <a:t>But the solar insolation changes associated with the precession are not the only forcings acting on the climate system during the </a:t>
            </a:r>
            <a:r>
              <a:rPr lang="en-US" sz="1200" b="0" i="0" u="none" strike="noStrike" kern="1200" baseline="0" dirty="0" err="1" smtClean="0">
                <a:solidFill>
                  <a:schemeClr val="tx1"/>
                </a:solidFill>
                <a:latin typeface="+mn-lt"/>
                <a:ea typeface="ＭＳ Ｐゴシック" charset="0"/>
                <a:cs typeface="ＭＳ Ｐゴシック" charset="0"/>
              </a:rPr>
              <a:t>deglacial</a:t>
            </a:r>
            <a:r>
              <a:rPr lang="en-US" sz="1200" b="0" i="0" u="none" strike="noStrike" kern="1200" baseline="0" dirty="0" smtClean="0">
                <a:solidFill>
                  <a:schemeClr val="tx1"/>
                </a:solidFill>
                <a:latin typeface="+mn-lt"/>
                <a:ea typeface="ＭＳ Ｐゴシック" charset="0"/>
                <a:cs typeface="ＭＳ Ｐゴシック" charset="0"/>
              </a:rPr>
              <a:t> period from 22 to 11ka</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Orbital</a:t>
            </a:r>
          </a:p>
          <a:p>
            <a:r>
              <a:rPr lang="en-US" sz="1200" b="0" i="0" u="none" strike="noStrike" kern="1200" baseline="0" dirty="0" smtClean="0">
                <a:solidFill>
                  <a:schemeClr val="tx1"/>
                </a:solidFill>
                <a:latin typeface="+mn-lt"/>
                <a:ea typeface="ＭＳ Ｐゴシック" charset="0"/>
                <a:cs typeface="ＭＳ Ｐゴシック" charset="0"/>
              </a:rPr>
              <a:t>Also have Atmospheric CO2 (blue) and CH4</a:t>
            </a:r>
          </a:p>
          <a:p>
            <a:r>
              <a:rPr lang="en-US" sz="1200" b="0" i="0" u="none" strike="noStrike" kern="1200" baseline="0" dirty="0" smtClean="0">
                <a:solidFill>
                  <a:schemeClr val="tx1"/>
                </a:solidFill>
                <a:latin typeface="+mn-lt"/>
                <a:ea typeface="ＭＳ Ｐゴシック" charset="0"/>
                <a:cs typeface="ＭＳ Ｐゴシック" charset="0"/>
              </a:rPr>
              <a:t>(red) concentrations increasing from their low concentrations at LGM to close to PI values</a:t>
            </a:r>
          </a:p>
          <a:p>
            <a:r>
              <a:rPr lang="en-US" sz="1200" b="0" i="0" u="none" strike="noStrike" kern="1200" baseline="0" dirty="0" smtClean="0">
                <a:solidFill>
                  <a:schemeClr val="tx1"/>
                </a:solidFill>
                <a:latin typeface="+mn-lt"/>
                <a:ea typeface="ＭＳ Ｐゴシック" charset="0"/>
                <a:cs typeface="ＭＳ Ｐゴシック" charset="0"/>
              </a:rPr>
              <a:t>And large continental ice sheets over North America, Europe and Antarctica retreating, adding meltwater into the oceans: Clark and Carlson – evidence from … AMOC primarily</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To quantify these effects we analyzed 3 transient simulations with the CCSM3 model</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All figures from now on will go from</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fontAlgn="base" hangingPunct="1">
              <a:spcBef>
                <a:spcPct val="0"/>
              </a:spcBef>
              <a:spcAft>
                <a:spcPct val="0"/>
              </a:spcAft>
            </a:pPr>
            <a:fld id="{E171FCF1-43F1-FC4B-BF72-980DE8C60D00}" type="slidenum">
              <a:rPr lang="en-US" sz="1200">
                <a:latin typeface="Calibri" charset="0"/>
              </a:rPr>
              <a:pPr eaLnBrk="1" fontAlgn="base" hangingPunct="1">
                <a:spcBef>
                  <a:spcPct val="0"/>
                </a:spcBef>
                <a:spcAft>
                  <a:spcPct val="0"/>
                </a:spcAft>
              </a:pPr>
              <a:t>8</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latin typeface="Calibri" charset="0"/>
              </a:rPr>
              <a:t>AUTHORS</a:t>
            </a:r>
            <a:r>
              <a:rPr lang="en-US" baseline="0" dirty="0" smtClean="0">
                <a:latin typeface="Calibri" charset="0"/>
              </a:rPr>
              <a:t> of papers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latin typeface="Calibri" charset="0"/>
              </a:rPr>
              <a:t>Put together</a:t>
            </a:r>
            <a:r>
              <a:rPr lang="en-US" baseline="0" dirty="0" smtClean="0">
                <a:latin typeface="Calibri" charset="0"/>
              </a:rPr>
              <a:t> a number of published records (blue diamonds) for tropical Africa for the last 20,000 years</a:t>
            </a:r>
          </a:p>
          <a:p>
            <a:pPr marL="171450" indent="-171450">
              <a:buFont typeface="Arial"/>
              <a:buChar char="•"/>
            </a:pPr>
            <a:r>
              <a:rPr lang="en-US" sz="1200" kern="1200" dirty="0" smtClean="0">
                <a:solidFill>
                  <a:schemeClr val="tx1"/>
                </a:solidFill>
                <a:effectLst/>
                <a:latin typeface="+mn-lt"/>
                <a:ea typeface="ＭＳ Ｐゴシック" charset="0"/>
                <a:cs typeface="ＭＳ Ｐゴシック" charset="0"/>
              </a:rPr>
              <a:t>A synchronous initiation of a AHP across western to eastern</a:t>
            </a:r>
            <a:r>
              <a:rPr lang="en-US" sz="1200" kern="1200" baseline="0" dirty="0" smtClean="0">
                <a:solidFill>
                  <a:schemeClr val="tx1"/>
                </a:solidFill>
                <a:effectLst/>
                <a:latin typeface="+mn-lt"/>
                <a:ea typeface="ＭＳ Ｐゴシック" charset="0"/>
                <a:cs typeface="ＭＳ Ｐゴシック" charset="0"/>
              </a:rPr>
              <a:t> tropical Africa is also suggested in model simulations</a:t>
            </a:r>
          </a:p>
          <a:p>
            <a:pPr marL="171450" indent="-171450">
              <a:buFont typeface="Arial"/>
              <a:buChar char="•"/>
            </a:pPr>
            <a:r>
              <a:rPr lang="en-US" sz="1200" kern="1200" baseline="0" dirty="0" smtClean="0">
                <a:solidFill>
                  <a:schemeClr val="tx1"/>
                </a:solidFill>
                <a:effectLst/>
                <a:latin typeface="+mn-lt"/>
                <a:ea typeface="ＭＳ Ｐゴシック" charset="0"/>
                <a:cs typeface="ＭＳ Ｐゴシック" charset="0"/>
              </a:rPr>
              <a:t>Trace: predict </a:t>
            </a:r>
            <a:r>
              <a:rPr lang="en-US" sz="1200" kern="1200" baseline="0" dirty="0" err="1" smtClean="0">
                <a:solidFill>
                  <a:schemeClr val="tx1"/>
                </a:solidFill>
                <a:effectLst/>
                <a:latin typeface="+mn-lt"/>
                <a:ea typeface="ＭＳ Ｐゴシック" charset="0"/>
                <a:cs typeface="ＭＳ Ｐゴシック" charset="0"/>
              </a:rPr>
              <a:t>atmosperic</a:t>
            </a:r>
            <a:r>
              <a:rPr lang="en-US" sz="1200" kern="1200" baseline="0" dirty="0" smtClean="0">
                <a:solidFill>
                  <a:schemeClr val="tx1"/>
                </a:solidFill>
                <a:effectLst/>
                <a:latin typeface="+mn-lt"/>
                <a:ea typeface="ＭＳ Ｐゴシック" charset="0"/>
                <a:cs typeface="ＭＳ Ｐゴシック" charset="0"/>
              </a:rPr>
              <a:t>, oceanic, and vegetation changes given the evolving orbital insolation changes, GHG changes, and ice sheet changes</a:t>
            </a:r>
          </a:p>
          <a:p>
            <a:pPr marL="171450" indent="-171450">
              <a:buFont typeface="Arial"/>
              <a:buChar char="•"/>
            </a:pPr>
            <a:r>
              <a:rPr lang="en-US" sz="1200" kern="1200" baseline="0" dirty="0" smtClean="0">
                <a:solidFill>
                  <a:schemeClr val="tx1"/>
                </a:solidFill>
                <a:effectLst/>
                <a:latin typeface="+mn-lt"/>
                <a:ea typeface="ＭＳ Ｐゴシック" charset="0"/>
                <a:cs typeface="ＭＳ Ｐゴシック" charset="0"/>
              </a:rPr>
              <a:t>Both (red curve show drier conditions at LGM and thru HS1 to 15ka, abruptly increasing </a:t>
            </a:r>
            <a:r>
              <a:rPr lang="en-US" sz="1200" kern="1200" baseline="0" dirty="0" err="1" smtClean="0">
                <a:solidFill>
                  <a:schemeClr val="tx1"/>
                </a:solidFill>
                <a:effectLst/>
                <a:latin typeface="+mn-lt"/>
                <a:ea typeface="ＭＳ Ｐゴシック" charset="0"/>
                <a:cs typeface="ＭＳ Ｐゴシック" charset="0"/>
              </a:rPr>
              <a:t>precip</a:t>
            </a:r>
            <a:r>
              <a:rPr lang="en-US" sz="1200" kern="1200" baseline="0" dirty="0" smtClean="0">
                <a:solidFill>
                  <a:schemeClr val="tx1"/>
                </a:solidFill>
                <a:effectLst/>
                <a:latin typeface="+mn-lt"/>
                <a:ea typeface="ＭＳ Ｐゴシック" charset="0"/>
                <a:cs typeface="ＭＳ Ｐゴシック" charset="0"/>
              </a:rPr>
              <a:t> at 15ka and remaining high to the EH at 11ka</a:t>
            </a:r>
          </a:p>
          <a:p>
            <a:pPr marL="171450" indent="-171450">
              <a:buFont typeface="Arial"/>
              <a:buChar char="•"/>
            </a:pPr>
            <a:r>
              <a:rPr lang="en-US" sz="1200" kern="1200" baseline="0" dirty="0" smtClean="0">
                <a:solidFill>
                  <a:schemeClr val="tx1"/>
                </a:solidFill>
                <a:effectLst/>
                <a:latin typeface="+mn-lt"/>
                <a:ea typeface="ＭＳ Ｐゴシック" charset="0"/>
                <a:cs typeface="ＭＳ Ｐゴシック" charset="0"/>
              </a:rPr>
              <a:t>This abrupt and synchronous initiation of the AHP across tropical Africa in the model is concurrent with the AMOC recovery out of the HS1 </a:t>
            </a:r>
            <a:r>
              <a:rPr lang="en-US" sz="1200" kern="1200" baseline="0" dirty="0" err="1" smtClean="0">
                <a:solidFill>
                  <a:schemeClr val="tx1"/>
                </a:solidFill>
                <a:effectLst/>
                <a:latin typeface="+mn-lt"/>
                <a:ea typeface="ＭＳ Ｐゴシック" charset="0"/>
                <a:cs typeface="ＭＳ Ｐゴシック" charset="0"/>
              </a:rPr>
              <a:t>meltwater</a:t>
            </a:r>
            <a:r>
              <a:rPr lang="en-US" sz="1200" kern="1200" baseline="0" dirty="0" smtClean="0">
                <a:solidFill>
                  <a:schemeClr val="tx1"/>
                </a:solidFill>
                <a:effectLst/>
                <a:latin typeface="+mn-lt"/>
                <a:ea typeface="ＭＳ Ｐゴシック" charset="0"/>
                <a:cs typeface="ＭＳ Ｐゴシック" charset="0"/>
              </a:rPr>
              <a:t> period and BA warming in Greenland.</a:t>
            </a:r>
          </a:p>
          <a:p>
            <a:pPr marL="171450" indent="-171450">
              <a:buFont typeface="Arial"/>
              <a:buChar char="•"/>
            </a:pPr>
            <a:r>
              <a:rPr lang="en-US" sz="1200" kern="1200" baseline="0" dirty="0" smtClean="0">
                <a:solidFill>
                  <a:schemeClr val="tx1"/>
                </a:solidFill>
                <a:effectLst/>
                <a:latin typeface="+mn-lt"/>
                <a:ea typeface="ＭＳ Ｐゴシック" charset="0"/>
                <a:cs typeface="ＭＳ Ｐゴシック" charset="0"/>
              </a:rPr>
              <a:t>AHP: Sahel, orbital and GHG contributions; </a:t>
            </a:r>
            <a:r>
              <a:rPr lang="en-US" sz="1200" kern="1200" baseline="0" dirty="0" err="1" smtClean="0">
                <a:solidFill>
                  <a:schemeClr val="tx1"/>
                </a:solidFill>
                <a:effectLst/>
                <a:latin typeface="+mn-lt"/>
                <a:ea typeface="ＭＳ Ｐゴシック" charset="0"/>
                <a:cs typeface="ＭＳ Ｐゴシック" charset="0"/>
              </a:rPr>
              <a:t>Eq</a:t>
            </a:r>
            <a:r>
              <a:rPr lang="en-US" sz="1200" kern="1200" baseline="0" dirty="0" smtClean="0">
                <a:solidFill>
                  <a:schemeClr val="tx1"/>
                </a:solidFill>
                <a:effectLst/>
                <a:latin typeface="+mn-lt"/>
                <a:ea typeface="ＭＳ Ｐゴシック" charset="0"/>
                <a:cs typeface="ＭＳ Ｐゴシック" charset="0"/>
              </a:rPr>
              <a:t> E Africa, GHG increases </a:t>
            </a:r>
            <a:r>
              <a:rPr lang="en-US" sz="1200" kern="1200" baseline="0" dirty="0" err="1" smtClean="0">
                <a:solidFill>
                  <a:schemeClr val="tx1"/>
                </a:solidFill>
                <a:effectLst/>
                <a:latin typeface="+mn-lt"/>
                <a:ea typeface="ＭＳ Ｐゴシック" charset="0"/>
                <a:cs typeface="ＭＳ Ｐゴシック" charset="0"/>
              </a:rPr>
              <a:t>impt</a:t>
            </a:r>
            <a:endParaRPr lang="en-US" sz="1200" kern="1200" baseline="0" dirty="0" smtClean="0">
              <a:solidFill>
                <a:schemeClr val="tx1"/>
              </a:solidFill>
              <a:effectLst/>
              <a:latin typeface="+mn-lt"/>
              <a:ea typeface="ＭＳ Ｐゴシック" charset="0"/>
              <a:cs typeface="ＭＳ Ｐゴシック" charset="0"/>
            </a:endParaRPr>
          </a:p>
          <a:p>
            <a:pPr marL="171450" indent="-171450">
              <a:buFont typeface="Arial"/>
              <a:buChar char="•"/>
            </a:pPr>
            <a:endParaRPr lang="en-US" sz="1200" kern="1200" baseline="0" dirty="0" smtClean="0">
              <a:solidFill>
                <a:schemeClr val="tx1"/>
              </a:solidFill>
              <a:effectLst/>
              <a:latin typeface="+mn-lt"/>
              <a:ea typeface="ＭＳ Ｐゴシック" charset="0"/>
              <a:cs typeface="ＭＳ Ｐゴシック" charset="0"/>
            </a:endParaRPr>
          </a:p>
          <a:p>
            <a:pPr marL="171450" indent="-171450">
              <a:buFont typeface="Arial"/>
              <a:buChar char="•"/>
            </a:pPr>
            <a:r>
              <a:rPr lang="en-US" sz="1200" kern="1200" baseline="0" dirty="0" smtClean="0">
                <a:solidFill>
                  <a:schemeClr val="tx1"/>
                </a:solidFill>
                <a:effectLst/>
                <a:latin typeface="+mn-lt"/>
                <a:ea typeface="ＭＳ Ｐゴシック" charset="0"/>
                <a:cs typeface="ＭＳ Ｐゴシック" charset="0"/>
              </a:rPr>
              <a:t>Bering Strait opened </a:t>
            </a:r>
            <a:r>
              <a:rPr lang="en-US" sz="1200" kern="1200" baseline="0" smtClean="0">
                <a:solidFill>
                  <a:schemeClr val="tx1"/>
                </a:solidFill>
                <a:effectLst/>
                <a:latin typeface="+mn-lt"/>
                <a:ea typeface="ＭＳ Ｐゴシック" charset="0"/>
                <a:cs typeface="ＭＳ Ｐゴシック" charset="0"/>
              </a:rPr>
              <a:t>at 12.9 </a:t>
            </a:r>
            <a:r>
              <a:rPr lang="en-US" sz="1200" kern="1200" baseline="0" dirty="0" err="1" smtClean="0">
                <a:solidFill>
                  <a:schemeClr val="tx1"/>
                </a:solidFill>
                <a:effectLst/>
                <a:latin typeface="+mn-lt"/>
                <a:ea typeface="ＭＳ Ｐゴシック" charset="0"/>
                <a:cs typeface="ＭＳ Ｐゴシック" charset="0"/>
              </a:rPr>
              <a:t>ka</a:t>
            </a:r>
            <a:endParaRPr lang="en-US" sz="1200" kern="1200" baseline="0" dirty="0" smtClean="0">
              <a:solidFill>
                <a:schemeClr val="tx1"/>
              </a:solidFill>
              <a:effectLst/>
              <a:latin typeface="+mn-lt"/>
              <a:ea typeface="ＭＳ Ｐゴシック" charset="0"/>
              <a:cs typeface="ＭＳ Ｐゴシック" charset="0"/>
            </a:endParaRPr>
          </a:p>
          <a:p>
            <a:pPr marL="171450" indent="-171450">
              <a:buFont typeface="Arial"/>
              <a:buChar char="•"/>
            </a:pPr>
            <a:r>
              <a:rPr lang="en-US" sz="1200" kern="1200" baseline="0" dirty="0" smtClean="0">
                <a:solidFill>
                  <a:schemeClr val="tx1"/>
                </a:solidFill>
                <a:effectLst/>
                <a:latin typeface="+mn-lt"/>
                <a:ea typeface="ＭＳ Ｐゴシック" charset="0"/>
                <a:cs typeface="ＭＳ Ｐゴシック" charset="0"/>
              </a:rPr>
              <a:t>YD MWF: St Lawrence (more limited in eastward extent) and </a:t>
            </a:r>
            <a:r>
              <a:rPr lang="en-US" sz="1200" kern="1200" baseline="0" dirty="0" err="1" smtClean="0">
                <a:solidFill>
                  <a:schemeClr val="tx1"/>
                </a:solidFill>
                <a:effectLst/>
                <a:latin typeface="+mn-lt"/>
                <a:ea typeface="ＭＳ Ｐゴシック" charset="0"/>
                <a:cs typeface="ＭＳ Ｐゴシック" charset="0"/>
              </a:rPr>
              <a:t>MacKenzie</a:t>
            </a:r>
            <a:r>
              <a:rPr lang="en-US" sz="1200" kern="1200" baseline="0" dirty="0" smtClean="0">
                <a:solidFill>
                  <a:schemeClr val="tx1"/>
                </a:solidFill>
                <a:effectLst/>
                <a:latin typeface="+mn-lt"/>
                <a:ea typeface="ＭＳ Ｐゴシック" charset="0"/>
                <a:cs typeface="ＭＳ Ｐゴシック" charset="0"/>
              </a:rPr>
              <a:t> River (starting at 12.9ka)</a:t>
            </a: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B6AEA946-CAB6-A246-A2D8-CE8782FA711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rtlCol="0"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fld id="{66E688AB-B787-754B-A532-9655810D1542}" type="datetimeFigureOut">
              <a:rPr lang="en-US"/>
              <a:pPr>
                <a:defRPr/>
              </a:pPr>
              <a:t>5/17/16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A2764C7-713F-8E43-A862-12C6D4A9E7C5}" type="slidenum">
              <a:rPr lang="en-US"/>
              <a:pPr>
                <a:defRPr/>
              </a:pPr>
              <a:t>‹#›</a:t>
            </a:fld>
            <a:endParaRPr lang="en-US"/>
          </a:p>
        </p:txBody>
      </p:sp>
    </p:spTree>
    <p:extLst>
      <p:ext uri="{BB962C8B-B14F-4D97-AF65-F5344CB8AC3E}">
        <p14:creationId xmlns:p14="http://schemas.microsoft.com/office/powerpoint/2010/main" val="222853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799853" y="2130552"/>
            <a:ext cx="3657600" cy="3584448"/>
          </a:xfrm>
        </p:spPr>
        <p:txBody>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9F6A455-4F93-DB47-B370-93EA14FFE0BD}" type="datetimeFigureOut">
              <a:rPr lang="en-US"/>
              <a:pPr>
                <a:defRPr/>
              </a:pPr>
              <a:t>5/17/16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BA8157D-68A2-BB41-9506-3F55715203DF}" type="slidenum">
              <a:rPr lang="en-US"/>
              <a:pPr>
                <a:defRPr/>
              </a:pPr>
              <a:t>‹#›</a:t>
            </a:fld>
            <a:endParaRPr lang="en-US"/>
          </a:p>
        </p:txBody>
      </p:sp>
    </p:spTree>
    <p:extLst>
      <p:ext uri="{BB962C8B-B14F-4D97-AF65-F5344CB8AC3E}">
        <p14:creationId xmlns:p14="http://schemas.microsoft.com/office/powerpoint/2010/main" val="13523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680571" y="5181599"/>
            <a:ext cx="7776882" cy="950259"/>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63B6D06-A8BF-9A49-9B38-17012E891B5E}" type="datetimeFigureOut">
              <a:rPr lang="en-US"/>
              <a:pPr>
                <a:defRPr/>
              </a:pPr>
              <a:t>5/17/16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614F6DC-7580-F04C-8C45-F15D8AC573B1}" type="slidenum">
              <a:rPr lang="en-US"/>
              <a:pPr>
                <a:defRPr/>
              </a:pPr>
              <a:t>‹#›</a:t>
            </a:fld>
            <a:endParaRPr lang="en-US"/>
          </a:p>
        </p:txBody>
      </p:sp>
    </p:spTree>
    <p:extLst>
      <p:ext uri="{BB962C8B-B14F-4D97-AF65-F5344CB8AC3E}">
        <p14:creationId xmlns:p14="http://schemas.microsoft.com/office/powerpoint/2010/main" val="129597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680571" y="5181599"/>
            <a:ext cx="7776882" cy="950259"/>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0" name="Date Placeholder 4"/>
          <p:cNvSpPr>
            <a:spLocks noGrp="1"/>
          </p:cNvSpPr>
          <p:nvPr>
            <p:ph type="dt" sz="half" idx="18"/>
          </p:nvPr>
        </p:nvSpPr>
        <p:spPr/>
        <p:txBody>
          <a:bodyPr/>
          <a:lstStyle>
            <a:lvl1pPr>
              <a:defRPr/>
            </a:lvl1pPr>
          </a:lstStyle>
          <a:p>
            <a:pPr>
              <a:defRPr/>
            </a:pPr>
            <a:fld id="{F2F96E48-1D93-254D-8E83-8126211FE4B7}" type="datetimeFigureOut">
              <a:rPr lang="en-US"/>
              <a:pPr>
                <a:defRPr/>
              </a:pPr>
              <a:t>5/17/16</a:t>
            </a:fld>
            <a:endParaRPr lang="en-US"/>
          </a:p>
        </p:txBody>
      </p:sp>
      <p:sp>
        <p:nvSpPr>
          <p:cNvPr id="12" name="Footer Placeholder 5"/>
          <p:cNvSpPr>
            <a:spLocks noGrp="1"/>
          </p:cNvSpPr>
          <p:nvPr>
            <p:ph type="ftr" sz="quarter" idx="19"/>
          </p:nvPr>
        </p:nvSpPr>
        <p:spPr/>
        <p:txBody>
          <a:bodyPr/>
          <a:lstStyle>
            <a:lvl1pPr>
              <a:defRPr/>
            </a:lvl1pPr>
          </a:lstStyle>
          <a:p>
            <a:pPr>
              <a:defRPr/>
            </a:pPr>
            <a:endParaRPr lang="en-US"/>
          </a:p>
        </p:txBody>
      </p:sp>
      <p:sp>
        <p:nvSpPr>
          <p:cNvPr id="13" name="Slide Number Placeholder 6"/>
          <p:cNvSpPr>
            <a:spLocks noGrp="1"/>
          </p:cNvSpPr>
          <p:nvPr>
            <p:ph type="sldNum" sz="quarter" idx="20"/>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F71CBCA-BD76-FB45-92F4-AF215812EE16}" type="slidenum">
              <a:rPr lang="en-US"/>
              <a:pPr>
                <a:defRPr/>
              </a:pPr>
              <a:t>‹#›</a:t>
            </a:fld>
            <a:endParaRPr lang="en-US"/>
          </a:p>
        </p:txBody>
      </p:sp>
    </p:spTree>
    <p:extLst>
      <p:ext uri="{BB962C8B-B14F-4D97-AF65-F5344CB8AC3E}">
        <p14:creationId xmlns:p14="http://schemas.microsoft.com/office/powerpoint/2010/main" val="2299449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DFBB0E42-55C6-AE4A-871E-0FF40747CB8D}" type="datetimeFigureOut">
              <a:rPr lang="en-US"/>
              <a:pPr>
                <a:defRPr/>
              </a:pPr>
              <a:t>5/17/16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E047252-B246-5645-BA49-1EEC2BF3F2DB}" type="slidenum">
              <a:rPr lang="en-US"/>
              <a:pPr>
                <a:defRPr/>
              </a:pPr>
              <a:t>‹#›</a:t>
            </a:fld>
            <a:endParaRPr lang="en-US"/>
          </a:p>
        </p:txBody>
      </p:sp>
    </p:spTree>
    <p:extLst>
      <p:ext uri="{BB962C8B-B14F-4D97-AF65-F5344CB8AC3E}">
        <p14:creationId xmlns:p14="http://schemas.microsoft.com/office/powerpoint/2010/main" val="247192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029CC93B-D45E-744C-AED1-2719B3118F1B}" type="datetimeFigureOut">
              <a:rPr lang="en-US"/>
              <a:pPr>
                <a:defRPr/>
              </a:pPr>
              <a:t>5/17/16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5A52A13-B56C-9646-A971-E7E42AFC9EE2}" type="slidenum">
              <a:rPr lang="en-US"/>
              <a:pPr>
                <a:defRPr/>
              </a:pPr>
              <a:t>‹#›</a:t>
            </a:fld>
            <a:endParaRPr lang="en-US"/>
          </a:p>
        </p:txBody>
      </p:sp>
    </p:spTree>
    <p:extLst>
      <p:ext uri="{BB962C8B-B14F-4D97-AF65-F5344CB8AC3E}">
        <p14:creationId xmlns:p14="http://schemas.microsoft.com/office/powerpoint/2010/main" val="381247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6343A3E1-7132-264D-A928-90B000B7DF45}" type="datetimeFigureOut">
              <a:rPr lang="en-US"/>
              <a:pPr>
                <a:defRPr/>
              </a:pPr>
              <a:t>5/17/16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21257AB-D91B-0C49-B0CA-92CAA95F5BBE}" type="slidenum">
              <a:rPr lang="en-US"/>
              <a:pPr>
                <a:defRPr/>
              </a:pPr>
              <a:t>‹#›</a:t>
            </a:fld>
            <a:endParaRPr lang="en-US"/>
          </a:p>
        </p:txBody>
      </p:sp>
    </p:spTree>
    <p:extLst>
      <p:ext uri="{BB962C8B-B14F-4D97-AF65-F5344CB8AC3E}">
        <p14:creationId xmlns:p14="http://schemas.microsoft.com/office/powerpoint/2010/main" val="128604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pPr lvl="0"/>
            <a:r>
              <a:rPr lang="en-US"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fld id="{3EE7A697-5A56-8A42-9D0D-ED78205F50E8}" type="datetimeFigureOut">
              <a:rPr lang="en-US"/>
              <a:pPr>
                <a:defRPr/>
              </a:pPr>
              <a:t>5/17/16</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C44A475-3773-DF43-87A2-AD622DDDEAFE}" type="slidenum">
              <a:rPr lang="en-US"/>
              <a:pPr>
                <a:defRPr/>
              </a:pPr>
              <a:t>‹#›</a:t>
            </a:fld>
            <a:endParaRPr lang="en-US"/>
          </a:p>
        </p:txBody>
      </p:sp>
    </p:spTree>
    <p:extLst>
      <p:ext uri="{BB962C8B-B14F-4D97-AF65-F5344CB8AC3E}">
        <p14:creationId xmlns:p14="http://schemas.microsoft.com/office/powerpoint/2010/main" val="144109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rtlCol="0"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1C1FA6-D436-8F4E-8F72-F3F7E960CD39}" type="datetimeFigureOut">
              <a:rPr lang="en-US"/>
              <a:pPr>
                <a:defRPr/>
              </a:pPr>
              <a:t>5/17/16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261BE7D-A399-9A4F-B83F-954664B98032}" type="slidenum">
              <a:rPr lang="en-US"/>
              <a:pPr>
                <a:defRPr/>
              </a:pPr>
              <a:t>‹#›</a:t>
            </a:fld>
            <a:endParaRPr lang="en-US"/>
          </a:p>
        </p:txBody>
      </p:sp>
    </p:spTree>
    <p:extLst>
      <p:ext uri="{BB962C8B-B14F-4D97-AF65-F5344CB8AC3E}">
        <p14:creationId xmlns:p14="http://schemas.microsoft.com/office/powerpoint/2010/main" val="391757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lvl1pPr>
              <a:defRPr/>
            </a:lvl1pPr>
          </a:lstStyle>
          <a:p>
            <a:pPr>
              <a:defRPr/>
            </a:pPr>
            <a:fld id="{F6363E22-610D-9B4B-9D29-AFA99B375056}" type="datetimeFigureOut">
              <a:rPr lang="en-US"/>
              <a:pPr>
                <a:defRPr/>
              </a:pPr>
              <a:t>5/17/16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3DB8CE2-9FAF-014E-8499-3FC934765840}" type="slidenum">
              <a:rPr lang="en-US"/>
              <a:pPr>
                <a:defRPr/>
              </a:pPr>
              <a:t>‹#›</a:t>
            </a:fld>
            <a:endParaRPr lang="en-US"/>
          </a:p>
        </p:txBody>
      </p:sp>
    </p:spTree>
    <p:extLst>
      <p:ext uri="{BB962C8B-B14F-4D97-AF65-F5344CB8AC3E}">
        <p14:creationId xmlns:p14="http://schemas.microsoft.com/office/powerpoint/2010/main" val="420104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85813" y="2192338"/>
            <a:ext cx="3429000" cy="1587"/>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37125" y="2192338"/>
            <a:ext cx="3429000" cy="1587"/>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6"/>
          <p:cNvSpPr>
            <a:spLocks noGrp="1"/>
          </p:cNvSpPr>
          <p:nvPr>
            <p:ph type="dt" sz="half" idx="10"/>
          </p:nvPr>
        </p:nvSpPr>
        <p:spPr/>
        <p:txBody>
          <a:bodyPr/>
          <a:lstStyle>
            <a:lvl1pPr>
              <a:defRPr/>
            </a:lvl1pPr>
          </a:lstStyle>
          <a:p>
            <a:pPr>
              <a:defRPr/>
            </a:pPr>
            <a:fld id="{78B222BA-E3FC-4145-9F3B-7AC41A74EE07}" type="datetimeFigureOut">
              <a:rPr lang="en-US"/>
              <a:pPr>
                <a:defRPr/>
              </a:pPr>
              <a:t>5/17/16</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20DDC05-ECD6-2F49-A8FD-FC36053D1F6C}" type="slidenum">
              <a:rPr lang="en-US"/>
              <a:pPr>
                <a:defRPr/>
              </a:pPr>
              <a:t>‹#›</a:t>
            </a:fld>
            <a:endParaRPr lang="en-US"/>
          </a:p>
        </p:txBody>
      </p:sp>
    </p:spTree>
    <p:extLst>
      <p:ext uri="{BB962C8B-B14F-4D97-AF65-F5344CB8AC3E}">
        <p14:creationId xmlns:p14="http://schemas.microsoft.com/office/powerpoint/2010/main" val="334546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a:lvl1pPr>
          </a:lstStyle>
          <a:p>
            <a:pPr>
              <a:defRPr/>
            </a:pPr>
            <a:fld id="{D56EAFEE-2BCC-034C-9F25-833EBD374118}" type="datetimeFigureOut">
              <a:rPr lang="en-US"/>
              <a:pPr>
                <a:defRPr/>
              </a:pPr>
              <a:t>5/17/16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F41FB5E-55B7-9140-BC9D-606182C4BBF9}" type="slidenum">
              <a:rPr lang="en-US"/>
              <a:pPr>
                <a:defRPr/>
              </a:pPr>
              <a:t>‹#›</a:t>
            </a:fld>
            <a:endParaRPr lang="en-US"/>
          </a:p>
        </p:txBody>
      </p:sp>
    </p:spTree>
    <p:extLst>
      <p:ext uri="{BB962C8B-B14F-4D97-AF65-F5344CB8AC3E}">
        <p14:creationId xmlns:p14="http://schemas.microsoft.com/office/powerpoint/2010/main" val="209726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532EE15-31B2-214A-B2F9-E757D4EDEBF7}" type="datetimeFigureOut">
              <a:rPr lang="en-US"/>
              <a:pPr>
                <a:defRPr/>
              </a:pPr>
              <a:t>5/17/16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34ADF08-2187-CF45-8AEB-7B3C5E7726EA}" type="slidenum">
              <a:rPr lang="en-US"/>
              <a:pPr>
                <a:defRPr/>
              </a:pPr>
              <a:t>‹#›</a:t>
            </a:fld>
            <a:endParaRPr lang="en-US"/>
          </a:p>
        </p:txBody>
      </p:sp>
    </p:spTree>
    <p:extLst>
      <p:ext uri="{BB962C8B-B14F-4D97-AF65-F5344CB8AC3E}">
        <p14:creationId xmlns:p14="http://schemas.microsoft.com/office/powerpoint/2010/main" val="225175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63230D1-8A1F-EB4E-8730-18A76A529CC4}" type="datetimeFigureOut">
              <a:rPr lang="en-US"/>
              <a:pPr>
                <a:defRPr/>
              </a:pPr>
              <a:t>5/17/16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4229100" y="6356350"/>
            <a:ext cx="685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D8CEFB8-E6D0-884E-B103-1F4B9F0D3637}" type="slidenum">
              <a:rPr lang="en-US"/>
              <a:pPr>
                <a:defRPr/>
              </a:pPr>
              <a:t>‹#›</a:t>
            </a:fld>
            <a:endParaRPr lang="en-US"/>
          </a:p>
        </p:txBody>
      </p:sp>
    </p:spTree>
    <p:extLst>
      <p:ext uri="{BB962C8B-B14F-4D97-AF65-F5344CB8AC3E}">
        <p14:creationId xmlns:p14="http://schemas.microsoft.com/office/powerpoint/2010/main" val="32316986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7" Type="http://schemas.openxmlformats.org/officeDocument/2006/relationships/image" Target="../media/image4.png"/><Relationship Id="rId1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101600"/>
            <a:ext cx="77708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307013" y="63563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effectLst>
                  <a:outerShdw blurRad="50800" dist="38100" dir="5400000" sx="101000" sy="101000" algn="t" rotWithShape="0">
                    <a:prstClr val="black">
                      <a:alpha val="40000"/>
                    </a:prstClr>
                  </a:outerShdw>
                </a:effectLst>
                <a:latin typeface="+mn-lt"/>
                <a:ea typeface="+mn-ea"/>
                <a:cs typeface="+mn-cs"/>
              </a:defRPr>
            </a:lvl1pPr>
          </a:lstStyle>
          <a:p>
            <a:pPr>
              <a:defRPr/>
            </a:pPr>
            <a:r>
              <a:rPr lang="en-US"/>
              <a:t>Bette Otto-Bliesner</a:t>
            </a:r>
          </a:p>
          <a:p>
            <a:pPr>
              <a:defRPr/>
            </a:pPr>
            <a:r>
              <a:rPr lang="en-US"/>
              <a:t>ottobli@ucar.edu</a:t>
            </a:r>
            <a:endParaRPr lang="en-US" dirty="0"/>
          </a:p>
        </p:txBody>
      </p:sp>
      <p:sp>
        <p:nvSpPr>
          <p:cNvPr id="5" name="Footer Placeholder 4"/>
          <p:cNvSpPr>
            <a:spLocks noGrp="1"/>
          </p:cNvSpPr>
          <p:nvPr>
            <p:ph type="ftr" sz="quarter" idx="3"/>
          </p:nvPr>
        </p:nvSpPr>
        <p:spPr>
          <a:xfrm>
            <a:off x="1976438" y="63642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effectLst>
                  <a:outerShdw blurRad="50800" dist="38100" dir="5400000" sx="101000" sy="101000" algn="t" rotWithShape="0">
                    <a:prstClr val="black">
                      <a:alpha val="40000"/>
                    </a:prstClr>
                  </a:outerShdw>
                </a:effectLst>
                <a:latin typeface="+mn-lt"/>
                <a:ea typeface="+mn-ea"/>
                <a:cs typeface="+mn-cs"/>
              </a:defRPr>
            </a:lvl1pPr>
          </a:lstStyle>
          <a:p>
            <a:pPr>
              <a:defRPr/>
            </a:pPr>
            <a:r>
              <a:rPr lang="en-US"/>
              <a:t>Bjerknes Celebration</a:t>
            </a:r>
          </a:p>
          <a:p>
            <a:pPr>
              <a:defRPr/>
            </a:pPr>
            <a:r>
              <a:rPr lang="en-US"/>
              <a:t>September 2012</a:t>
            </a:r>
          </a:p>
        </p:txBody>
      </p:sp>
      <p:sp>
        <p:nvSpPr>
          <p:cNvPr id="12" name="Rectangle 11"/>
          <p:cNvSpPr/>
          <p:nvPr userDrawn="1"/>
        </p:nvSpPr>
        <p:spPr>
          <a:xfrm>
            <a:off x="0" y="6389688"/>
            <a:ext cx="9144000" cy="442912"/>
          </a:xfrm>
          <a:prstGeom prst="rect">
            <a:avLst/>
          </a:prstGeom>
          <a:gradFill flip="none" rotWithShape="1">
            <a:gsLst>
              <a:gs pos="0">
                <a:schemeClr val="tx1">
                  <a:lumMod val="85000"/>
                </a:schemeClr>
              </a:gs>
              <a:gs pos="100000">
                <a:schemeClr val="accent1">
                  <a:lumMod val="60000"/>
                  <a:lumOff val="4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000000"/>
              </a:solidFill>
              <a:latin typeface="+mj-lt"/>
            </a:endParaRPr>
          </a:p>
        </p:txBody>
      </p:sp>
      <p:pic>
        <p:nvPicPr>
          <p:cNvPr id="1031" name="Picture 7" descr="nsf1.gif"/>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6200" y="6356350"/>
            <a:ext cx="4762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ncar_highres_transb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902575" y="6389688"/>
            <a:ext cx="1190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Box 12"/>
          <p:cNvSpPr txBox="1">
            <a:spLocks noChangeArrowheads="1"/>
          </p:cNvSpPr>
          <p:nvPr userDrawn="1"/>
        </p:nvSpPr>
        <p:spPr bwMode="auto">
          <a:xfrm>
            <a:off x="1976438" y="6391275"/>
            <a:ext cx="40036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charset="0"/>
                <a:ea typeface="ＭＳ Ｐゴシック" charset="0"/>
                <a:cs typeface="ＭＳ Ｐゴシック" charset="0"/>
              </a:defRPr>
            </a:lvl1pPr>
            <a:lvl2pPr marL="742950" indent="-285750">
              <a:defRPr>
                <a:solidFill>
                  <a:schemeClr val="tx1"/>
                </a:solidFill>
                <a:latin typeface="Cambria" charset="0"/>
                <a:ea typeface="ＭＳ Ｐゴシック" charset="0"/>
              </a:defRPr>
            </a:lvl2pPr>
            <a:lvl3pPr marL="1143000" indent="-228600">
              <a:defRPr>
                <a:solidFill>
                  <a:schemeClr val="tx1"/>
                </a:solidFill>
                <a:latin typeface="Cambria" charset="0"/>
                <a:ea typeface="ＭＳ Ｐゴシック" charset="0"/>
              </a:defRPr>
            </a:lvl3pPr>
            <a:lvl4pPr marL="1600200" indent="-228600">
              <a:defRPr>
                <a:solidFill>
                  <a:schemeClr val="tx1"/>
                </a:solidFill>
                <a:latin typeface="Cambria" charset="0"/>
                <a:ea typeface="ＭＳ Ｐゴシック" charset="0"/>
              </a:defRPr>
            </a:lvl4pPr>
            <a:lvl5pPr marL="2057400" indent="-228600">
              <a:defRPr>
                <a:solidFill>
                  <a:schemeClr val="tx1"/>
                </a:solidFill>
                <a:latin typeface="Cambria" charset="0"/>
                <a:ea typeface="ＭＳ Ｐゴシック" charset="0"/>
              </a:defRPr>
            </a:lvl5pPr>
            <a:lvl6pPr marL="2514600" indent="-228600" fontAlgn="base">
              <a:spcBef>
                <a:spcPct val="0"/>
              </a:spcBef>
              <a:spcAft>
                <a:spcPct val="0"/>
              </a:spcAft>
              <a:defRPr>
                <a:solidFill>
                  <a:schemeClr val="tx1"/>
                </a:solidFill>
                <a:latin typeface="Cambria" charset="0"/>
                <a:ea typeface="ＭＳ Ｐゴシック" charset="0"/>
              </a:defRPr>
            </a:lvl6pPr>
            <a:lvl7pPr marL="2971800" indent="-228600" fontAlgn="base">
              <a:spcBef>
                <a:spcPct val="0"/>
              </a:spcBef>
              <a:spcAft>
                <a:spcPct val="0"/>
              </a:spcAft>
              <a:defRPr>
                <a:solidFill>
                  <a:schemeClr val="tx1"/>
                </a:solidFill>
                <a:latin typeface="Cambria" charset="0"/>
                <a:ea typeface="ＭＳ Ｐゴシック" charset="0"/>
              </a:defRPr>
            </a:lvl7pPr>
            <a:lvl8pPr marL="3429000" indent="-228600" fontAlgn="base">
              <a:spcBef>
                <a:spcPct val="0"/>
              </a:spcBef>
              <a:spcAft>
                <a:spcPct val="0"/>
              </a:spcAft>
              <a:defRPr>
                <a:solidFill>
                  <a:schemeClr val="tx1"/>
                </a:solidFill>
                <a:latin typeface="Cambria" charset="0"/>
                <a:ea typeface="ＭＳ Ｐゴシック" charset="0"/>
              </a:defRPr>
            </a:lvl8pPr>
            <a:lvl9pPr marL="3886200" indent="-228600" fontAlgn="base">
              <a:spcBef>
                <a:spcPct val="0"/>
              </a:spcBef>
              <a:spcAft>
                <a:spcPct val="0"/>
              </a:spcAft>
              <a:defRPr>
                <a:solidFill>
                  <a:schemeClr val="tx1"/>
                </a:solidFill>
                <a:latin typeface="Cambria" charset="0"/>
                <a:ea typeface="ＭＳ Ｐゴシック" charset="0"/>
              </a:defRPr>
            </a:lvl9pPr>
          </a:lstStyle>
          <a:p>
            <a:pPr algn="ctr">
              <a:defRPr/>
            </a:pPr>
            <a:r>
              <a:rPr lang="en-US" sz="1100" dirty="0" smtClean="0">
                <a:solidFill>
                  <a:srgbClr val="000000"/>
                </a:solidFill>
                <a:latin typeface="Calibri" charset="0"/>
              </a:rPr>
              <a:t>CSDMS</a:t>
            </a:r>
            <a:r>
              <a:rPr lang="en-US" sz="1100" baseline="0" dirty="0" smtClean="0">
                <a:solidFill>
                  <a:srgbClr val="000000"/>
                </a:solidFill>
                <a:latin typeface="Calibri" charset="0"/>
              </a:rPr>
              <a:t> Annual Meeting 2016: Capturing Climate Change</a:t>
            </a:r>
            <a:endParaRPr lang="en-US" sz="1100" dirty="0" smtClean="0">
              <a:solidFill>
                <a:srgbClr val="000000"/>
              </a:solidFill>
              <a:latin typeface="Calibri" charset="0"/>
            </a:endParaRPr>
          </a:p>
          <a:p>
            <a:pPr algn="ctr">
              <a:defRPr/>
            </a:pPr>
            <a:r>
              <a:rPr lang="en-US" sz="1100" dirty="0" smtClean="0">
                <a:solidFill>
                  <a:srgbClr val="000000"/>
                </a:solidFill>
                <a:latin typeface="Calibri" charset="0"/>
              </a:rPr>
              <a:t>May 2016</a:t>
            </a:r>
          </a:p>
          <a:p>
            <a:pPr>
              <a:defRPr/>
            </a:pPr>
            <a:endParaRPr lang="en-US" sz="1200" dirty="0" smtClean="0">
              <a:latin typeface="Calibri" charset="0"/>
            </a:endParaRPr>
          </a:p>
        </p:txBody>
      </p:sp>
      <p:sp>
        <p:nvSpPr>
          <p:cNvPr id="1034" name="TextBox 13"/>
          <p:cNvSpPr txBox="1">
            <a:spLocks noChangeArrowheads="1"/>
          </p:cNvSpPr>
          <p:nvPr userDrawn="1"/>
        </p:nvSpPr>
        <p:spPr bwMode="auto">
          <a:xfrm>
            <a:off x="6196013" y="6391275"/>
            <a:ext cx="16208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charset="0"/>
                <a:ea typeface="ＭＳ Ｐゴシック" charset="0"/>
                <a:cs typeface="ＭＳ Ｐゴシック" charset="0"/>
              </a:defRPr>
            </a:lvl1pPr>
            <a:lvl2pPr marL="742950" indent="-285750">
              <a:defRPr>
                <a:solidFill>
                  <a:schemeClr val="tx1"/>
                </a:solidFill>
                <a:latin typeface="Cambria" charset="0"/>
                <a:ea typeface="ＭＳ Ｐゴシック" charset="0"/>
              </a:defRPr>
            </a:lvl2pPr>
            <a:lvl3pPr marL="1143000" indent="-228600">
              <a:defRPr>
                <a:solidFill>
                  <a:schemeClr val="tx1"/>
                </a:solidFill>
                <a:latin typeface="Cambria" charset="0"/>
                <a:ea typeface="ＭＳ Ｐゴシック" charset="0"/>
              </a:defRPr>
            </a:lvl3pPr>
            <a:lvl4pPr marL="1600200" indent="-228600">
              <a:defRPr>
                <a:solidFill>
                  <a:schemeClr val="tx1"/>
                </a:solidFill>
                <a:latin typeface="Cambria" charset="0"/>
                <a:ea typeface="ＭＳ Ｐゴシック" charset="0"/>
              </a:defRPr>
            </a:lvl4pPr>
            <a:lvl5pPr marL="2057400" indent="-228600">
              <a:defRPr>
                <a:solidFill>
                  <a:schemeClr val="tx1"/>
                </a:solidFill>
                <a:latin typeface="Cambria" charset="0"/>
                <a:ea typeface="ＭＳ Ｐゴシック" charset="0"/>
              </a:defRPr>
            </a:lvl5pPr>
            <a:lvl6pPr marL="2514600" indent="-228600" fontAlgn="base">
              <a:spcBef>
                <a:spcPct val="0"/>
              </a:spcBef>
              <a:spcAft>
                <a:spcPct val="0"/>
              </a:spcAft>
              <a:defRPr>
                <a:solidFill>
                  <a:schemeClr val="tx1"/>
                </a:solidFill>
                <a:latin typeface="Cambria" charset="0"/>
                <a:ea typeface="ＭＳ Ｐゴシック" charset="0"/>
              </a:defRPr>
            </a:lvl6pPr>
            <a:lvl7pPr marL="2971800" indent="-228600" fontAlgn="base">
              <a:spcBef>
                <a:spcPct val="0"/>
              </a:spcBef>
              <a:spcAft>
                <a:spcPct val="0"/>
              </a:spcAft>
              <a:defRPr>
                <a:solidFill>
                  <a:schemeClr val="tx1"/>
                </a:solidFill>
                <a:latin typeface="Cambria" charset="0"/>
                <a:ea typeface="ＭＳ Ｐゴシック" charset="0"/>
              </a:defRPr>
            </a:lvl7pPr>
            <a:lvl8pPr marL="3429000" indent="-228600" fontAlgn="base">
              <a:spcBef>
                <a:spcPct val="0"/>
              </a:spcBef>
              <a:spcAft>
                <a:spcPct val="0"/>
              </a:spcAft>
              <a:defRPr>
                <a:solidFill>
                  <a:schemeClr val="tx1"/>
                </a:solidFill>
                <a:latin typeface="Cambria" charset="0"/>
                <a:ea typeface="ＭＳ Ｐゴシック" charset="0"/>
              </a:defRPr>
            </a:lvl8pPr>
            <a:lvl9pPr marL="3886200" indent="-228600" fontAlgn="base">
              <a:spcBef>
                <a:spcPct val="0"/>
              </a:spcBef>
              <a:spcAft>
                <a:spcPct val="0"/>
              </a:spcAft>
              <a:defRPr>
                <a:solidFill>
                  <a:schemeClr val="tx1"/>
                </a:solidFill>
                <a:latin typeface="Cambria" charset="0"/>
                <a:ea typeface="ＭＳ Ｐゴシック" charset="0"/>
              </a:defRPr>
            </a:lvl9pPr>
          </a:lstStyle>
          <a:p>
            <a:pPr algn="ctr">
              <a:defRPr/>
            </a:pPr>
            <a:r>
              <a:rPr lang="en-US" sz="1100" smtClean="0">
                <a:solidFill>
                  <a:srgbClr val="000000"/>
                </a:solidFill>
                <a:latin typeface="Calibri" charset="0"/>
              </a:rPr>
              <a:t>Bette Otto-Bliesner</a:t>
            </a:r>
          </a:p>
          <a:p>
            <a:pPr algn="ctr">
              <a:defRPr/>
            </a:pPr>
            <a:r>
              <a:rPr lang="en-US" sz="1100" smtClean="0">
                <a:solidFill>
                  <a:srgbClr val="000000"/>
                </a:solidFill>
                <a:latin typeface="Calibri" charset="0"/>
              </a:rPr>
              <a:t>ottobli@ucar.edu</a:t>
            </a:r>
          </a:p>
        </p:txBody>
      </p:sp>
      <p:cxnSp>
        <p:nvCxnSpPr>
          <p:cNvPr id="16" name="Straight Connector 15"/>
          <p:cNvCxnSpPr/>
          <p:nvPr userDrawn="1"/>
        </p:nvCxnSpPr>
        <p:spPr>
          <a:xfrm>
            <a:off x="0" y="6332538"/>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Lst>
  <p:timing>
    <p:tnLst>
      <p:par>
        <p:cTn xmlns:p14="http://schemas.microsoft.com/office/powerpoint/2010/main" id="1" dur="indefinite" restart="never" nodeType="tmRoot"/>
      </p:par>
    </p:tnLst>
  </p:timing>
  <p:txStyles>
    <p:titleStyle>
      <a:lvl1pPr algn="ctr" rtl="0" eaLnBrk="0" fontAlgn="base" hangingPunct="0">
        <a:lnSpc>
          <a:spcPct val="80000"/>
        </a:lnSpc>
        <a:spcBef>
          <a:spcPct val="0"/>
        </a:spcBef>
        <a:spcAft>
          <a:spcPct val="0"/>
        </a:spcAft>
        <a:defRPr sz="3200" kern="1200">
          <a:solidFill>
            <a:srgbClr val="000000"/>
          </a:solidFill>
          <a:latin typeface="+mj-lt"/>
          <a:ea typeface="ＭＳ Ｐゴシック" charset="0"/>
          <a:cs typeface="ＭＳ Ｐゴシック" charset="0"/>
        </a:defRPr>
      </a:lvl1pPr>
      <a:lvl2pPr algn="ctr" rtl="0" eaLnBrk="0" fontAlgn="base" hangingPunct="0">
        <a:lnSpc>
          <a:spcPct val="80000"/>
        </a:lnSpc>
        <a:spcBef>
          <a:spcPct val="0"/>
        </a:spcBef>
        <a:spcAft>
          <a:spcPct val="0"/>
        </a:spcAft>
        <a:defRPr sz="3200">
          <a:solidFill>
            <a:srgbClr val="000000"/>
          </a:solidFill>
          <a:latin typeface="Calibri" charset="0"/>
          <a:ea typeface="ＭＳ Ｐゴシック" charset="0"/>
          <a:cs typeface="ＭＳ Ｐゴシック" charset="0"/>
        </a:defRPr>
      </a:lvl2pPr>
      <a:lvl3pPr algn="ctr" rtl="0" eaLnBrk="0" fontAlgn="base" hangingPunct="0">
        <a:lnSpc>
          <a:spcPct val="80000"/>
        </a:lnSpc>
        <a:spcBef>
          <a:spcPct val="0"/>
        </a:spcBef>
        <a:spcAft>
          <a:spcPct val="0"/>
        </a:spcAft>
        <a:defRPr sz="3200">
          <a:solidFill>
            <a:srgbClr val="000000"/>
          </a:solidFill>
          <a:latin typeface="Calibri" charset="0"/>
          <a:ea typeface="ＭＳ Ｐゴシック" charset="0"/>
          <a:cs typeface="ＭＳ Ｐゴシック" charset="0"/>
        </a:defRPr>
      </a:lvl3pPr>
      <a:lvl4pPr algn="ctr" rtl="0" eaLnBrk="0" fontAlgn="base" hangingPunct="0">
        <a:lnSpc>
          <a:spcPct val="80000"/>
        </a:lnSpc>
        <a:spcBef>
          <a:spcPct val="0"/>
        </a:spcBef>
        <a:spcAft>
          <a:spcPct val="0"/>
        </a:spcAft>
        <a:defRPr sz="3200">
          <a:solidFill>
            <a:srgbClr val="000000"/>
          </a:solidFill>
          <a:latin typeface="Calibri" charset="0"/>
          <a:ea typeface="ＭＳ Ｐゴシック" charset="0"/>
          <a:cs typeface="ＭＳ Ｐゴシック" charset="0"/>
        </a:defRPr>
      </a:lvl4pPr>
      <a:lvl5pPr algn="ctr" rtl="0" eaLnBrk="0" fontAlgn="base" hangingPunct="0">
        <a:lnSpc>
          <a:spcPct val="80000"/>
        </a:lnSpc>
        <a:spcBef>
          <a:spcPct val="0"/>
        </a:spcBef>
        <a:spcAft>
          <a:spcPct val="0"/>
        </a:spcAft>
        <a:defRPr sz="3200">
          <a:solidFill>
            <a:srgbClr val="000000"/>
          </a:solidFill>
          <a:latin typeface="Calibri" charset="0"/>
          <a:ea typeface="ＭＳ Ｐゴシック" charset="0"/>
          <a:cs typeface="ＭＳ Ｐゴシック" charset="0"/>
        </a:defRPr>
      </a:lvl5pPr>
      <a:lvl6pPr marL="457200" algn="ctr" rtl="0" fontAlgn="base">
        <a:lnSpc>
          <a:spcPct val="80000"/>
        </a:lnSpc>
        <a:spcBef>
          <a:spcPct val="0"/>
        </a:spcBef>
        <a:spcAft>
          <a:spcPct val="0"/>
        </a:spcAft>
        <a:defRPr sz="3200">
          <a:solidFill>
            <a:srgbClr val="000000"/>
          </a:solidFill>
          <a:latin typeface="Calibri" charset="0"/>
          <a:ea typeface="ＭＳ Ｐゴシック" charset="0"/>
          <a:cs typeface="ＭＳ Ｐゴシック" charset="0"/>
        </a:defRPr>
      </a:lvl6pPr>
      <a:lvl7pPr marL="914400" algn="ctr" rtl="0" fontAlgn="base">
        <a:lnSpc>
          <a:spcPct val="80000"/>
        </a:lnSpc>
        <a:spcBef>
          <a:spcPct val="0"/>
        </a:spcBef>
        <a:spcAft>
          <a:spcPct val="0"/>
        </a:spcAft>
        <a:defRPr sz="3200">
          <a:solidFill>
            <a:srgbClr val="000000"/>
          </a:solidFill>
          <a:latin typeface="Calibri" charset="0"/>
          <a:ea typeface="ＭＳ Ｐゴシック" charset="0"/>
          <a:cs typeface="ＭＳ Ｐゴシック" charset="0"/>
        </a:defRPr>
      </a:lvl7pPr>
      <a:lvl8pPr marL="1371600" algn="ctr" rtl="0" fontAlgn="base">
        <a:lnSpc>
          <a:spcPct val="80000"/>
        </a:lnSpc>
        <a:spcBef>
          <a:spcPct val="0"/>
        </a:spcBef>
        <a:spcAft>
          <a:spcPct val="0"/>
        </a:spcAft>
        <a:defRPr sz="3200">
          <a:solidFill>
            <a:srgbClr val="000000"/>
          </a:solidFill>
          <a:latin typeface="Calibri" charset="0"/>
          <a:ea typeface="ＭＳ Ｐゴシック" charset="0"/>
          <a:cs typeface="ＭＳ Ｐゴシック" charset="0"/>
        </a:defRPr>
      </a:lvl8pPr>
      <a:lvl9pPr marL="1828800" algn="ctr" rtl="0" fontAlgn="base">
        <a:lnSpc>
          <a:spcPct val="80000"/>
        </a:lnSpc>
        <a:spcBef>
          <a:spcPct val="0"/>
        </a:spcBef>
        <a:spcAft>
          <a:spcPct val="0"/>
        </a:spcAft>
        <a:defRPr sz="3200">
          <a:solidFill>
            <a:srgbClr val="000000"/>
          </a:solidFill>
          <a:latin typeface="Calibri"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Font typeface="Arial" charset="0"/>
        <a:buChar char="•"/>
        <a:defRPr sz="2200"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ＭＳ Ｐゴシック" charset="0"/>
        </a:defRPr>
      </a:lvl1pPr>
      <a:lvl2pPr marL="685800" indent="-336550" algn="l" rtl="0" eaLnBrk="0" fontAlgn="base" hangingPunct="0">
        <a:spcBef>
          <a:spcPts val="600"/>
        </a:spcBef>
        <a:spcAft>
          <a:spcPct val="0"/>
        </a:spcAft>
        <a:buFont typeface="Arial" charset="0"/>
        <a:buChar char="•"/>
        <a:defRPr sz="2000"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2pPr>
      <a:lvl3pPr marL="1035050" indent="-349250" algn="l" rtl="0" eaLnBrk="0" fontAlgn="base" hangingPunct="0">
        <a:spcBef>
          <a:spcPts val="600"/>
        </a:spcBef>
        <a:spcAft>
          <a:spcPct val="0"/>
        </a:spcAft>
        <a:buFont typeface="Arial" charset="0"/>
        <a:buChar char="•"/>
        <a:defRPr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3pPr>
      <a:lvl4pPr marL="1371600" indent="-336550" algn="l" rtl="0" eaLnBrk="0" fontAlgn="base" hangingPunct="0">
        <a:spcBef>
          <a:spcPts val="600"/>
        </a:spcBef>
        <a:spcAft>
          <a:spcPct val="0"/>
        </a:spcAft>
        <a:buFont typeface="Arial" charset="0"/>
        <a:buChar char="•"/>
        <a:defRPr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4pPr>
      <a:lvl5pPr marL="1720850" indent="-349250" algn="l" rtl="0" eaLnBrk="0" fontAlgn="base" hangingPunct="0">
        <a:spcBef>
          <a:spcPts val="600"/>
        </a:spcBef>
        <a:spcAft>
          <a:spcPct val="0"/>
        </a:spcAft>
        <a:buFont typeface="Arial" charset="0"/>
        <a:buChar char="•"/>
        <a:defRPr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5pPr>
      <a:lvl6pPr marL="20558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8"/>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3.emf"/><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541338" y="1011238"/>
            <a:ext cx="8154987" cy="977900"/>
          </a:xfrm>
        </p:spPr>
        <p:txBody>
          <a:bodyPr/>
          <a:lstStyle/>
          <a:p>
            <a:pPr>
              <a:lnSpc>
                <a:spcPct val="90000"/>
              </a:lnSpc>
            </a:pPr>
            <a:r>
              <a:rPr lang="en-US" sz="3200" dirty="0" smtClean="0">
                <a:solidFill>
                  <a:srgbClr val="000090"/>
                </a:solidFill>
                <a:effectLst/>
                <a:latin typeface="Calibri" charset="0"/>
                <a:ea typeface="ＭＳ Ｐゴシック" charset="0"/>
                <a:cs typeface="ＭＳ Ｐゴシック" charset="0"/>
              </a:rPr>
              <a:t>Climate Dynamics of Tropical Africa: </a:t>
            </a:r>
            <a:br>
              <a:rPr lang="en-US" sz="3200" dirty="0" smtClean="0">
                <a:solidFill>
                  <a:srgbClr val="000090"/>
                </a:solidFill>
                <a:effectLst/>
                <a:latin typeface="Calibri" charset="0"/>
                <a:ea typeface="ＭＳ Ｐゴシック" charset="0"/>
                <a:cs typeface="ＭＳ Ｐゴシック" charset="0"/>
              </a:rPr>
            </a:br>
            <a:r>
              <a:rPr lang="en-US" sz="3200" dirty="0" smtClean="0">
                <a:solidFill>
                  <a:srgbClr val="000090"/>
                </a:solidFill>
                <a:effectLst/>
                <a:latin typeface="Calibri" charset="0"/>
                <a:ea typeface="ＭＳ Ｐゴシック" charset="0"/>
                <a:cs typeface="ＭＳ Ｐゴシック" charset="0"/>
              </a:rPr>
              <a:t>Capturing Paleoclimate Changes</a:t>
            </a:r>
            <a:endParaRPr lang="en-US" sz="3200" dirty="0">
              <a:solidFill>
                <a:srgbClr val="000090"/>
              </a:solidFill>
              <a:effectLst/>
              <a:latin typeface="Calibri" charset="0"/>
              <a:ea typeface="ＭＳ Ｐゴシック" charset="0"/>
              <a:cs typeface="ＭＳ Ｐゴシック" charset="0"/>
            </a:endParaRPr>
          </a:p>
        </p:txBody>
      </p:sp>
      <p:sp>
        <p:nvSpPr>
          <p:cNvPr id="16386" name="Subtitle 2"/>
          <p:cNvSpPr>
            <a:spLocks noGrp="1"/>
          </p:cNvSpPr>
          <p:nvPr>
            <p:ph type="subTitle" idx="1"/>
          </p:nvPr>
        </p:nvSpPr>
        <p:spPr bwMode="auto">
          <a:xfrm>
            <a:off x="685800" y="2112963"/>
            <a:ext cx="7772400" cy="877887"/>
          </a:xfrm>
          <a:ln w="28575" cmpd="sng">
            <a:solidFill>
              <a:schemeClr val="tx1"/>
            </a:solidFill>
          </a:ln>
        </p:spPr>
        <p:txBody>
          <a:bodyPr wrap="square" numCol="1" anchor="t" anchorCtr="0" compatLnSpc="1">
            <a:prstTxWarp prst="textNoShape">
              <a:avLst/>
            </a:prstTxWarp>
            <a:normAutofit/>
          </a:bodyPr>
          <a:lstStyle/>
          <a:p>
            <a:pPr>
              <a:spcBef>
                <a:spcPct val="0"/>
              </a:spcBef>
              <a:defRPr/>
            </a:pPr>
            <a:r>
              <a:rPr lang="en-US" sz="1800" i="1" dirty="0">
                <a:solidFill>
                  <a:srgbClr val="000000"/>
                </a:solidFill>
                <a:effectLst/>
                <a:latin typeface="Calibri"/>
                <a:ea typeface="ＭＳ Ｐゴシック" charset="0"/>
                <a:cs typeface="ＭＳ Ｐゴシック" charset="0"/>
              </a:rPr>
              <a:t>Bette Otto-Bliesner</a:t>
            </a:r>
          </a:p>
          <a:p>
            <a:pPr>
              <a:spcBef>
                <a:spcPct val="0"/>
              </a:spcBef>
              <a:defRPr/>
            </a:pPr>
            <a:r>
              <a:rPr lang="en-US" sz="1800" i="1" dirty="0">
                <a:solidFill>
                  <a:srgbClr val="000000"/>
                </a:solidFill>
                <a:effectLst/>
                <a:latin typeface="Calibri"/>
                <a:ea typeface="ＭＳ Ｐゴシック" charset="0"/>
                <a:cs typeface="ＭＳ Ｐゴシック" charset="0"/>
              </a:rPr>
              <a:t>National Center for Atmospheric </a:t>
            </a:r>
            <a:r>
              <a:rPr lang="en-US" sz="1800" i="1" dirty="0" smtClean="0">
                <a:solidFill>
                  <a:srgbClr val="000000"/>
                </a:solidFill>
                <a:effectLst/>
                <a:latin typeface="Calibri"/>
                <a:ea typeface="ＭＳ Ｐゴシック" charset="0"/>
                <a:cs typeface="ＭＳ Ｐゴシック" charset="0"/>
              </a:rPr>
              <a:t>Research, Boulder</a:t>
            </a:r>
            <a:r>
              <a:rPr lang="en-US" sz="1800" i="1" dirty="0">
                <a:solidFill>
                  <a:srgbClr val="000000"/>
                </a:solidFill>
                <a:effectLst/>
                <a:latin typeface="Calibri"/>
                <a:ea typeface="ＭＳ Ｐゴシック" charset="0"/>
                <a:cs typeface="ＭＳ Ｐゴシック" charset="0"/>
              </a:rPr>
              <a:t>, </a:t>
            </a:r>
            <a:r>
              <a:rPr lang="en-US" sz="1800" i="1" dirty="0" smtClean="0">
                <a:solidFill>
                  <a:srgbClr val="000000"/>
                </a:solidFill>
                <a:effectLst/>
                <a:latin typeface="Calibri"/>
                <a:ea typeface="ＭＳ Ｐゴシック" charset="0"/>
                <a:cs typeface="ＭＳ Ｐゴシック" charset="0"/>
              </a:rPr>
              <a:t>Colorado</a:t>
            </a:r>
          </a:p>
          <a:p>
            <a:pPr>
              <a:spcBef>
                <a:spcPct val="0"/>
              </a:spcBef>
              <a:defRPr/>
            </a:pPr>
            <a:endParaRPr lang="en-US" sz="1800" i="1" dirty="0">
              <a:solidFill>
                <a:srgbClr val="000000"/>
              </a:solidFill>
              <a:effectLst/>
              <a:latin typeface="Calibri"/>
              <a:ea typeface="ＭＳ Ｐゴシック" charset="0"/>
              <a:cs typeface="ＭＳ Ｐゴシック" charset="0"/>
            </a:endParaRPr>
          </a:p>
        </p:txBody>
      </p:sp>
      <p:sp>
        <p:nvSpPr>
          <p:cNvPr id="13" name="Text Box 4"/>
          <p:cNvSpPr txBox="1">
            <a:spLocks noChangeArrowheads="1"/>
          </p:cNvSpPr>
          <p:nvPr/>
        </p:nvSpPr>
        <p:spPr bwMode="auto">
          <a:xfrm>
            <a:off x="4468813" y="5843588"/>
            <a:ext cx="4665662"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lgn="ctr" fontAlgn="auto">
              <a:spcBef>
                <a:spcPts val="0"/>
              </a:spcBef>
              <a:spcAft>
                <a:spcPts val="0"/>
              </a:spcAft>
              <a:defRPr/>
            </a:pPr>
            <a:r>
              <a:rPr lang="en-GB" sz="1200" b="1" dirty="0" smtClean="0">
                <a:solidFill>
                  <a:schemeClr val="tx1"/>
                </a:solidFill>
                <a:latin typeface="Arial" charset="0"/>
              </a:rPr>
              <a:t>Zhang et al., GMD, 2012</a:t>
            </a:r>
            <a:endParaRPr lang="en-GB" sz="1200" b="1" dirty="0">
              <a:solidFill>
                <a:schemeClr val="tx1"/>
              </a:solidFill>
              <a:latin typeface="Arial" charset="0"/>
            </a:endParaRPr>
          </a:p>
        </p:txBody>
      </p:sp>
      <p:pic>
        <p:nvPicPr>
          <p:cNvPr id="17412" name="Picture 5" descr="ncar.cg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p:nvCxnSpPr>
        <p:spPr>
          <a:xfrm>
            <a:off x="0" y="690563"/>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pic>
        <p:nvPicPr>
          <p:cNvPr id="2" name="Picture 1" descr="Sah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81" y="3299223"/>
            <a:ext cx="4326703" cy="2607648"/>
          </a:xfrm>
          <a:prstGeom prst="rect">
            <a:avLst/>
          </a:prstGeom>
          <a:ln w="19050" cmpd="sng">
            <a:solidFill>
              <a:schemeClr val="bg1"/>
            </a:solidFill>
          </a:ln>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165" y="3319246"/>
            <a:ext cx="4267200" cy="2587625"/>
          </a:xfrm>
          <a:prstGeom prst="rect">
            <a:avLst/>
          </a:prstGeom>
          <a:noFill/>
          <a:ln w="25400">
            <a:solidFill>
              <a:srgbClr val="09090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11113" y="124353"/>
            <a:ext cx="905943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algn="ctr" eaLnBrk="1" hangingPunct="1"/>
            <a:r>
              <a:rPr lang="en-US" sz="3200" dirty="0">
                <a:solidFill>
                  <a:schemeClr val="bg1"/>
                </a:solidFill>
                <a:latin typeface="+mj-lt"/>
              </a:rPr>
              <a:t> </a:t>
            </a:r>
          </a:p>
        </p:txBody>
      </p:sp>
      <p:sp>
        <p:nvSpPr>
          <p:cNvPr id="53251" name="TextBox 5"/>
          <p:cNvSpPr txBox="1">
            <a:spLocks noChangeArrowheads="1"/>
          </p:cNvSpPr>
          <p:nvPr/>
        </p:nvSpPr>
        <p:spPr bwMode="auto">
          <a:xfrm>
            <a:off x="1689100" y="16764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21 ka</a:t>
            </a:r>
          </a:p>
        </p:txBody>
      </p:sp>
      <p:sp>
        <p:nvSpPr>
          <p:cNvPr id="53252" name="TextBox 6"/>
          <p:cNvSpPr txBox="1">
            <a:spLocks noChangeArrowheads="1"/>
          </p:cNvSpPr>
          <p:nvPr/>
        </p:nvSpPr>
        <p:spPr bwMode="auto">
          <a:xfrm>
            <a:off x="1697038" y="4414838"/>
            <a:ext cx="93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10 ka</a:t>
            </a:r>
          </a:p>
        </p:txBody>
      </p:sp>
      <p:sp>
        <p:nvSpPr>
          <p:cNvPr id="53253" name="TextBox 7"/>
          <p:cNvSpPr txBox="1">
            <a:spLocks noChangeArrowheads="1"/>
          </p:cNvSpPr>
          <p:nvPr/>
        </p:nvSpPr>
        <p:spPr bwMode="auto">
          <a:xfrm>
            <a:off x="6629400" y="3176588"/>
            <a:ext cx="496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400" dirty="0">
                <a:latin typeface="Calibri"/>
              </a:rPr>
              <a:t>TLAI</a:t>
            </a:r>
          </a:p>
        </p:txBody>
      </p:sp>
      <p:sp>
        <p:nvSpPr>
          <p:cNvPr id="53254" name="TextBox 8"/>
          <p:cNvSpPr txBox="1">
            <a:spLocks noChangeArrowheads="1"/>
          </p:cNvSpPr>
          <p:nvPr/>
        </p:nvSpPr>
        <p:spPr bwMode="auto">
          <a:xfrm>
            <a:off x="6629400" y="5988050"/>
            <a:ext cx="5950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l-GR" sz="1400" dirty="0">
                <a:latin typeface="Calibri"/>
              </a:rPr>
              <a:t>Δ</a:t>
            </a:r>
            <a:r>
              <a:rPr lang="en-US" sz="1400" dirty="0">
                <a:latin typeface="Calibri"/>
              </a:rPr>
              <a:t> SST</a:t>
            </a:r>
          </a:p>
        </p:txBody>
      </p:sp>
      <p:cxnSp>
        <p:nvCxnSpPr>
          <p:cNvPr id="9" name="Straight Connector 8"/>
          <p:cNvCxnSpPr/>
          <p:nvPr/>
        </p:nvCxnSpPr>
        <p:spPr>
          <a:xfrm>
            <a:off x="11113" y="791247"/>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pic>
        <p:nvPicPr>
          <p:cNvPr id="15" name="Picture 14" descr="1259531_SupportingFile_Figure_seq2_v2.pdf"/>
          <p:cNvPicPr>
            <a:picLocks noChangeAspect="1"/>
          </p:cNvPicPr>
          <p:nvPr/>
        </p:nvPicPr>
        <p:blipFill rotWithShape="1">
          <a:blip r:embed="rId3">
            <a:extLst>
              <a:ext uri="{28A0092B-C50C-407E-A947-70E740481C1C}">
                <a14:useLocalDpi xmlns:a14="http://schemas.microsoft.com/office/drawing/2010/main" val="0"/>
              </a:ext>
            </a:extLst>
          </a:blip>
          <a:srcRect l="45581" t="19630" r="17856" b="64032"/>
          <a:stretch/>
        </p:blipFill>
        <p:spPr>
          <a:xfrm>
            <a:off x="4766382" y="921771"/>
            <a:ext cx="3359645" cy="2100813"/>
          </a:xfrm>
          <a:prstGeom prst="rect">
            <a:avLst/>
          </a:prstGeom>
        </p:spPr>
      </p:pic>
      <p:pic>
        <p:nvPicPr>
          <p:cNvPr id="16" name="Picture 15" descr="1259531_SupportingFile_Figure_seq2_v2.pdf"/>
          <p:cNvPicPr>
            <a:picLocks noChangeAspect="1"/>
          </p:cNvPicPr>
          <p:nvPr/>
        </p:nvPicPr>
        <p:blipFill rotWithShape="1">
          <a:blip r:embed="rId3">
            <a:extLst>
              <a:ext uri="{28A0092B-C50C-407E-A947-70E740481C1C}">
                <a14:useLocalDpi xmlns:a14="http://schemas.microsoft.com/office/drawing/2010/main" val="0"/>
              </a:ext>
            </a:extLst>
          </a:blip>
          <a:srcRect l="18398" t="20497" r="55001" b="48610"/>
          <a:stretch/>
        </p:blipFill>
        <p:spPr>
          <a:xfrm>
            <a:off x="941672" y="888454"/>
            <a:ext cx="3327286" cy="5407373"/>
          </a:xfrm>
          <a:prstGeom prst="rect">
            <a:avLst/>
          </a:prstGeom>
        </p:spPr>
      </p:pic>
      <p:pic>
        <p:nvPicPr>
          <p:cNvPr id="18" name="Picture 17" descr="1259531_SupportingFile_Figure_seq2_v2.pdf"/>
          <p:cNvPicPr>
            <a:picLocks noChangeAspect="1"/>
          </p:cNvPicPr>
          <p:nvPr/>
        </p:nvPicPr>
        <p:blipFill rotWithShape="1">
          <a:blip r:embed="rId3">
            <a:extLst>
              <a:ext uri="{28A0092B-C50C-407E-A947-70E740481C1C}">
                <a14:useLocalDpi xmlns:a14="http://schemas.microsoft.com/office/drawing/2010/main" val="0"/>
              </a:ext>
            </a:extLst>
          </a:blip>
          <a:srcRect l="45581" t="35843" r="17856" b="48851"/>
          <a:stretch/>
        </p:blipFill>
        <p:spPr>
          <a:xfrm>
            <a:off x="4766382" y="4079330"/>
            <a:ext cx="3359645" cy="1968073"/>
          </a:xfrm>
          <a:prstGeom prst="rect">
            <a:avLst/>
          </a:prstGeom>
        </p:spPr>
      </p:pic>
      <p:pic>
        <p:nvPicPr>
          <p:cNvPr id="20" name="Picture 19" descr="1259531_SupportingFile_Figure_seq2_v2.pdf"/>
          <p:cNvPicPr>
            <a:picLocks noChangeAspect="1"/>
          </p:cNvPicPr>
          <p:nvPr/>
        </p:nvPicPr>
        <p:blipFill rotWithShape="1">
          <a:blip r:embed="rId3">
            <a:extLst>
              <a:ext uri="{28A0092B-C50C-407E-A947-70E740481C1C}">
                <a14:useLocalDpi xmlns:a14="http://schemas.microsoft.com/office/drawing/2010/main" val="0"/>
              </a:ext>
            </a:extLst>
          </a:blip>
          <a:srcRect l="44975" t="80926" r="17856" b="16510"/>
          <a:stretch/>
        </p:blipFill>
        <p:spPr>
          <a:xfrm>
            <a:off x="4668569" y="5988509"/>
            <a:ext cx="3644900" cy="351785"/>
          </a:xfrm>
          <a:prstGeom prst="rect">
            <a:avLst/>
          </a:prstGeom>
        </p:spPr>
      </p:pic>
      <p:sp>
        <p:nvSpPr>
          <p:cNvPr id="13" name="TextBox 12"/>
          <p:cNvSpPr txBox="1"/>
          <p:nvPr/>
        </p:nvSpPr>
        <p:spPr>
          <a:xfrm>
            <a:off x="11113" y="98471"/>
            <a:ext cx="9144000" cy="584776"/>
          </a:xfrm>
          <a:prstGeom prst="rect">
            <a:avLst/>
          </a:prstGeom>
          <a:noFill/>
        </p:spPr>
        <p:txBody>
          <a:bodyPr wrap="square" rtlCol="0">
            <a:spAutoFit/>
          </a:bodyPr>
          <a:lstStyle/>
          <a:p>
            <a:pPr algn="ctr"/>
            <a:r>
              <a:rPr lang="en-US" sz="3200" i="1" dirty="0" smtClean="0">
                <a:solidFill>
                  <a:srgbClr val="0000FF"/>
                </a:solidFill>
                <a:latin typeface="+mn-lt"/>
              </a:rPr>
              <a:t>Dominant Pattern of </a:t>
            </a:r>
            <a:r>
              <a:rPr lang="en-US" sz="3200" i="1" dirty="0" err="1" smtClean="0">
                <a:solidFill>
                  <a:srgbClr val="0000FF"/>
                </a:solidFill>
                <a:latin typeface="+mn-lt"/>
              </a:rPr>
              <a:t>Hydroclimate</a:t>
            </a:r>
            <a:r>
              <a:rPr lang="en-US" sz="3200" i="1" dirty="0" smtClean="0">
                <a:solidFill>
                  <a:srgbClr val="0000FF"/>
                </a:solidFill>
                <a:latin typeface="+mn-lt"/>
              </a:rPr>
              <a:t> Variability</a:t>
            </a:r>
            <a:endParaRPr lang="en-US" sz="3200" i="1" dirty="0">
              <a:solidFill>
                <a:srgbClr val="0000FF"/>
              </a:solidFill>
              <a:latin typeface="+mn-lt"/>
            </a:endParaRPr>
          </a:p>
        </p:txBody>
      </p:sp>
      <p:sp>
        <p:nvSpPr>
          <p:cNvPr id="14" name="Rectangle 1042"/>
          <p:cNvSpPr>
            <a:spLocks noChangeArrowheads="1"/>
          </p:cNvSpPr>
          <p:nvPr/>
        </p:nvSpPr>
        <p:spPr bwMode="auto">
          <a:xfrm>
            <a:off x="6909538" y="6065239"/>
            <a:ext cx="230336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i="1" dirty="0" smtClean="0">
                <a:solidFill>
                  <a:srgbClr val="0000FF"/>
                </a:solidFill>
                <a:latin typeface="+mn-lt"/>
                <a:cs typeface="Arial"/>
              </a:rPr>
              <a:t>Otto-Bliesner et al., Science, 2014</a:t>
            </a:r>
            <a:endParaRPr lang="en-US" sz="1200" i="1" dirty="0">
              <a:solidFill>
                <a:srgbClr val="0000FF"/>
              </a:solidFill>
              <a:latin typeface="+mn-lt"/>
              <a:cs typeface="Arial"/>
            </a:endParaRPr>
          </a:p>
        </p:txBody>
      </p:sp>
      <p:sp>
        <p:nvSpPr>
          <p:cNvPr id="2" name="TextBox 1"/>
          <p:cNvSpPr txBox="1"/>
          <p:nvPr/>
        </p:nvSpPr>
        <p:spPr>
          <a:xfrm>
            <a:off x="4635828" y="3054888"/>
            <a:ext cx="3801041" cy="984885"/>
          </a:xfrm>
          <a:prstGeom prst="rect">
            <a:avLst/>
          </a:prstGeom>
          <a:noFill/>
        </p:spPr>
        <p:txBody>
          <a:bodyPr wrap="none" rtlCol="0">
            <a:spAutoFit/>
          </a:bodyPr>
          <a:lstStyle/>
          <a:p>
            <a:r>
              <a:rPr lang="en-US" sz="1600" dirty="0" smtClean="0">
                <a:solidFill>
                  <a:srgbClr val="0000FF"/>
                </a:solidFill>
                <a:latin typeface="+mn-lt"/>
              </a:rPr>
              <a:t>Pan-African coherent changes</a:t>
            </a:r>
          </a:p>
          <a:p>
            <a:pPr marL="285750" indent="-285750">
              <a:buFont typeface="Arial"/>
              <a:buChar char="•"/>
            </a:pPr>
            <a:r>
              <a:rPr lang="en-US" sz="1400" dirty="0" smtClean="0">
                <a:solidFill>
                  <a:srgbClr val="000000"/>
                </a:solidFill>
                <a:latin typeface="+mn-lt"/>
              </a:rPr>
              <a:t>Dry from LGM (20ka) to 17ka</a:t>
            </a:r>
          </a:p>
          <a:p>
            <a:pPr marL="285750" indent="-285750">
              <a:buFont typeface="Arial"/>
              <a:buChar char="•"/>
            </a:pPr>
            <a:r>
              <a:rPr lang="en-US" sz="1400" dirty="0">
                <a:solidFill>
                  <a:srgbClr val="000000"/>
                </a:solidFill>
                <a:latin typeface="+mn-lt"/>
              </a:rPr>
              <a:t>I</a:t>
            </a:r>
            <a:r>
              <a:rPr lang="en-US" sz="1400" dirty="0" smtClean="0">
                <a:solidFill>
                  <a:srgbClr val="000000"/>
                </a:solidFill>
                <a:latin typeface="+mn-lt"/>
              </a:rPr>
              <a:t>ncrease in moisture from 17ka to 11ka</a:t>
            </a:r>
          </a:p>
          <a:p>
            <a:pPr marL="285750" indent="-285750">
              <a:buFont typeface="Arial"/>
              <a:buChar char="•"/>
            </a:pPr>
            <a:r>
              <a:rPr lang="en-US" sz="1400" dirty="0" smtClean="0">
                <a:solidFill>
                  <a:srgbClr val="000000"/>
                </a:solidFill>
                <a:latin typeface="+mn-lt"/>
              </a:rPr>
              <a:t>Some drying  at Younger </a:t>
            </a:r>
            <a:r>
              <a:rPr lang="en-US" sz="1400" dirty="0" err="1" smtClean="0">
                <a:solidFill>
                  <a:srgbClr val="000000"/>
                </a:solidFill>
                <a:latin typeface="+mn-lt"/>
              </a:rPr>
              <a:t>Dryas</a:t>
            </a:r>
            <a:r>
              <a:rPr lang="en-US" sz="1400" dirty="0" smtClean="0">
                <a:solidFill>
                  <a:srgbClr val="000000"/>
                </a:solidFill>
                <a:latin typeface="+mn-lt"/>
              </a:rPr>
              <a:t> period (~12ka)</a:t>
            </a:r>
            <a:endParaRPr lang="en-US" sz="1400" dirty="0">
              <a:solidFill>
                <a:srgbClr val="000000"/>
              </a:solidFill>
              <a:latin typeface="+mn-lt"/>
            </a:endParaRPr>
          </a:p>
        </p:txBody>
      </p:sp>
      <p:grpSp>
        <p:nvGrpSpPr>
          <p:cNvPr id="8" name="Group 7"/>
          <p:cNvGrpSpPr/>
          <p:nvPr/>
        </p:nvGrpSpPr>
        <p:grpSpPr>
          <a:xfrm>
            <a:off x="2504416" y="4156090"/>
            <a:ext cx="5267815" cy="1261045"/>
            <a:chOff x="2504416" y="4156090"/>
            <a:chExt cx="5267815" cy="1261045"/>
          </a:xfrm>
        </p:grpSpPr>
        <p:cxnSp>
          <p:nvCxnSpPr>
            <p:cNvPr id="4" name="Straight Arrow Connector 3"/>
            <p:cNvCxnSpPr/>
            <p:nvPr/>
          </p:nvCxnSpPr>
          <p:spPr>
            <a:xfrm>
              <a:off x="6145585" y="5070794"/>
              <a:ext cx="0" cy="34634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7772231" y="4388380"/>
              <a:ext cx="0" cy="34634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2504416" y="4156090"/>
              <a:ext cx="914733" cy="266417"/>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188244" y="4622800"/>
              <a:ext cx="452926" cy="359185"/>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4141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11113" y="124353"/>
            <a:ext cx="905943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algn="ctr" eaLnBrk="1" hangingPunct="1"/>
            <a:r>
              <a:rPr lang="en-US" sz="3200" dirty="0">
                <a:solidFill>
                  <a:schemeClr val="bg1"/>
                </a:solidFill>
                <a:latin typeface="+mj-lt"/>
              </a:rPr>
              <a:t> </a:t>
            </a:r>
          </a:p>
        </p:txBody>
      </p:sp>
      <p:sp>
        <p:nvSpPr>
          <p:cNvPr id="53251" name="TextBox 5"/>
          <p:cNvSpPr txBox="1">
            <a:spLocks noChangeArrowheads="1"/>
          </p:cNvSpPr>
          <p:nvPr/>
        </p:nvSpPr>
        <p:spPr bwMode="auto">
          <a:xfrm>
            <a:off x="1689100" y="16764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21 ka</a:t>
            </a:r>
          </a:p>
        </p:txBody>
      </p:sp>
      <p:sp>
        <p:nvSpPr>
          <p:cNvPr id="53253" name="TextBox 7"/>
          <p:cNvSpPr txBox="1">
            <a:spLocks noChangeArrowheads="1"/>
          </p:cNvSpPr>
          <p:nvPr/>
        </p:nvSpPr>
        <p:spPr bwMode="auto">
          <a:xfrm>
            <a:off x="6629400" y="3176588"/>
            <a:ext cx="496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400" dirty="0">
                <a:latin typeface="Calibri"/>
              </a:rPr>
              <a:t>TLAI</a:t>
            </a:r>
          </a:p>
        </p:txBody>
      </p:sp>
      <p:sp>
        <p:nvSpPr>
          <p:cNvPr id="53254" name="TextBox 8"/>
          <p:cNvSpPr txBox="1">
            <a:spLocks noChangeArrowheads="1"/>
          </p:cNvSpPr>
          <p:nvPr/>
        </p:nvSpPr>
        <p:spPr bwMode="auto">
          <a:xfrm>
            <a:off x="6629400" y="5988050"/>
            <a:ext cx="5950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l-GR" sz="1400" dirty="0">
                <a:latin typeface="Calibri"/>
              </a:rPr>
              <a:t>Δ</a:t>
            </a:r>
            <a:r>
              <a:rPr lang="en-US" sz="1400" dirty="0">
                <a:latin typeface="Calibri"/>
              </a:rPr>
              <a:t> SST</a:t>
            </a:r>
          </a:p>
        </p:txBody>
      </p:sp>
      <p:cxnSp>
        <p:nvCxnSpPr>
          <p:cNvPr id="9" name="Straight Connector 8"/>
          <p:cNvCxnSpPr/>
          <p:nvPr/>
        </p:nvCxnSpPr>
        <p:spPr>
          <a:xfrm>
            <a:off x="11113" y="791247"/>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pic>
        <p:nvPicPr>
          <p:cNvPr id="12" name="Picture 11" descr="1259531_SupportingFile_Figure_seq3_v2.pdf"/>
          <p:cNvPicPr>
            <a:picLocks noChangeAspect="1"/>
          </p:cNvPicPr>
          <p:nvPr/>
        </p:nvPicPr>
        <p:blipFill rotWithShape="1">
          <a:blip r:embed="rId3">
            <a:extLst>
              <a:ext uri="{28A0092B-C50C-407E-A947-70E740481C1C}">
                <a14:useLocalDpi xmlns:a14="http://schemas.microsoft.com/office/drawing/2010/main" val="0"/>
              </a:ext>
            </a:extLst>
          </a:blip>
          <a:srcRect l="16776" t="23518" r="22832" b="24259"/>
          <a:stretch/>
        </p:blipFill>
        <p:spPr>
          <a:xfrm>
            <a:off x="3780090" y="751087"/>
            <a:ext cx="5016500" cy="5613702"/>
          </a:xfrm>
          <a:prstGeom prst="rect">
            <a:avLst/>
          </a:prstGeom>
        </p:spPr>
      </p:pic>
      <p:sp>
        <p:nvSpPr>
          <p:cNvPr id="10" name="TextBox 9"/>
          <p:cNvSpPr txBox="1"/>
          <p:nvPr/>
        </p:nvSpPr>
        <p:spPr>
          <a:xfrm>
            <a:off x="1" y="98471"/>
            <a:ext cx="9155112" cy="584776"/>
          </a:xfrm>
          <a:prstGeom prst="rect">
            <a:avLst/>
          </a:prstGeom>
          <a:noFill/>
        </p:spPr>
        <p:txBody>
          <a:bodyPr wrap="square" rtlCol="0">
            <a:spAutoFit/>
          </a:bodyPr>
          <a:lstStyle/>
          <a:p>
            <a:pPr algn="ctr"/>
            <a:r>
              <a:rPr lang="en-US" sz="3200" i="1" dirty="0" smtClean="0">
                <a:solidFill>
                  <a:srgbClr val="0000FF"/>
                </a:solidFill>
                <a:latin typeface="+mn-lt"/>
              </a:rPr>
              <a:t>Sensitivity to GHG and Orbital Forcings</a:t>
            </a:r>
            <a:endParaRPr lang="en-US" sz="3200" i="1" dirty="0">
              <a:solidFill>
                <a:srgbClr val="0000FF"/>
              </a:solidFill>
              <a:latin typeface="+mn-lt"/>
            </a:endParaRPr>
          </a:p>
        </p:txBody>
      </p:sp>
      <p:sp>
        <p:nvSpPr>
          <p:cNvPr id="11" name="TextBox 10"/>
          <p:cNvSpPr txBox="1"/>
          <p:nvPr/>
        </p:nvSpPr>
        <p:spPr>
          <a:xfrm>
            <a:off x="118512" y="987776"/>
            <a:ext cx="3620348" cy="584776"/>
          </a:xfrm>
          <a:prstGeom prst="rect">
            <a:avLst/>
          </a:prstGeom>
          <a:noFill/>
        </p:spPr>
        <p:txBody>
          <a:bodyPr wrap="square" rtlCol="0">
            <a:spAutoFit/>
          </a:bodyPr>
          <a:lstStyle/>
          <a:p>
            <a:pPr algn="ctr"/>
            <a:r>
              <a:rPr lang="en-US" sz="1600" i="1" dirty="0" err="1" smtClean="0">
                <a:solidFill>
                  <a:srgbClr val="0000FF"/>
                </a:solidFill>
                <a:latin typeface="+mn-lt"/>
              </a:rPr>
              <a:t>Deglacial</a:t>
            </a:r>
            <a:r>
              <a:rPr lang="en-US" sz="1600" i="1" dirty="0" smtClean="0">
                <a:solidFill>
                  <a:srgbClr val="0000FF"/>
                </a:solidFill>
                <a:latin typeface="+mn-lt"/>
              </a:rPr>
              <a:t> change (11ka minus 17ka) of </a:t>
            </a:r>
            <a:r>
              <a:rPr lang="en-US" sz="1600" i="1" u="sng" dirty="0" smtClean="0">
                <a:solidFill>
                  <a:srgbClr val="0000FF"/>
                </a:solidFill>
                <a:latin typeface="+mn-lt"/>
              </a:rPr>
              <a:t>model</a:t>
            </a:r>
            <a:r>
              <a:rPr lang="en-US" sz="1600" dirty="0" smtClean="0">
                <a:solidFill>
                  <a:srgbClr val="0000FF"/>
                </a:solidFill>
                <a:latin typeface="+mn-lt"/>
              </a:rPr>
              <a:t> </a:t>
            </a:r>
            <a:r>
              <a:rPr lang="en-US" sz="1600" i="1" dirty="0" smtClean="0">
                <a:solidFill>
                  <a:srgbClr val="0000FF"/>
                </a:solidFill>
                <a:latin typeface="+mn-lt"/>
              </a:rPr>
              <a:t>precipitation</a:t>
            </a:r>
            <a:endParaRPr lang="en-US" sz="1600" i="1" dirty="0">
              <a:solidFill>
                <a:srgbClr val="0000FF"/>
              </a:solidFill>
              <a:latin typeface="+mn-lt"/>
            </a:endParaRPr>
          </a:p>
        </p:txBody>
      </p:sp>
      <p:sp>
        <p:nvSpPr>
          <p:cNvPr id="13" name="Rectangle 1042"/>
          <p:cNvSpPr>
            <a:spLocks noChangeArrowheads="1"/>
          </p:cNvSpPr>
          <p:nvPr/>
        </p:nvSpPr>
        <p:spPr bwMode="auto">
          <a:xfrm>
            <a:off x="118511" y="5994191"/>
            <a:ext cx="230336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i="1" dirty="0" smtClean="0">
                <a:solidFill>
                  <a:srgbClr val="0000FF"/>
                </a:solidFill>
                <a:latin typeface="+mn-lt"/>
                <a:cs typeface="Arial"/>
              </a:rPr>
              <a:t>Otto-Bliesner et al., Science, 2014</a:t>
            </a:r>
            <a:endParaRPr lang="en-US" sz="1200" i="1" dirty="0">
              <a:solidFill>
                <a:srgbClr val="0000FF"/>
              </a:solidFill>
              <a:latin typeface="+mn-lt"/>
              <a:cs typeface="Arial"/>
            </a:endParaRPr>
          </a:p>
        </p:txBody>
      </p:sp>
      <p:sp>
        <p:nvSpPr>
          <p:cNvPr id="15" name="TextBox 14"/>
          <p:cNvSpPr txBox="1"/>
          <p:nvPr/>
        </p:nvSpPr>
        <p:spPr>
          <a:xfrm>
            <a:off x="621422" y="1646076"/>
            <a:ext cx="2865512" cy="954107"/>
          </a:xfrm>
          <a:prstGeom prst="rect">
            <a:avLst/>
          </a:prstGeom>
          <a:noFill/>
        </p:spPr>
        <p:txBody>
          <a:bodyPr wrap="square" rtlCol="0">
            <a:spAutoFit/>
          </a:bodyPr>
          <a:lstStyle/>
          <a:p>
            <a:r>
              <a:rPr lang="en-US" sz="1400" dirty="0" smtClean="0">
                <a:solidFill>
                  <a:srgbClr val="000000"/>
                </a:solidFill>
                <a:latin typeface="+mj-lt"/>
              </a:rPr>
              <a:t>Monsoon nature of rainfall:</a:t>
            </a:r>
          </a:p>
          <a:p>
            <a:pPr marL="168275" indent="-168275">
              <a:buFont typeface="Arial"/>
              <a:buChar char="•"/>
            </a:pPr>
            <a:r>
              <a:rPr lang="en-US" sz="1400" dirty="0" smtClean="0">
                <a:solidFill>
                  <a:srgbClr val="000000"/>
                </a:solidFill>
                <a:latin typeface="+mj-lt"/>
              </a:rPr>
              <a:t>North Africa – NH summer months</a:t>
            </a:r>
          </a:p>
          <a:p>
            <a:pPr marL="168275" indent="-168275">
              <a:buFont typeface="Arial"/>
              <a:buChar char="•"/>
            </a:pPr>
            <a:r>
              <a:rPr lang="en-US" sz="1400" dirty="0" smtClean="0">
                <a:solidFill>
                  <a:srgbClr val="000000"/>
                </a:solidFill>
                <a:latin typeface="+mj-lt"/>
              </a:rPr>
              <a:t>SE equatorial Africa – SH summer months</a:t>
            </a:r>
          </a:p>
        </p:txBody>
      </p:sp>
      <p:sp>
        <p:nvSpPr>
          <p:cNvPr id="16" name="TextBox 15"/>
          <p:cNvSpPr txBox="1"/>
          <p:nvPr/>
        </p:nvSpPr>
        <p:spPr>
          <a:xfrm>
            <a:off x="355236" y="2686576"/>
            <a:ext cx="3312577" cy="738664"/>
          </a:xfrm>
          <a:prstGeom prst="rect">
            <a:avLst/>
          </a:prstGeom>
          <a:noFill/>
        </p:spPr>
        <p:txBody>
          <a:bodyPr wrap="square" rtlCol="0">
            <a:spAutoFit/>
          </a:bodyPr>
          <a:lstStyle/>
          <a:p>
            <a:r>
              <a:rPr lang="en-US" sz="1400" u="sng" dirty="0" smtClean="0">
                <a:solidFill>
                  <a:srgbClr val="000000"/>
                </a:solidFill>
                <a:latin typeface="+mj-lt"/>
              </a:rPr>
              <a:t>TraCE simulation with all forcings</a:t>
            </a:r>
            <a:r>
              <a:rPr lang="en-US" sz="1400" dirty="0" smtClean="0">
                <a:solidFill>
                  <a:srgbClr val="000000"/>
                </a:solidFill>
                <a:latin typeface="+mj-lt"/>
              </a:rPr>
              <a:t> shows summer rainfall </a:t>
            </a:r>
            <a:r>
              <a:rPr lang="en-US" sz="1400" dirty="0" smtClean="0">
                <a:solidFill>
                  <a:srgbClr val="0000FF"/>
                </a:solidFill>
                <a:latin typeface="+mj-lt"/>
              </a:rPr>
              <a:t>increases</a:t>
            </a:r>
            <a:r>
              <a:rPr lang="en-US" sz="1400" dirty="0" smtClean="0">
                <a:solidFill>
                  <a:srgbClr val="000000"/>
                </a:solidFill>
                <a:latin typeface="+mj-lt"/>
              </a:rPr>
              <a:t> from 17ka to 11ka in both regions.</a:t>
            </a:r>
          </a:p>
        </p:txBody>
      </p:sp>
      <p:sp>
        <p:nvSpPr>
          <p:cNvPr id="17" name="TextBox 16"/>
          <p:cNvSpPr txBox="1"/>
          <p:nvPr/>
        </p:nvSpPr>
        <p:spPr>
          <a:xfrm>
            <a:off x="355236" y="3513932"/>
            <a:ext cx="3312577" cy="1169551"/>
          </a:xfrm>
          <a:prstGeom prst="rect">
            <a:avLst/>
          </a:prstGeom>
          <a:noFill/>
        </p:spPr>
        <p:txBody>
          <a:bodyPr wrap="square" rtlCol="0">
            <a:spAutoFit/>
          </a:bodyPr>
          <a:lstStyle/>
          <a:p>
            <a:r>
              <a:rPr lang="en-US" sz="1400" u="sng" dirty="0" smtClean="0">
                <a:solidFill>
                  <a:srgbClr val="000000"/>
                </a:solidFill>
                <a:latin typeface="+mj-lt"/>
              </a:rPr>
              <a:t>Only orbital forcing</a:t>
            </a:r>
            <a:r>
              <a:rPr lang="en-US" sz="1400" dirty="0" smtClean="0">
                <a:solidFill>
                  <a:srgbClr val="000000"/>
                </a:solidFill>
                <a:latin typeface="+mj-lt"/>
              </a:rPr>
              <a:t>:</a:t>
            </a:r>
          </a:p>
          <a:p>
            <a:pPr marL="168275" indent="-168275">
              <a:buFont typeface="Arial"/>
              <a:buChar char="•"/>
            </a:pPr>
            <a:r>
              <a:rPr lang="en-US" sz="1400" b="1" dirty="0" smtClean="0">
                <a:solidFill>
                  <a:schemeClr val="bg1"/>
                </a:solidFill>
                <a:latin typeface="+mj-lt"/>
              </a:rPr>
              <a:t>Sahel</a:t>
            </a:r>
            <a:r>
              <a:rPr lang="en-US" sz="1400" dirty="0" smtClean="0">
                <a:solidFill>
                  <a:schemeClr val="bg1"/>
                </a:solidFill>
                <a:latin typeface="+mj-lt"/>
              </a:rPr>
              <a:t>:</a:t>
            </a:r>
            <a:r>
              <a:rPr lang="en-US" sz="1400" dirty="0" smtClean="0">
                <a:solidFill>
                  <a:srgbClr val="0000FF"/>
                </a:solidFill>
                <a:latin typeface="+mj-lt"/>
              </a:rPr>
              <a:t> Increased</a:t>
            </a:r>
            <a:r>
              <a:rPr lang="en-US" sz="1400" dirty="0" smtClean="0">
                <a:solidFill>
                  <a:srgbClr val="000000"/>
                </a:solidFill>
                <a:latin typeface="+mj-lt"/>
              </a:rPr>
              <a:t> summer rainfall plus northward expansion.</a:t>
            </a:r>
          </a:p>
          <a:p>
            <a:pPr marL="168275" indent="-168275">
              <a:buFont typeface="Arial"/>
              <a:buChar char="•"/>
            </a:pPr>
            <a:r>
              <a:rPr lang="en-US" sz="1400" b="1" dirty="0" smtClean="0">
                <a:solidFill>
                  <a:srgbClr val="000000"/>
                </a:solidFill>
                <a:latin typeface="+mj-lt"/>
              </a:rPr>
              <a:t>SE equatorial Africa</a:t>
            </a:r>
            <a:r>
              <a:rPr lang="en-US" sz="1400" dirty="0" smtClean="0">
                <a:solidFill>
                  <a:srgbClr val="000000"/>
                </a:solidFill>
                <a:latin typeface="+mj-lt"/>
              </a:rPr>
              <a:t>: </a:t>
            </a:r>
            <a:r>
              <a:rPr lang="en-US" sz="1400" dirty="0" smtClean="0">
                <a:solidFill>
                  <a:srgbClr val="0000FF"/>
                </a:solidFill>
                <a:latin typeface="+mj-lt"/>
              </a:rPr>
              <a:t>Decreased</a:t>
            </a:r>
            <a:r>
              <a:rPr lang="en-US" sz="1400" dirty="0" smtClean="0">
                <a:solidFill>
                  <a:srgbClr val="000000"/>
                </a:solidFill>
                <a:latin typeface="+mj-lt"/>
              </a:rPr>
              <a:t> summer rainfall.</a:t>
            </a:r>
          </a:p>
        </p:txBody>
      </p:sp>
      <p:sp>
        <p:nvSpPr>
          <p:cNvPr id="19" name="TextBox 18"/>
          <p:cNvSpPr txBox="1"/>
          <p:nvPr/>
        </p:nvSpPr>
        <p:spPr>
          <a:xfrm>
            <a:off x="355236" y="4732052"/>
            <a:ext cx="3312577" cy="954107"/>
          </a:xfrm>
          <a:prstGeom prst="rect">
            <a:avLst/>
          </a:prstGeom>
          <a:noFill/>
        </p:spPr>
        <p:txBody>
          <a:bodyPr wrap="square" rtlCol="0">
            <a:spAutoFit/>
          </a:bodyPr>
          <a:lstStyle/>
          <a:p>
            <a:r>
              <a:rPr lang="en-US" sz="1400" u="sng" dirty="0" smtClean="0">
                <a:solidFill>
                  <a:srgbClr val="000000"/>
                </a:solidFill>
                <a:latin typeface="+mj-lt"/>
              </a:rPr>
              <a:t>Only GHG forcing</a:t>
            </a:r>
            <a:r>
              <a:rPr lang="en-US" sz="1400" dirty="0" smtClean="0">
                <a:solidFill>
                  <a:srgbClr val="000000"/>
                </a:solidFill>
                <a:latin typeface="+mj-lt"/>
              </a:rPr>
              <a:t>:</a:t>
            </a:r>
          </a:p>
          <a:p>
            <a:pPr marL="168275" indent="-168275">
              <a:buFont typeface="Arial"/>
              <a:buChar char="•"/>
            </a:pPr>
            <a:r>
              <a:rPr lang="en-US" sz="1400" b="1" dirty="0">
                <a:solidFill>
                  <a:schemeClr val="bg1"/>
                </a:solidFill>
                <a:latin typeface="+mn-lt"/>
              </a:rPr>
              <a:t>Sahel</a:t>
            </a:r>
            <a:r>
              <a:rPr lang="en-US" sz="1400" dirty="0">
                <a:solidFill>
                  <a:schemeClr val="bg1"/>
                </a:solidFill>
                <a:latin typeface="+mn-lt"/>
              </a:rPr>
              <a:t>:</a:t>
            </a:r>
            <a:r>
              <a:rPr lang="en-US" sz="1400" dirty="0">
                <a:solidFill>
                  <a:srgbClr val="0000FF"/>
                </a:solidFill>
                <a:latin typeface="+mn-lt"/>
              </a:rPr>
              <a:t> Increased</a:t>
            </a:r>
            <a:r>
              <a:rPr lang="en-US" sz="1400" dirty="0">
                <a:solidFill>
                  <a:srgbClr val="000000"/>
                </a:solidFill>
                <a:latin typeface="+mn-lt"/>
              </a:rPr>
              <a:t> summer </a:t>
            </a:r>
            <a:r>
              <a:rPr lang="en-US" sz="1400" dirty="0" smtClean="0">
                <a:solidFill>
                  <a:srgbClr val="000000"/>
                </a:solidFill>
                <a:latin typeface="+mn-lt"/>
              </a:rPr>
              <a:t>rainfall.</a:t>
            </a:r>
            <a:endParaRPr lang="en-US" sz="1400" dirty="0">
              <a:solidFill>
                <a:srgbClr val="000000"/>
              </a:solidFill>
              <a:latin typeface="+mn-lt"/>
            </a:endParaRPr>
          </a:p>
          <a:p>
            <a:pPr marL="168275" indent="-168275">
              <a:buFont typeface="Arial"/>
              <a:buChar char="•"/>
            </a:pPr>
            <a:r>
              <a:rPr lang="en-US" sz="1400" b="1" dirty="0">
                <a:solidFill>
                  <a:srgbClr val="000000"/>
                </a:solidFill>
                <a:latin typeface="+mn-lt"/>
              </a:rPr>
              <a:t>SE equatorial Africa</a:t>
            </a:r>
            <a:r>
              <a:rPr lang="en-US" sz="1400" dirty="0">
                <a:solidFill>
                  <a:srgbClr val="000000"/>
                </a:solidFill>
                <a:latin typeface="+mn-lt"/>
              </a:rPr>
              <a:t>: </a:t>
            </a:r>
            <a:r>
              <a:rPr lang="en-US" sz="1400" dirty="0" smtClean="0">
                <a:solidFill>
                  <a:srgbClr val="0000FF"/>
                </a:solidFill>
                <a:latin typeface="+mn-lt"/>
              </a:rPr>
              <a:t>Increased</a:t>
            </a:r>
            <a:r>
              <a:rPr lang="en-US" sz="1400" dirty="0" smtClean="0">
                <a:solidFill>
                  <a:srgbClr val="000000"/>
                </a:solidFill>
                <a:latin typeface="+mn-lt"/>
              </a:rPr>
              <a:t> </a:t>
            </a:r>
            <a:r>
              <a:rPr lang="en-US" sz="1400" dirty="0">
                <a:solidFill>
                  <a:srgbClr val="000000"/>
                </a:solidFill>
                <a:latin typeface="+mn-lt"/>
              </a:rPr>
              <a:t>summer rainfall.</a:t>
            </a:r>
          </a:p>
        </p:txBody>
      </p:sp>
    </p:spTree>
    <p:extLst>
      <p:ext uri="{BB962C8B-B14F-4D97-AF65-F5344CB8AC3E}">
        <p14:creationId xmlns:p14="http://schemas.microsoft.com/office/powerpoint/2010/main" val="688383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11113" y="124353"/>
            <a:ext cx="905943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algn="ctr" eaLnBrk="1" hangingPunct="1"/>
            <a:r>
              <a:rPr lang="en-US" sz="3200" dirty="0">
                <a:solidFill>
                  <a:schemeClr val="bg1"/>
                </a:solidFill>
                <a:latin typeface="+mj-lt"/>
              </a:rPr>
              <a:t> </a:t>
            </a:r>
          </a:p>
        </p:txBody>
      </p:sp>
      <p:sp>
        <p:nvSpPr>
          <p:cNvPr id="53251" name="TextBox 5"/>
          <p:cNvSpPr txBox="1">
            <a:spLocks noChangeArrowheads="1"/>
          </p:cNvSpPr>
          <p:nvPr/>
        </p:nvSpPr>
        <p:spPr bwMode="auto">
          <a:xfrm>
            <a:off x="1689100" y="16764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21 ka</a:t>
            </a:r>
          </a:p>
        </p:txBody>
      </p:sp>
      <p:sp>
        <p:nvSpPr>
          <p:cNvPr id="53252" name="TextBox 6"/>
          <p:cNvSpPr txBox="1">
            <a:spLocks noChangeArrowheads="1"/>
          </p:cNvSpPr>
          <p:nvPr/>
        </p:nvSpPr>
        <p:spPr bwMode="auto">
          <a:xfrm>
            <a:off x="1697038" y="4414838"/>
            <a:ext cx="93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10 ka</a:t>
            </a:r>
          </a:p>
        </p:txBody>
      </p:sp>
      <p:sp>
        <p:nvSpPr>
          <p:cNvPr id="53253" name="TextBox 7"/>
          <p:cNvSpPr txBox="1">
            <a:spLocks noChangeArrowheads="1"/>
          </p:cNvSpPr>
          <p:nvPr/>
        </p:nvSpPr>
        <p:spPr bwMode="auto">
          <a:xfrm>
            <a:off x="6629400" y="3176588"/>
            <a:ext cx="496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400" dirty="0">
                <a:latin typeface="Calibri"/>
              </a:rPr>
              <a:t>TLAI</a:t>
            </a:r>
          </a:p>
        </p:txBody>
      </p:sp>
      <p:sp>
        <p:nvSpPr>
          <p:cNvPr id="53254" name="TextBox 8"/>
          <p:cNvSpPr txBox="1">
            <a:spLocks noChangeArrowheads="1"/>
          </p:cNvSpPr>
          <p:nvPr/>
        </p:nvSpPr>
        <p:spPr bwMode="auto">
          <a:xfrm>
            <a:off x="6629400" y="5988050"/>
            <a:ext cx="5950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l-GR" sz="1400" dirty="0">
                <a:latin typeface="Calibri"/>
              </a:rPr>
              <a:t>Δ</a:t>
            </a:r>
            <a:r>
              <a:rPr lang="en-US" sz="1400" dirty="0">
                <a:latin typeface="Calibri"/>
              </a:rPr>
              <a:t> SST</a:t>
            </a:r>
          </a:p>
        </p:txBody>
      </p:sp>
      <p:cxnSp>
        <p:nvCxnSpPr>
          <p:cNvPr id="9" name="Straight Connector 8"/>
          <p:cNvCxnSpPr/>
          <p:nvPr/>
        </p:nvCxnSpPr>
        <p:spPr>
          <a:xfrm>
            <a:off x="11113" y="791247"/>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pic>
        <p:nvPicPr>
          <p:cNvPr id="10" name="Picture 9" descr="trace_ts_3f_Sahel_final_TraCE+orbital+CO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10" y="2574078"/>
            <a:ext cx="3489521" cy="3489521"/>
          </a:xfrm>
          <a:prstGeom prst="rect">
            <a:avLst/>
          </a:prstGeom>
        </p:spPr>
      </p:pic>
      <p:pic>
        <p:nvPicPr>
          <p:cNvPr id="11" name="Picture 10" descr="trace_ts_3f_AfrGreatLakes_final_TraCE+orbital+CO2.eps"/>
          <p:cNvPicPr>
            <a:picLocks noChangeAspect="1"/>
          </p:cNvPicPr>
          <p:nvPr/>
        </p:nvPicPr>
        <p:blipFill rotWithShape="1">
          <a:blip r:embed="rId4">
            <a:extLst>
              <a:ext uri="{28A0092B-C50C-407E-A947-70E740481C1C}">
                <a14:useLocalDpi xmlns:a14="http://schemas.microsoft.com/office/drawing/2010/main" val="0"/>
              </a:ext>
            </a:extLst>
          </a:blip>
          <a:srcRect t="8366"/>
          <a:stretch/>
        </p:blipFill>
        <p:spPr>
          <a:xfrm rot="16200000">
            <a:off x="4434088" y="2717286"/>
            <a:ext cx="3489521" cy="3203100"/>
          </a:xfrm>
          <a:prstGeom prst="rect">
            <a:avLst/>
          </a:prstGeom>
        </p:spPr>
      </p:pic>
      <p:sp>
        <p:nvSpPr>
          <p:cNvPr id="12" name="TextBox 11"/>
          <p:cNvSpPr txBox="1"/>
          <p:nvPr/>
        </p:nvSpPr>
        <p:spPr>
          <a:xfrm>
            <a:off x="1" y="98471"/>
            <a:ext cx="9155112" cy="584776"/>
          </a:xfrm>
          <a:prstGeom prst="rect">
            <a:avLst/>
          </a:prstGeom>
          <a:noFill/>
        </p:spPr>
        <p:txBody>
          <a:bodyPr wrap="square" rtlCol="0">
            <a:spAutoFit/>
          </a:bodyPr>
          <a:lstStyle/>
          <a:p>
            <a:pPr algn="ctr"/>
            <a:r>
              <a:rPr lang="en-US" sz="3200" i="1" dirty="0" smtClean="0">
                <a:solidFill>
                  <a:srgbClr val="0000FF"/>
                </a:solidFill>
                <a:latin typeface="+mn-lt"/>
              </a:rPr>
              <a:t>Sensitivity to GHG and Orbital Forcings</a:t>
            </a:r>
            <a:endParaRPr lang="en-US" sz="3200" i="1" dirty="0">
              <a:solidFill>
                <a:srgbClr val="0000FF"/>
              </a:solidFill>
              <a:latin typeface="+mn-lt"/>
            </a:endParaRPr>
          </a:p>
        </p:txBody>
      </p:sp>
      <p:sp>
        <p:nvSpPr>
          <p:cNvPr id="13" name="Rectangle 1042"/>
          <p:cNvSpPr>
            <a:spLocks noChangeArrowheads="1"/>
          </p:cNvSpPr>
          <p:nvPr/>
        </p:nvSpPr>
        <p:spPr bwMode="auto">
          <a:xfrm>
            <a:off x="6492131" y="5994191"/>
            <a:ext cx="230336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i="1" dirty="0" smtClean="0">
                <a:solidFill>
                  <a:srgbClr val="0000FF"/>
                </a:solidFill>
                <a:latin typeface="+mn-lt"/>
                <a:cs typeface="Arial"/>
              </a:rPr>
              <a:t>Otto-Bliesner et al., Science, 2014</a:t>
            </a:r>
            <a:endParaRPr lang="en-US" sz="1200" i="1" dirty="0">
              <a:solidFill>
                <a:srgbClr val="0000FF"/>
              </a:solidFill>
              <a:latin typeface="+mn-lt"/>
              <a:cs typeface="Arial"/>
            </a:endParaRPr>
          </a:p>
        </p:txBody>
      </p:sp>
      <p:pic>
        <p:nvPicPr>
          <p:cNvPr id="14" name="Picture 13" descr="1259531_SupportingFile_Figure_seq3_v2.pdf"/>
          <p:cNvPicPr>
            <a:picLocks noChangeAspect="1"/>
          </p:cNvPicPr>
          <p:nvPr/>
        </p:nvPicPr>
        <p:blipFill rotWithShape="1">
          <a:blip r:embed="rId5">
            <a:extLst>
              <a:ext uri="{28A0092B-C50C-407E-A947-70E740481C1C}">
                <a14:useLocalDpi xmlns:a14="http://schemas.microsoft.com/office/drawing/2010/main" val="0"/>
              </a:ext>
            </a:extLst>
          </a:blip>
          <a:srcRect l="16776" t="23518" r="22832" b="58540"/>
          <a:stretch/>
        </p:blipFill>
        <p:spPr>
          <a:xfrm>
            <a:off x="1736649" y="649487"/>
            <a:ext cx="5016500" cy="1928613"/>
          </a:xfrm>
          <a:prstGeom prst="rect">
            <a:avLst/>
          </a:prstGeom>
        </p:spPr>
      </p:pic>
      <p:cxnSp>
        <p:nvCxnSpPr>
          <p:cNvPr id="3" name="Straight Arrow Connector 2"/>
          <p:cNvCxnSpPr/>
          <p:nvPr/>
        </p:nvCxnSpPr>
        <p:spPr>
          <a:xfrm flipH="1">
            <a:off x="2509898" y="1473200"/>
            <a:ext cx="317500" cy="2011165"/>
          </a:xfrm>
          <a:prstGeom prst="straightConnector1">
            <a:avLst/>
          </a:prstGeom>
          <a:ln w="28575"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5545198" y="1790700"/>
            <a:ext cx="711200" cy="1693665"/>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24036" y="2819400"/>
            <a:ext cx="845604" cy="369332"/>
          </a:xfrm>
          <a:prstGeom prst="rect">
            <a:avLst/>
          </a:prstGeom>
          <a:noFill/>
        </p:spPr>
        <p:txBody>
          <a:bodyPr wrap="none" rtlCol="0">
            <a:spAutoFit/>
          </a:bodyPr>
          <a:lstStyle/>
          <a:p>
            <a:r>
              <a:rPr lang="en-US" dirty="0" smtClean="0">
                <a:solidFill>
                  <a:srgbClr val="000000"/>
                </a:solidFill>
                <a:latin typeface="+mn-lt"/>
              </a:rPr>
              <a:t>Annual</a:t>
            </a:r>
            <a:endParaRPr lang="en-US" dirty="0">
              <a:solidFill>
                <a:srgbClr val="000000"/>
              </a:solidFill>
              <a:latin typeface="+mn-lt"/>
            </a:endParaRPr>
          </a:p>
        </p:txBody>
      </p:sp>
      <p:sp>
        <p:nvSpPr>
          <p:cNvPr id="19" name="TextBox 18"/>
          <p:cNvSpPr txBox="1"/>
          <p:nvPr/>
        </p:nvSpPr>
        <p:spPr>
          <a:xfrm>
            <a:off x="5121336" y="2832100"/>
            <a:ext cx="845604" cy="369332"/>
          </a:xfrm>
          <a:prstGeom prst="rect">
            <a:avLst/>
          </a:prstGeom>
          <a:noFill/>
        </p:spPr>
        <p:txBody>
          <a:bodyPr wrap="none" rtlCol="0">
            <a:spAutoFit/>
          </a:bodyPr>
          <a:lstStyle/>
          <a:p>
            <a:r>
              <a:rPr lang="en-US" dirty="0" smtClean="0">
                <a:solidFill>
                  <a:srgbClr val="000000"/>
                </a:solidFill>
                <a:latin typeface="+mn-lt"/>
              </a:rPr>
              <a:t>Annual</a:t>
            </a:r>
            <a:endParaRPr lang="en-US" dirty="0">
              <a:solidFill>
                <a:srgbClr val="000000"/>
              </a:solidFill>
              <a:latin typeface="+mn-lt"/>
            </a:endParaRPr>
          </a:p>
        </p:txBody>
      </p:sp>
      <p:sp>
        <p:nvSpPr>
          <p:cNvPr id="2" name="TextBox 1"/>
          <p:cNvSpPr txBox="1"/>
          <p:nvPr/>
        </p:nvSpPr>
        <p:spPr>
          <a:xfrm>
            <a:off x="7720349" y="2992727"/>
            <a:ext cx="1228708" cy="584776"/>
          </a:xfrm>
          <a:prstGeom prst="rect">
            <a:avLst/>
          </a:prstGeom>
          <a:noFill/>
        </p:spPr>
        <p:txBody>
          <a:bodyPr wrap="square" rtlCol="0">
            <a:spAutoFit/>
          </a:bodyPr>
          <a:lstStyle/>
          <a:p>
            <a:r>
              <a:rPr lang="en-US" sz="1600" dirty="0" smtClean="0">
                <a:solidFill>
                  <a:srgbClr val="FF0000"/>
                </a:solidFill>
                <a:latin typeface="+mn-lt"/>
              </a:rPr>
              <a:t>TraCE – all forcings</a:t>
            </a:r>
            <a:endParaRPr lang="en-US" sz="1600" dirty="0">
              <a:solidFill>
                <a:srgbClr val="FF0000"/>
              </a:solidFill>
              <a:latin typeface="+mn-lt"/>
            </a:endParaRPr>
          </a:p>
        </p:txBody>
      </p:sp>
      <p:sp>
        <p:nvSpPr>
          <p:cNvPr id="18" name="TextBox 17"/>
          <p:cNvSpPr txBox="1"/>
          <p:nvPr/>
        </p:nvSpPr>
        <p:spPr>
          <a:xfrm>
            <a:off x="7720349" y="3740154"/>
            <a:ext cx="1228708" cy="338554"/>
          </a:xfrm>
          <a:prstGeom prst="rect">
            <a:avLst/>
          </a:prstGeom>
          <a:noFill/>
        </p:spPr>
        <p:txBody>
          <a:bodyPr wrap="square" rtlCol="0">
            <a:spAutoFit/>
          </a:bodyPr>
          <a:lstStyle/>
          <a:p>
            <a:r>
              <a:rPr lang="en-US" sz="1600" dirty="0" smtClean="0">
                <a:solidFill>
                  <a:srgbClr val="0000FF"/>
                </a:solidFill>
                <a:latin typeface="+mn-lt"/>
              </a:rPr>
              <a:t>GHG only</a:t>
            </a:r>
            <a:endParaRPr lang="en-US" sz="1600" dirty="0">
              <a:solidFill>
                <a:srgbClr val="0000FF"/>
              </a:solidFill>
              <a:latin typeface="+mn-lt"/>
            </a:endParaRPr>
          </a:p>
        </p:txBody>
      </p:sp>
      <p:sp>
        <p:nvSpPr>
          <p:cNvPr id="20" name="TextBox 19"/>
          <p:cNvSpPr txBox="1"/>
          <p:nvPr/>
        </p:nvSpPr>
        <p:spPr>
          <a:xfrm>
            <a:off x="7720349" y="4603034"/>
            <a:ext cx="1228708" cy="338554"/>
          </a:xfrm>
          <a:prstGeom prst="rect">
            <a:avLst/>
          </a:prstGeom>
          <a:noFill/>
        </p:spPr>
        <p:txBody>
          <a:bodyPr wrap="square" rtlCol="0">
            <a:spAutoFit/>
          </a:bodyPr>
          <a:lstStyle/>
          <a:p>
            <a:r>
              <a:rPr lang="en-US" sz="1600" dirty="0" smtClean="0">
                <a:solidFill>
                  <a:srgbClr val="00FF00"/>
                </a:solidFill>
                <a:latin typeface="+mn-lt"/>
              </a:rPr>
              <a:t>Orbital only</a:t>
            </a:r>
            <a:endParaRPr lang="en-US" sz="1600" dirty="0">
              <a:solidFill>
                <a:srgbClr val="00FF00"/>
              </a:solidFill>
              <a:latin typeface="+mn-lt"/>
            </a:endParaRPr>
          </a:p>
        </p:txBody>
      </p:sp>
    </p:spTree>
    <p:extLst>
      <p:ext uri="{BB962C8B-B14F-4D97-AF65-F5344CB8AC3E}">
        <p14:creationId xmlns:p14="http://schemas.microsoft.com/office/powerpoint/2010/main" val="19813402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11113" y="124353"/>
            <a:ext cx="905943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algn="ctr" eaLnBrk="1" hangingPunct="1"/>
            <a:r>
              <a:rPr lang="en-US" sz="3200" dirty="0">
                <a:solidFill>
                  <a:schemeClr val="bg1"/>
                </a:solidFill>
                <a:latin typeface="+mj-lt"/>
              </a:rPr>
              <a:t> </a:t>
            </a:r>
          </a:p>
        </p:txBody>
      </p:sp>
      <p:sp>
        <p:nvSpPr>
          <p:cNvPr id="53251" name="TextBox 5"/>
          <p:cNvSpPr txBox="1">
            <a:spLocks noChangeArrowheads="1"/>
          </p:cNvSpPr>
          <p:nvPr/>
        </p:nvSpPr>
        <p:spPr bwMode="auto">
          <a:xfrm>
            <a:off x="1689100" y="16764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21 ka</a:t>
            </a:r>
          </a:p>
        </p:txBody>
      </p:sp>
      <p:sp>
        <p:nvSpPr>
          <p:cNvPr id="53252" name="TextBox 6"/>
          <p:cNvSpPr txBox="1">
            <a:spLocks noChangeArrowheads="1"/>
          </p:cNvSpPr>
          <p:nvPr/>
        </p:nvSpPr>
        <p:spPr bwMode="auto">
          <a:xfrm>
            <a:off x="1697038" y="4414838"/>
            <a:ext cx="93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10 ka</a:t>
            </a:r>
          </a:p>
        </p:txBody>
      </p:sp>
      <p:sp>
        <p:nvSpPr>
          <p:cNvPr id="53254" name="TextBox 8"/>
          <p:cNvSpPr txBox="1">
            <a:spLocks noChangeArrowheads="1"/>
          </p:cNvSpPr>
          <p:nvPr/>
        </p:nvSpPr>
        <p:spPr bwMode="auto">
          <a:xfrm>
            <a:off x="6629400" y="5988050"/>
            <a:ext cx="5950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l-GR" sz="1400" dirty="0">
                <a:latin typeface="Calibri"/>
              </a:rPr>
              <a:t>Δ</a:t>
            </a:r>
            <a:r>
              <a:rPr lang="en-US" sz="1400" dirty="0">
                <a:latin typeface="Calibri"/>
              </a:rPr>
              <a:t> SST</a:t>
            </a:r>
          </a:p>
        </p:txBody>
      </p:sp>
      <p:cxnSp>
        <p:nvCxnSpPr>
          <p:cNvPr id="9" name="Straight Connector 8"/>
          <p:cNvCxnSpPr/>
          <p:nvPr/>
        </p:nvCxnSpPr>
        <p:spPr>
          <a:xfrm>
            <a:off x="11113" y="791247"/>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pic>
        <p:nvPicPr>
          <p:cNvPr id="12" name="Picture 11" descr="1259531_SupportingFile_Figure_seq2_v2.pdf"/>
          <p:cNvPicPr>
            <a:picLocks noChangeAspect="1"/>
          </p:cNvPicPr>
          <p:nvPr/>
        </p:nvPicPr>
        <p:blipFill rotWithShape="1">
          <a:blip r:embed="rId3">
            <a:extLst>
              <a:ext uri="{28A0092B-C50C-407E-A947-70E740481C1C}">
                <a14:useLocalDpi xmlns:a14="http://schemas.microsoft.com/office/drawing/2010/main" val="0"/>
              </a:ext>
            </a:extLst>
          </a:blip>
          <a:srcRect l="20901" t="51482" r="54833" b="16510"/>
          <a:stretch/>
        </p:blipFill>
        <p:spPr>
          <a:xfrm>
            <a:off x="1328801" y="896933"/>
            <a:ext cx="3138294" cy="5792617"/>
          </a:xfrm>
          <a:prstGeom prst="rect">
            <a:avLst/>
          </a:prstGeom>
        </p:spPr>
      </p:pic>
      <p:pic>
        <p:nvPicPr>
          <p:cNvPr id="13" name="Picture 12" descr="1259531_SupportingFile_Figure_seq2_v2.pdf"/>
          <p:cNvPicPr>
            <a:picLocks noChangeAspect="1"/>
          </p:cNvPicPr>
          <p:nvPr/>
        </p:nvPicPr>
        <p:blipFill rotWithShape="1">
          <a:blip r:embed="rId3">
            <a:extLst>
              <a:ext uri="{28A0092B-C50C-407E-A947-70E740481C1C}">
                <a14:useLocalDpi xmlns:a14="http://schemas.microsoft.com/office/drawing/2010/main" val="0"/>
              </a:ext>
            </a:extLst>
          </a:blip>
          <a:srcRect l="44975" t="51481" r="17856" b="33661"/>
          <a:stretch/>
        </p:blipFill>
        <p:spPr>
          <a:xfrm>
            <a:off x="4821411" y="1284327"/>
            <a:ext cx="3428950" cy="1917887"/>
          </a:xfrm>
          <a:prstGeom prst="rect">
            <a:avLst/>
          </a:prstGeom>
        </p:spPr>
      </p:pic>
      <p:pic>
        <p:nvPicPr>
          <p:cNvPr id="15" name="Picture 14" descr="1259531_SupportingFile_Figure_seq2_v2.pdf"/>
          <p:cNvPicPr>
            <a:picLocks noChangeAspect="1"/>
          </p:cNvPicPr>
          <p:nvPr/>
        </p:nvPicPr>
        <p:blipFill rotWithShape="1">
          <a:blip r:embed="rId3">
            <a:extLst>
              <a:ext uri="{28A0092B-C50C-407E-A947-70E740481C1C}">
                <a14:useLocalDpi xmlns:a14="http://schemas.microsoft.com/office/drawing/2010/main" val="0"/>
              </a:ext>
            </a:extLst>
          </a:blip>
          <a:srcRect l="44975" t="66306" r="17856" b="16510"/>
          <a:stretch/>
        </p:blipFill>
        <p:spPr>
          <a:xfrm>
            <a:off x="4821411" y="3889206"/>
            <a:ext cx="3428950" cy="2218273"/>
          </a:xfrm>
          <a:prstGeom prst="rect">
            <a:avLst/>
          </a:prstGeom>
        </p:spPr>
      </p:pic>
      <p:sp>
        <p:nvSpPr>
          <p:cNvPr id="14" name="TextBox 13"/>
          <p:cNvSpPr txBox="1"/>
          <p:nvPr/>
        </p:nvSpPr>
        <p:spPr>
          <a:xfrm>
            <a:off x="1" y="98471"/>
            <a:ext cx="9155112" cy="584776"/>
          </a:xfrm>
          <a:prstGeom prst="rect">
            <a:avLst/>
          </a:prstGeom>
          <a:noFill/>
        </p:spPr>
        <p:txBody>
          <a:bodyPr wrap="square" rtlCol="0">
            <a:spAutoFit/>
          </a:bodyPr>
          <a:lstStyle/>
          <a:p>
            <a:pPr algn="ctr"/>
            <a:r>
              <a:rPr lang="en-US" sz="3200" i="1" dirty="0" smtClean="0">
                <a:solidFill>
                  <a:srgbClr val="0000FF"/>
                </a:solidFill>
                <a:latin typeface="+mn-lt"/>
              </a:rPr>
              <a:t>Meltwater and North Atlantic Influence</a:t>
            </a:r>
            <a:endParaRPr lang="en-US" sz="3200" i="1" dirty="0">
              <a:solidFill>
                <a:srgbClr val="0000FF"/>
              </a:solidFill>
              <a:latin typeface="+mn-lt"/>
            </a:endParaRPr>
          </a:p>
        </p:txBody>
      </p:sp>
      <p:sp>
        <p:nvSpPr>
          <p:cNvPr id="16" name="Rectangle 1042"/>
          <p:cNvSpPr>
            <a:spLocks noChangeArrowheads="1"/>
          </p:cNvSpPr>
          <p:nvPr/>
        </p:nvSpPr>
        <p:spPr bwMode="auto">
          <a:xfrm>
            <a:off x="6887957" y="6047477"/>
            <a:ext cx="230336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i="1" dirty="0" smtClean="0">
                <a:solidFill>
                  <a:srgbClr val="0000FF"/>
                </a:solidFill>
                <a:latin typeface="+mn-lt"/>
                <a:cs typeface="Arial"/>
              </a:rPr>
              <a:t>Otto-Bliesner et al., Science, 2014</a:t>
            </a:r>
            <a:endParaRPr lang="en-US" sz="1200" i="1" dirty="0">
              <a:solidFill>
                <a:srgbClr val="0000FF"/>
              </a:solidFill>
              <a:latin typeface="+mn-lt"/>
              <a:cs typeface="Arial"/>
            </a:endParaRPr>
          </a:p>
        </p:txBody>
      </p:sp>
      <p:cxnSp>
        <p:nvCxnSpPr>
          <p:cNvPr id="3" name="Straight Arrow Connector 2"/>
          <p:cNvCxnSpPr/>
          <p:nvPr/>
        </p:nvCxnSpPr>
        <p:spPr>
          <a:xfrm>
            <a:off x="3179364" y="4432600"/>
            <a:ext cx="399640" cy="29185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a:off x="2975103" y="4466911"/>
            <a:ext cx="1" cy="365484"/>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66008" y="3285753"/>
            <a:ext cx="3041555" cy="523220"/>
          </a:xfrm>
          <a:prstGeom prst="rect">
            <a:avLst/>
          </a:prstGeom>
          <a:noFill/>
        </p:spPr>
        <p:txBody>
          <a:bodyPr wrap="none" rtlCol="0">
            <a:spAutoFit/>
          </a:bodyPr>
          <a:lstStyle/>
          <a:p>
            <a:r>
              <a:rPr lang="en-US" sz="1400" dirty="0" smtClean="0">
                <a:solidFill>
                  <a:schemeClr val="bg1"/>
                </a:solidFill>
                <a:latin typeface="+mn-lt"/>
              </a:rPr>
              <a:t>Meltwater to North Atlantic</a:t>
            </a:r>
          </a:p>
          <a:p>
            <a:r>
              <a:rPr lang="en-US" sz="1400" dirty="0" smtClean="0">
                <a:solidFill>
                  <a:schemeClr val="bg1"/>
                </a:solidFill>
                <a:latin typeface="+mn-lt"/>
              </a:rPr>
              <a:t>Slowdown of </a:t>
            </a:r>
            <a:r>
              <a:rPr lang="en-US" sz="1400" dirty="0" err="1" smtClean="0">
                <a:solidFill>
                  <a:schemeClr val="bg1"/>
                </a:solidFill>
                <a:latin typeface="+mn-lt"/>
              </a:rPr>
              <a:t>thermohaline</a:t>
            </a:r>
            <a:r>
              <a:rPr lang="en-US" sz="1400" dirty="0" smtClean="0">
                <a:solidFill>
                  <a:schemeClr val="bg1"/>
                </a:solidFill>
                <a:latin typeface="+mn-lt"/>
              </a:rPr>
              <a:t> circulation</a:t>
            </a:r>
            <a:endParaRPr lang="en-US" sz="1400" dirty="0">
              <a:solidFill>
                <a:schemeClr val="bg1"/>
              </a:solidFill>
              <a:latin typeface="+mn-lt"/>
            </a:endParaRPr>
          </a:p>
        </p:txBody>
      </p:sp>
      <p:cxnSp>
        <p:nvCxnSpPr>
          <p:cNvPr id="10" name="Straight Arrow Connector 9"/>
          <p:cNvCxnSpPr/>
          <p:nvPr/>
        </p:nvCxnSpPr>
        <p:spPr>
          <a:xfrm flipH="1">
            <a:off x="6545227" y="3889206"/>
            <a:ext cx="70588" cy="12171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540862" y="3889206"/>
            <a:ext cx="78953" cy="12171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653222" y="2939837"/>
            <a:ext cx="0" cy="3610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7496457" y="2708569"/>
            <a:ext cx="1" cy="59235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5444067" y="2319867"/>
            <a:ext cx="2506133" cy="16934"/>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1489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11113" y="124353"/>
            <a:ext cx="905943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algn="ctr" eaLnBrk="1" hangingPunct="1"/>
            <a:r>
              <a:rPr lang="en-US" sz="3200" dirty="0">
                <a:solidFill>
                  <a:schemeClr val="bg1"/>
                </a:solidFill>
                <a:latin typeface="+mj-lt"/>
              </a:rPr>
              <a:t> </a:t>
            </a:r>
          </a:p>
        </p:txBody>
      </p:sp>
      <p:sp>
        <p:nvSpPr>
          <p:cNvPr id="53251" name="TextBox 5"/>
          <p:cNvSpPr txBox="1">
            <a:spLocks noChangeArrowheads="1"/>
          </p:cNvSpPr>
          <p:nvPr/>
        </p:nvSpPr>
        <p:spPr bwMode="auto">
          <a:xfrm>
            <a:off x="1689100" y="16764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21 ka</a:t>
            </a:r>
          </a:p>
        </p:txBody>
      </p:sp>
      <p:sp>
        <p:nvSpPr>
          <p:cNvPr id="53252" name="TextBox 6"/>
          <p:cNvSpPr txBox="1">
            <a:spLocks noChangeArrowheads="1"/>
          </p:cNvSpPr>
          <p:nvPr/>
        </p:nvSpPr>
        <p:spPr bwMode="auto">
          <a:xfrm>
            <a:off x="1697038" y="4414838"/>
            <a:ext cx="93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10 ka</a:t>
            </a:r>
          </a:p>
        </p:txBody>
      </p:sp>
      <p:sp>
        <p:nvSpPr>
          <p:cNvPr id="53253" name="TextBox 7"/>
          <p:cNvSpPr txBox="1">
            <a:spLocks noChangeArrowheads="1"/>
          </p:cNvSpPr>
          <p:nvPr/>
        </p:nvSpPr>
        <p:spPr bwMode="auto">
          <a:xfrm>
            <a:off x="6629400" y="3176588"/>
            <a:ext cx="496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400" dirty="0">
                <a:latin typeface="Calibri"/>
              </a:rPr>
              <a:t>TLAI</a:t>
            </a:r>
          </a:p>
        </p:txBody>
      </p:sp>
      <p:sp>
        <p:nvSpPr>
          <p:cNvPr id="53254" name="TextBox 8"/>
          <p:cNvSpPr txBox="1">
            <a:spLocks noChangeArrowheads="1"/>
          </p:cNvSpPr>
          <p:nvPr/>
        </p:nvSpPr>
        <p:spPr bwMode="auto">
          <a:xfrm>
            <a:off x="6629400" y="5988050"/>
            <a:ext cx="5950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l-GR" sz="1400" dirty="0">
                <a:latin typeface="Calibri"/>
              </a:rPr>
              <a:t>Δ</a:t>
            </a:r>
            <a:r>
              <a:rPr lang="en-US" sz="1400" dirty="0">
                <a:latin typeface="Calibri"/>
              </a:rPr>
              <a:t> SST</a:t>
            </a:r>
          </a:p>
        </p:txBody>
      </p:sp>
      <p:cxnSp>
        <p:nvCxnSpPr>
          <p:cNvPr id="9" name="Straight Connector 8"/>
          <p:cNvCxnSpPr/>
          <p:nvPr/>
        </p:nvCxnSpPr>
        <p:spPr>
          <a:xfrm>
            <a:off x="11113" y="791247"/>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 y="98471"/>
            <a:ext cx="9155112" cy="584776"/>
          </a:xfrm>
          <a:prstGeom prst="rect">
            <a:avLst/>
          </a:prstGeom>
          <a:noFill/>
        </p:spPr>
        <p:txBody>
          <a:bodyPr wrap="square" rtlCol="0">
            <a:spAutoFit/>
          </a:bodyPr>
          <a:lstStyle/>
          <a:p>
            <a:pPr algn="ctr"/>
            <a:r>
              <a:rPr lang="en-US" sz="3200" i="1" dirty="0" smtClean="0">
                <a:solidFill>
                  <a:srgbClr val="0000FF"/>
                </a:solidFill>
                <a:latin typeface="+mn-lt"/>
              </a:rPr>
              <a:t>Meltwater and North Atlantic Influence</a:t>
            </a:r>
            <a:endParaRPr lang="en-US" sz="3200" i="1" dirty="0">
              <a:solidFill>
                <a:srgbClr val="0000FF"/>
              </a:solidFill>
              <a:latin typeface="+mn-lt"/>
            </a:endParaRPr>
          </a:p>
        </p:txBody>
      </p:sp>
      <p:sp>
        <p:nvSpPr>
          <p:cNvPr id="14" name="TextBox 13"/>
          <p:cNvSpPr txBox="1"/>
          <p:nvPr/>
        </p:nvSpPr>
        <p:spPr>
          <a:xfrm>
            <a:off x="216183" y="867360"/>
            <a:ext cx="8854362" cy="400110"/>
          </a:xfrm>
          <a:prstGeom prst="rect">
            <a:avLst/>
          </a:prstGeom>
          <a:noFill/>
        </p:spPr>
        <p:txBody>
          <a:bodyPr wrap="square" rtlCol="0">
            <a:spAutoFit/>
          </a:bodyPr>
          <a:lstStyle/>
          <a:p>
            <a:pPr algn="ctr"/>
            <a:r>
              <a:rPr lang="en-US" sz="2000" i="1" dirty="0" smtClean="0">
                <a:solidFill>
                  <a:srgbClr val="0000FF"/>
                </a:solidFill>
                <a:latin typeface="+mn-lt"/>
              </a:rPr>
              <a:t>LGM to Heinrich 1 change (17ka minus 20ka) </a:t>
            </a:r>
            <a:endParaRPr lang="en-US" sz="2000" i="1" dirty="0">
              <a:solidFill>
                <a:srgbClr val="0000FF"/>
              </a:solidFill>
              <a:latin typeface="+mn-lt"/>
            </a:endParaRPr>
          </a:p>
        </p:txBody>
      </p:sp>
      <p:sp>
        <p:nvSpPr>
          <p:cNvPr id="21" name="Rectangle 20"/>
          <p:cNvSpPr/>
          <p:nvPr/>
        </p:nvSpPr>
        <p:spPr>
          <a:xfrm>
            <a:off x="11113" y="3789572"/>
            <a:ext cx="4649081" cy="188309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afr_TS.jja-djf-ann.17k-20k.ps"/>
          <p:cNvPicPr>
            <a:picLocks noChangeAspect="1"/>
          </p:cNvPicPr>
          <p:nvPr/>
        </p:nvPicPr>
        <p:blipFill rotWithShape="1">
          <a:blip r:embed="rId3">
            <a:extLst>
              <a:ext uri="{28A0092B-C50C-407E-A947-70E740481C1C}">
                <a14:useLocalDpi xmlns:a14="http://schemas.microsoft.com/office/drawing/2010/main" val="0"/>
              </a:ext>
            </a:extLst>
          </a:blip>
          <a:srcRect l="3193" t="64375" r="7484" b="4694"/>
          <a:stretch/>
        </p:blipFill>
        <p:spPr>
          <a:xfrm>
            <a:off x="142094" y="1352508"/>
            <a:ext cx="4733522" cy="2121243"/>
          </a:xfrm>
          <a:prstGeom prst="rect">
            <a:avLst/>
          </a:prstGeom>
        </p:spPr>
      </p:pic>
      <p:pic>
        <p:nvPicPr>
          <p:cNvPr id="2" name="Picture 1" descr="afr_PRECT.jja-djf-ann.17k-20k.ps"/>
          <p:cNvPicPr>
            <a:picLocks noChangeAspect="1"/>
          </p:cNvPicPr>
          <p:nvPr/>
        </p:nvPicPr>
        <p:blipFill rotWithShape="1">
          <a:blip r:embed="rId4">
            <a:extLst>
              <a:ext uri="{28A0092B-C50C-407E-A947-70E740481C1C}">
                <a14:useLocalDpi xmlns:a14="http://schemas.microsoft.com/office/drawing/2010/main" val="0"/>
              </a:ext>
            </a:extLst>
          </a:blip>
          <a:srcRect l="4704" t="64801" r="7315"/>
          <a:stretch/>
        </p:blipFill>
        <p:spPr>
          <a:xfrm>
            <a:off x="4263426" y="3645544"/>
            <a:ext cx="4662474" cy="2413971"/>
          </a:xfrm>
          <a:prstGeom prst="rect">
            <a:avLst/>
          </a:prstGeom>
        </p:spPr>
      </p:pic>
      <p:sp>
        <p:nvSpPr>
          <p:cNvPr id="15" name="TextBox 14"/>
          <p:cNvSpPr txBox="1"/>
          <p:nvPr/>
        </p:nvSpPr>
        <p:spPr>
          <a:xfrm>
            <a:off x="5201053" y="1634633"/>
            <a:ext cx="3487785" cy="1538883"/>
          </a:xfrm>
          <a:prstGeom prst="rect">
            <a:avLst/>
          </a:prstGeom>
          <a:noFill/>
        </p:spPr>
        <p:txBody>
          <a:bodyPr wrap="square" rtlCol="0">
            <a:spAutoFit/>
          </a:bodyPr>
          <a:lstStyle/>
          <a:p>
            <a:pPr marL="169863" indent="-169863">
              <a:spcAft>
                <a:spcPts val="600"/>
              </a:spcAft>
              <a:buFont typeface="Arial"/>
              <a:buChar char="•"/>
            </a:pPr>
            <a:r>
              <a:rPr lang="en-US" sz="1400" dirty="0" smtClean="0">
                <a:solidFill>
                  <a:srgbClr val="000000"/>
                </a:solidFill>
                <a:latin typeface="+mj-lt"/>
              </a:rPr>
              <a:t>Adding meltwater to the North Atlantic, cooling the SSTs, and slowing the ocean conveyor circulation,</a:t>
            </a:r>
          </a:p>
          <a:p>
            <a:pPr marL="169863" indent="-169863">
              <a:spcAft>
                <a:spcPts val="600"/>
              </a:spcAft>
              <a:buFont typeface="Arial"/>
              <a:buChar char="•"/>
            </a:pPr>
            <a:r>
              <a:rPr lang="en-US" sz="1400" dirty="0" smtClean="0">
                <a:solidFill>
                  <a:srgbClr val="000000"/>
                </a:solidFill>
                <a:latin typeface="+mj-lt"/>
              </a:rPr>
              <a:t>With the ocean transporting less heat northward, the South Atlantic warms,</a:t>
            </a:r>
          </a:p>
          <a:p>
            <a:pPr marL="169863" indent="-169863">
              <a:spcAft>
                <a:spcPts val="600"/>
              </a:spcAft>
              <a:buFont typeface="Arial"/>
              <a:buChar char="•"/>
            </a:pPr>
            <a:r>
              <a:rPr lang="en-US" sz="1400" dirty="0" smtClean="0">
                <a:solidFill>
                  <a:srgbClr val="000000"/>
                </a:solidFill>
                <a:latin typeface="+mj-lt"/>
              </a:rPr>
              <a:t>Shifting rainfall south, drying North Africa.</a:t>
            </a:r>
          </a:p>
        </p:txBody>
      </p:sp>
      <p:sp>
        <p:nvSpPr>
          <p:cNvPr id="17" name="TextBox 16"/>
          <p:cNvSpPr txBox="1"/>
          <p:nvPr/>
        </p:nvSpPr>
        <p:spPr>
          <a:xfrm>
            <a:off x="561414" y="3785127"/>
            <a:ext cx="3487785" cy="1754327"/>
          </a:xfrm>
          <a:prstGeom prst="rect">
            <a:avLst/>
          </a:prstGeom>
          <a:noFill/>
        </p:spPr>
        <p:txBody>
          <a:bodyPr wrap="square" rtlCol="0">
            <a:spAutoFit/>
          </a:bodyPr>
          <a:lstStyle/>
          <a:p>
            <a:pPr marL="169863" indent="-169863">
              <a:spcAft>
                <a:spcPts val="600"/>
              </a:spcAft>
              <a:buFont typeface="Arial"/>
              <a:buChar char="•"/>
            </a:pPr>
            <a:r>
              <a:rPr lang="en-US" sz="1400" dirty="0" smtClean="0">
                <a:solidFill>
                  <a:srgbClr val="000000"/>
                </a:solidFill>
                <a:latin typeface="+mj-lt"/>
              </a:rPr>
              <a:t>Ocean circulation takes too long to transmit to SE equatorial Africa,</a:t>
            </a:r>
          </a:p>
          <a:p>
            <a:pPr marL="169863" indent="-169863">
              <a:spcAft>
                <a:spcPts val="600"/>
              </a:spcAft>
              <a:buFont typeface="Arial"/>
              <a:buChar char="•"/>
            </a:pPr>
            <a:r>
              <a:rPr lang="en-US" sz="1400" dirty="0" smtClean="0">
                <a:solidFill>
                  <a:srgbClr val="000000"/>
                </a:solidFill>
                <a:latin typeface="+mj-lt"/>
              </a:rPr>
              <a:t>Instead the cooling is transmitted westward over Europe, then southward over the Indian Ocean by the atmosphere,</a:t>
            </a:r>
          </a:p>
          <a:p>
            <a:pPr marL="169863" indent="-169863">
              <a:spcAft>
                <a:spcPts val="600"/>
              </a:spcAft>
              <a:buFont typeface="Arial"/>
              <a:buChar char="•"/>
            </a:pPr>
            <a:r>
              <a:rPr lang="en-US" sz="1400" dirty="0" smtClean="0">
                <a:solidFill>
                  <a:srgbClr val="000000"/>
                </a:solidFill>
                <a:latin typeface="+mj-lt"/>
              </a:rPr>
              <a:t>Shifting rainfall south, drying SE equatorial Africa.</a:t>
            </a:r>
          </a:p>
        </p:txBody>
      </p:sp>
      <p:sp>
        <p:nvSpPr>
          <p:cNvPr id="3" name="TextBox 2"/>
          <p:cNvSpPr txBox="1"/>
          <p:nvPr/>
        </p:nvSpPr>
        <p:spPr>
          <a:xfrm>
            <a:off x="-8503" y="5774253"/>
            <a:ext cx="9152503" cy="338554"/>
          </a:xfrm>
          <a:prstGeom prst="rect">
            <a:avLst/>
          </a:prstGeom>
          <a:noFill/>
        </p:spPr>
        <p:txBody>
          <a:bodyPr wrap="square" rtlCol="0">
            <a:spAutoFit/>
          </a:bodyPr>
          <a:lstStyle/>
          <a:p>
            <a:pPr algn="ctr"/>
            <a:r>
              <a:rPr lang="en-US" sz="1600" i="1" dirty="0" smtClean="0">
                <a:solidFill>
                  <a:srgbClr val="0000FF"/>
                </a:solidFill>
                <a:latin typeface="+mn-lt"/>
              </a:rPr>
              <a:t>When meltwater to North Atlantic ceases, rainfall pattern abruptly flips back</a:t>
            </a:r>
            <a:endParaRPr lang="en-US" sz="1600" i="1" dirty="0">
              <a:solidFill>
                <a:srgbClr val="0000FF"/>
              </a:solidFill>
              <a:latin typeface="+mn-lt"/>
            </a:endParaRPr>
          </a:p>
        </p:txBody>
      </p:sp>
    </p:spTree>
    <p:extLst>
      <p:ext uri="{BB962C8B-B14F-4D97-AF65-F5344CB8AC3E}">
        <p14:creationId xmlns:p14="http://schemas.microsoft.com/office/powerpoint/2010/main" val="1807655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11113" y="124353"/>
            <a:ext cx="905943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algn="ctr" eaLnBrk="1" hangingPunct="1"/>
            <a:r>
              <a:rPr lang="en-US" sz="3200" i="1" dirty="0">
                <a:solidFill>
                  <a:srgbClr val="0000FF"/>
                </a:solidFill>
                <a:latin typeface="+mj-lt"/>
              </a:rPr>
              <a:t> </a:t>
            </a:r>
            <a:r>
              <a:rPr lang="en-US" sz="3200" i="1" dirty="0" smtClean="0">
                <a:solidFill>
                  <a:srgbClr val="0000FF"/>
                </a:solidFill>
                <a:latin typeface="+mj-lt"/>
              </a:rPr>
              <a:t>A Challenge: Green Sahara during the AHP</a:t>
            </a:r>
            <a:endParaRPr lang="en-US" sz="3200" i="1" dirty="0">
              <a:solidFill>
                <a:srgbClr val="0000FF"/>
              </a:solidFill>
              <a:latin typeface="+mj-lt"/>
            </a:endParaRPr>
          </a:p>
        </p:txBody>
      </p:sp>
      <p:sp>
        <p:nvSpPr>
          <p:cNvPr id="53251" name="TextBox 5"/>
          <p:cNvSpPr txBox="1">
            <a:spLocks noChangeArrowheads="1"/>
          </p:cNvSpPr>
          <p:nvPr/>
        </p:nvSpPr>
        <p:spPr bwMode="auto">
          <a:xfrm>
            <a:off x="1689100" y="16764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21 ka</a:t>
            </a:r>
          </a:p>
        </p:txBody>
      </p:sp>
      <p:sp>
        <p:nvSpPr>
          <p:cNvPr id="53252" name="TextBox 6"/>
          <p:cNvSpPr txBox="1">
            <a:spLocks noChangeArrowheads="1"/>
          </p:cNvSpPr>
          <p:nvPr/>
        </p:nvSpPr>
        <p:spPr bwMode="auto">
          <a:xfrm>
            <a:off x="1697038" y="4414838"/>
            <a:ext cx="93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10 ka</a:t>
            </a:r>
          </a:p>
        </p:txBody>
      </p:sp>
      <p:sp>
        <p:nvSpPr>
          <p:cNvPr id="53253" name="TextBox 7"/>
          <p:cNvSpPr txBox="1">
            <a:spLocks noChangeArrowheads="1"/>
          </p:cNvSpPr>
          <p:nvPr/>
        </p:nvSpPr>
        <p:spPr bwMode="auto">
          <a:xfrm>
            <a:off x="6629400" y="3176588"/>
            <a:ext cx="496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400" dirty="0">
                <a:latin typeface="Calibri"/>
              </a:rPr>
              <a:t>TLAI</a:t>
            </a:r>
          </a:p>
        </p:txBody>
      </p:sp>
      <p:sp>
        <p:nvSpPr>
          <p:cNvPr id="53254" name="TextBox 8"/>
          <p:cNvSpPr txBox="1">
            <a:spLocks noChangeArrowheads="1"/>
          </p:cNvSpPr>
          <p:nvPr/>
        </p:nvSpPr>
        <p:spPr bwMode="auto">
          <a:xfrm>
            <a:off x="6629400" y="5988050"/>
            <a:ext cx="5950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l-GR" sz="1400" dirty="0">
                <a:latin typeface="Calibri"/>
              </a:rPr>
              <a:t>Δ</a:t>
            </a:r>
            <a:r>
              <a:rPr lang="en-US" sz="1400" dirty="0">
                <a:latin typeface="Calibri"/>
              </a:rPr>
              <a:t> SST</a:t>
            </a:r>
          </a:p>
        </p:txBody>
      </p:sp>
      <p:cxnSp>
        <p:nvCxnSpPr>
          <p:cNvPr id="9" name="Straight Connector 8"/>
          <p:cNvCxnSpPr/>
          <p:nvPr/>
        </p:nvCxnSpPr>
        <p:spPr>
          <a:xfrm>
            <a:off x="11113" y="791247"/>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pic>
        <p:nvPicPr>
          <p:cNvPr id="2" name="Picture 1" descr="WGI_AR5_Fig9-11.jpg"/>
          <p:cNvPicPr>
            <a:picLocks noChangeAspect="1"/>
          </p:cNvPicPr>
          <p:nvPr/>
        </p:nvPicPr>
        <p:blipFill rotWithShape="1">
          <a:blip r:embed="rId3">
            <a:extLst>
              <a:ext uri="{28A0092B-C50C-407E-A947-70E740481C1C}">
                <a14:useLocalDpi xmlns:a14="http://schemas.microsoft.com/office/drawing/2010/main" val="0"/>
              </a:ext>
            </a:extLst>
          </a:blip>
          <a:srcRect l="48225"/>
          <a:stretch/>
        </p:blipFill>
        <p:spPr>
          <a:xfrm>
            <a:off x="408521" y="869251"/>
            <a:ext cx="3676694" cy="5265113"/>
          </a:xfrm>
          <a:prstGeom prst="rect">
            <a:avLst/>
          </a:prstGeom>
        </p:spPr>
      </p:pic>
      <p:sp>
        <p:nvSpPr>
          <p:cNvPr id="3" name="TextBox 2"/>
          <p:cNvSpPr txBox="1"/>
          <p:nvPr/>
        </p:nvSpPr>
        <p:spPr>
          <a:xfrm>
            <a:off x="4369402" y="950195"/>
            <a:ext cx="4422692" cy="707886"/>
          </a:xfrm>
          <a:prstGeom prst="rect">
            <a:avLst/>
          </a:prstGeom>
          <a:noFill/>
        </p:spPr>
        <p:txBody>
          <a:bodyPr wrap="square" rtlCol="0">
            <a:spAutoFit/>
          </a:bodyPr>
          <a:lstStyle/>
          <a:p>
            <a:pPr algn="ctr"/>
            <a:r>
              <a:rPr lang="en-US" sz="2000" i="1" dirty="0" smtClean="0">
                <a:solidFill>
                  <a:schemeClr val="bg1"/>
                </a:solidFill>
                <a:latin typeface="+mn-lt"/>
              </a:rPr>
              <a:t>Poorly-represented positive land-atmosphere feedbacks?</a:t>
            </a:r>
            <a:endParaRPr lang="en-US" sz="2000" i="1" dirty="0">
              <a:solidFill>
                <a:schemeClr val="bg1"/>
              </a:solidFill>
              <a:latin typeface="+mn-lt"/>
            </a:endParaRPr>
          </a:p>
        </p:txBody>
      </p:sp>
      <p:sp>
        <p:nvSpPr>
          <p:cNvPr id="4" name="TextBox 3"/>
          <p:cNvSpPr txBox="1"/>
          <p:nvPr/>
        </p:nvSpPr>
        <p:spPr>
          <a:xfrm>
            <a:off x="4324999" y="1756480"/>
            <a:ext cx="4502618" cy="3801041"/>
          </a:xfrm>
          <a:prstGeom prst="rect">
            <a:avLst/>
          </a:prstGeom>
          <a:noFill/>
        </p:spPr>
        <p:txBody>
          <a:bodyPr wrap="square" rtlCol="0">
            <a:spAutoFit/>
          </a:bodyPr>
          <a:lstStyle/>
          <a:p>
            <a:pPr marL="168275" indent="-168275">
              <a:buFont typeface="Wingdings" charset="2"/>
              <a:buChar char="§"/>
            </a:pPr>
            <a:r>
              <a:rPr lang="en-US" dirty="0" smtClean="0">
                <a:solidFill>
                  <a:srgbClr val="0000FF"/>
                </a:solidFill>
                <a:latin typeface="+mn-lt"/>
              </a:rPr>
              <a:t>Vegetation</a:t>
            </a:r>
          </a:p>
          <a:p>
            <a:pPr marL="400050" lvl="2" indent="-169863">
              <a:buFont typeface="Arial"/>
              <a:buChar char="•"/>
            </a:pPr>
            <a:r>
              <a:rPr lang="en-US" sz="1600" dirty="0" smtClean="0">
                <a:solidFill>
                  <a:schemeClr val="bg1"/>
                </a:solidFill>
                <a:latin typeface="+mn-lt"/>
              </a:rPr>
              <a:t>(As opposed to desert) influences surface albedo, evapotranspiration. </a:t>
            </a:r>
            <a:endParaRPr lang="is-IS" sz="1600" dirty="0" smtClean="0">
              <a:solidFill>
                <a:schemeClr val="bg1"/>
              </a:solidFill>
              <a:latin typeface="+mn-lt"/>
            </a:endParaRPr>
          </a:p>
          <a:p>
            <a:pPr marL="457200" lvl="2">
              <a:lnSpc>
                <a:spcPct val="50000"/>
              </a:lnSpc>
            </a:pPr>
            <a:endParaRPr lang="en-US" sz="1600" dirty="0" smtClean="0">
              <a:solidFill>
                <a:schemeClr val="bg1"/>
              </a:solidFill>
              <a:latin typeface="+mn-lt"/>
            </a:endParaRPr>
          </a:p>
          <a:p>
            <a:pPr marL="168275" indent="-168275">
              <a:buFont typeface="Wingdings" charset="2"/>
              <a:buChar char="§"/>
            </a:pPr>
            <a:r>
              <a:rPr lang="en-US" dirty="0" smtClean="0">
                <a:solidFill>
                  <a:srgbClr val="0000FF"/>
                </a:solidFill>
                <a:latin typeface="+mn-lt"/>
              </a:rPr>
              <a:t>Soil</a:t>
            </a:r>
          </a:p>
          <a:p>
            <a:pPr marL="400050" lvl="2" indent="-169863">
              <a:buFont typeface="Arial"/>
              <a:buChar char="•"/>
            </a:pPr>
            <a:r>
              <a:rPr lang="en-US" sz="1600" dirty="0" smtClean="0">
                <a:solidFill>
                  <a:schemeClr val="bg1"/>
                </a:solidFill>
                <a:latin typeface="+mn-lt"/>
              </a:rPr>
              <a:t>Composition </a:t>
            </a:r>
            <a:r>
              <a:rPr lang="en-US" sz="1600" dirty="0">
                <a:solidFill>
                  <a:schemeClr val="bg1"/>
                </a:solidFill>
                <a:latin typeface="+mn-lt"/>
              </a:rPr>
              <a:t>and </a:t>
            </a:r>
            <a:r>
              <a:rPr lang="en-US" sz="1600" dirty="0" smtClean="0">
                <a:solidFill>
                  <a:schemeClr val="bg1"/>
                </a:solidFill>
                <a:latin typeface="+mn-lt"/>
              </a:rPr>
              <a:t>color</a:t>
            </a:r>
            <a:r>
              <a:rPr lang="en-US" sz="1600" dirty="0">
                <a:solidFill>
                  <a:schemeClr val="bg1"/>
                </a:solidFill>
                <a:latin typeface="+mn-lt"/>
              </a:rPr>
              <a:t> </a:t>
            </a:r>
            <a:r>
              <a:rPr lang="en-US" sz="1600" dirty="0" smtClean="0">
                <a:solidFill>
                  <a:schemeClr val="bg1"/>
                </a:solidFill>
                <a:latin typeface="+mn-lt"/>
              </a:rPr>
              <a:t>affect soil albedo and soil water retention.</a:t>
            </a:r>
          </a:p>
          <a:p>
            <a:pPr marL="625475" lvl="2" indent="-168275">
              <a:lnSpc>
                <a:spcPct val="50000"/>
              </a:lnSpc>
              <a:buFont typeface="Arial"/>
              <a:buChar char="•"/>
            </a:pPr>
            <a:endParaRPr lang="en-US" dirty="0" smtClean="0">
              <a:solidFill>
                <a:srgbClr val="0000FF"/>
              </a:solidFill>
              <a:latin typeface="+mn-lt"/>
            </a:endParaRPr>
          </a:p>
          <a:p>
            <a:pPr marL="168275" indent="-168275">
              <a:buFont typeface="Wingdings" charset="2"/>
              <a:buChar char="§"/>
            </a:pPr>
            <a:r>
              <a:rPr lang="en-US" dirty="0" smtClean="0">
                <a:solidFill>
                  <a:srgbClr val="0000FF"/>
                </a:solidFill>
                <a:latin typeface="+mn-lt"/>
              </a:rPr>
              <a:t>Groundwater hydrology</a:t>
            </a:r>
          </a:p>
          <a:p>
            <a:pPr marL="400050" lvl="2" indent="-169863">
              <a:buFont typeface="Arial"/>
              <a:buChar char="•"/>
            </a:pPr>
            <a:r>
              <a:rPr lang="en-US" sz="1600" dirty="0" smtClean="0">
                <a:solidFill>
                  <a:schemeClr val="bg1"/>
                </a:solidFill>
                <a:latin typeface="+mn-lt"/>
              </a:rPr>
              <a:t>Groundwater for recharging large lakes in mid-Holocene accumulated during Early Holocene.</a:t>
            </a:r>
          </a:p>
          <a:p>
            <a:pPr marL="168275" lvl="1" indent="-168275">
              <a:lnSpc>
                <a:spcPct val="50000"/>
              </a:lnSpc>
              <a:buFont typeface="Arial"/>
              <a:buChar char="•"/>
            </a:pPr>
            <a:endParaRPr lang="en-US" sz="1600" dirty="0" smtClean="0">
              <a:solidFill>
                <a:schemeClr val="bg1"/>
              </a:solidFill>
              <a:latin typeface="+mn-lt"/>
            </a:endParaRPr>
          </a:p>
          <a:p>
            <a:pPr marL="168275" indent="-168275">
              <a:buFont typeface="Wingdings" charset="2"/>
              <a:buChar char="§"/>
            </a:pPr>
            <a:r>
              <a:rPr lang="en-US" dirty="0" smtClean="0">
                <a:solidFill>
                  <a:srgbClr val="0000FF"/>
                </a:solidFill>
                <a:latin typeface="+mn-lt"/>
              </a:rPr>
              <a:t>Dust</a:t>
            </a:r>
          </a:p>
          <a:p>
            <a:pPr marL="400050" lvl="2" indent="-169863">
              <a:buFont typeface="Arial"/>
              <a:buChar char="•"/>
            </a:pPr>
            <a:r>
              <a:rPr lang="en-US" sz="1600" dirty="0" smtClean="0">
                <a:solidFill>
                  <a:schemeClr val="bg1"/>
                </a:solidFill>
                <a:latin typeface="+mn-lt"/>
              </a:rPr>
              <a:t>More vegetated land surface with greater soil moisture and enlarged lakes </a:t>
            </a:r>
            <a:r>
              <a:rPr lang="en-US" sz="1600" b="1" dirty="0" smtClean="0">
                <a:solidFill>
                  <a:schemeClr val="bg1"/>
                </a:solidFill>
                <a:latin typeface="+mn-lt"/>
                <a:ea typeface="ＭＳ ゴシック"/>
                <a:cs typeface="ＭＳ ゴシック"/>
                <a:sym typeface="Wingdings"/>
              </a:rPr>
              <a:t>−&gt; </a:t>
            </a:r>
            <a:r>
              <a:rPr lang="en-US" sz="1600" dirty="0" smtClean="0">
                <a:solidFill>
                  <a:schemeClr val="bg1"/>
                </a:solidFill>
                <a:latin typeface="+mn-lt"/>
                <a:ea typeface="ＭＳ ゴシック"/>
                <a:cs typeface="ＭＳ ゴシック"/>
                <a:sym typeface="Wingdings"/>
              </a:rPr>
              <a:t>decreased dust production. </a:t>
            </a:r>
          </a:p>
        </p:txBody>
      </p:sp>
      <p:sp>
        <p:nvSpPr>
          <p:cNvPr id="6" name="Rounded Rectangle 5"/>
          <p:cNvSpPr/>
          <p:nvPr/>
        </p:nvSpPr>
        <p:spPr>
          <a:xfrm>
            <a:off x="2451129" y="3916320"/>
            <a:ext cx="710482" cy="2071730"/>
          </a:xfrm>
          <a:prstGeom prst="round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914733" y="4955343"/>
            <a:ext cx="303569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042"/>
          <p:cNvSpPr>
            <a:spLocks noChangeArrowheads="1"/>
          </p:cNvSpPr>
          <p:nvPr/>
        </p:nvSpPr>
        <p:spPr bwMode="auto">
          <a:xfrm>
            <a:off x="118511" y="5994191"/>
            <a:ext cx="262203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i="1" dirty="0" smtClean="0">
                <a:solidFill>
                  <a:srgbClr val="0000FF"/>
                </a:solidFill>
                <a:latin typeface="+mn-lt"/>
                <a:cs typeface="Arial"/>
              </a:rPr>
              <a:t>IPCC AR5 WG1 report, Chapter 9, 2013</a:t>
            </a:r>
            <a:endParaRPr lang="en-US" sz="1200" i="1" dirty="0">
              <a:solidFill>
                <a:srgbClr val="0000FF"/>
              </a:solidFill>
              <a:latin typeface="+mn-lt"/>
              <a:cs typeface="Arial"/>
            </a:endParaRPr>
          </a:p>
        </p:txBody>
      </p:sp>
    </p:spTree>
    <p:extLst>
      <p:ext uri="{BB962C8B-B14F-4D97-AF65-F5344CB8AC3E}">
        <p14:creationId xmlns:p14="http://schemas.microsoft.com/office/powerpoint/2010/main" val="278433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11113" y="124353"/>
            <a:ext cx="905943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algn="ctr" eaLnBrk="1" hangingPunct="1"/>
            <a:r>
              <a:rPr lang="en-US" sz="3200" dirty="0">
                <a:solidFill>
                  <a:schemeClr val="bg1"/>
                </a:solidFill>
                <a:latin typeface="+mj-lt"/>
              </a:rPr>
              <a:t> </a:t>
            </a:r>
          </a:p>
        </p:txBody>
      </p:sp>
      <p:sp>
        <p:nvSpPr>
          <p:cNvPr id="53251" name="TextBox 5"/>
          <p:cNvSpPr txBox="1">
            <a:spLocks noChangeArrowheads="1"/>
          </p:cNvSpPr>
          <p:nvPr/>
        </p:nvSpPr>
        <p:spPr bwMode="auto">
          <a:xfrm>
            <a:off x="1689100" y="16764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21 ka</a:t>
            </a:r>
          </a:p>
        </p:txBody>
      </p:sp>
      <p:sp>
        <p:nvSpPr>
          <p:cNvPr id="53252" name="TextBox 6"/>
          <p:cNvSpPr txBox="1">
            <a:spLocks noChangeArrowheads="1"/>
          </p:cNvSpPr>
          <p:nvPr/>
        </p:nvSpPr>
        <p:spPr bwMode="auto">
          <a:xfrm>
            <a:off x="1697038" y="4414838"/>
            <a:ext cx="93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10 ka</a:t>
            </a:r>
          </a:p>
        </p:txBody>
      </p:sp>
      <p:sp>
        <p:nvSpPr>
          <p:cNvPr id="53253" name="TextBox 7"/>
          <p:cNvSpPr txBox="1">
            <a:spLocks noChangeArrowheads="1"/>
          </p:cNvSpPr>
          <p:nvPr/>
        </p:nvSpPr>
        <p:spPr bwMode="auto">
          <a:xfrm>
            <a:off x="6629400" y="3176588"/>
            <a:ext cx="496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400" dirty="0">
                <a:latin typeface="Calibri"/>
              </a:rPr>
              <a:t>TLAI</a:t>
            </a:r>
          </a:p>
        </p:txBody>
      </p:sp>
      <p:sp>
        <p:nvSpPr>
          <p:cNvPr id="53254" name="TextBox 8"/>
          <p:cNvSpPr txBox="1">
            <a:spLocks noChangeArrowheads="1"/>
          </p:cNvSpPr>
          <p:nvPr/>
        </p:nvSpPr>
        <p:spPr bwMode="auto">
          <a:xfrm>
            <a:off x="6629400" y="5988050"/>
            <a:ext cx="5950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l-GR" sz="1400" dirty="0">
                <a:latin typeface="Calibri"/>
              </a:rPr>
              <a:t>Δ</a:t>
            </a:r>
            <a:r>
              <a:rPr lang="en-US" sz="1400" dirty="0">
                <a:latin typeface="Calibri"/>
              </a:rPr>
              <a:t> SST</a:t>
            </a:r>
          </a:p>
        </p:txBody>
      </p:sp>
      <p:cxnSp>
        <p:nvCxnSpPr>
          <p:cNvPr id="9" name="Straight Connector 8"/>
          <p:cNvCxnSpPr/>
          <p:nvPr/>
        </p:nvCxnSpPr>
        <p:spPr>
          <a:xfrm>
            <a:off x="11113" y="791247"/>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04744" y="941098"/>
            <a:ext cx="8172973" cy="1400383"/>
          </a:xfrm>
          <a:prstGeom prst="rect">
            <a:avLst/>
          </a:prstGeom>
          <a:noFill/>
        </p:spPr>
        <p:txBody>
          <a:bodyPr wrap="square" rtlCol="0">
            <a:spAutoFit/>
          </a:bodyPr>
          <a:lstStyle/>
          <a:p>
            <a:pPr marL="285750" indent="-285750">
              <a:spcAft>
                <a:spcPts val="600"/>
              </a:spcAft>
              <a:buFont typeface="Arial"/>
              <a:buChar char="•"/>
            </a:pPr>
            <a:r>
              <a:rPr lang="en-US" sz="2000" i="1" dirty="0">
                <a:solidFill>
                  <a:schemeClr val="bg1"/>
                </a:solidFill>
                <a:latin typeface="+mn-lt"/>
              </a:rPr>
              <a:t>GHG changes, particularly </a:t>
            </a:r>
            <a:r>
              <a:rPr lang="en-US" sz="2000" i="1" dirty="0" smtClean="0">
                <a:solidFill>
                  <a:schemeClr val="bg1"/>
                </a:solidFill>
                <a:latin typeface="+mn-lt"/>
              </a:rPr>
              <a:t>atmospheric </a:t>
            </a:r>
            <a:r>
              <a:rPr lang="en-US" sz="2000" i="1" dirty="0">
                <a:solidFill>
                  <a:schemeClr val="bg1"/>
                </a:solidFill>
                <a:latin typeface="+mn-lt"/>
              </a:rPr>
              <a:t>CO</a:t>
            </a:r>
            <a:r>
              <a:rPr lang="en-US" sz="2000" i="1" baseline="-25000" dirty="0">
                <a:solidFill>
                  <a:schemeClr val="bg1"/>
                </a:solidFill>
                <a:latin typeface="+mn-lt"/>
              </a:rPr>
              <a:t>2</a:t>
            </a:r>
            <a:r>
              <a:rPr lang="en-US" sz="2000" i="1" dirty="0">
                <a:solidFill>
                  <a:schemeClr val="bg1"/>
                </a:solidFill>
                <a:latin typeface="+mn-lt"/>
              </a:rPr>
              <a:t>, played an important role in the pan-African rainfall response during the </a:t>
            </a:r>
            <a:r>
              <a:rPr lang="en-US" sz="2000" i="1" dirty="0" smtClean="0">
                <a:solidFill>
                  <a:schemeClr val="bg1"/>
                </a:solidFill>
                <a:latin typeface="+mn-lt"/>
              </a:rPr>
              <a:t>deglaciation,</a:t>
            </a:r>
          </a:p>
          <a:p>
            <a:pPr marL="285750" indent="-285750">
              <a:spcAft>
                <a:spcPts val="600"/>
              </a:spcAft>
              <a:buFont typeface="Arial"/>
              <a:buChar char="•"/>
            </a:pPr>
            <a:r>
              <a:rPr lang="en-US" sz="2000" i="1" dirty="0" smtClean="0">
                <a:solidFill>
                  <a:schemeClr val="bg1"/>
                </a:solidFill>
                <a:latin typeface="+mn-lt"/>
              </a:rPr>
              <a:t>Onset </a:t>
            </a:r>
            <a:r>
              <a:rPr lang="en-US" sz="2000" i="1" dirty="0">
                <a:solidFill>
                  <a:schemeClr val="bg1"/>
                </a:solidFill>
                <a:latin typeface="+mn-lt"/>
              </a:rPr>
              <a:t>of African Humid Period synchronized by state of Atlantic </a:t>
            </a:r>
            <a:r>
              <a:rPr lang="en-US" sz="2000" i="1" dirty="0" err="1">
                <a:solidFill>
                  <a:schemeClr val="bg1"/>
                </a:solidFill>
                <a:latin typeface="+mn-lt"/>
              </a:rPr>
              <a:t>Meridional</a:t>
            </a:r>
            <a:r>
              <a:rPr lang="en-US" sz="2000" i="1" dirty="0">
                <a:solidFill>
                  <a:schemeClr val="bg1"/>
                </a:solidFill>
                <a:latin typeface="+mn-lt"/>
              </a:rPr>
              <a:t> Overturning </a:t>
            </a:r>
            <a:r>
              <a:rPr lang="en-US" sz="2000" i="1" dirty="0" smtClean="0">
                <a:solidFill>
                  <a:schemeClr val="bg1"/>
                </a:solidFill>
                <a:latin typeface="+mn-lt"/>
              </a:rPr>
              <a:t>Circulation.</a:t>
            </a:r>
          </a:p>
        </p:txBody>
      </p:sp>
      <p:pic>
        <p:nvPicPr>
          <p:cNvPr id="13" name="Picture 12" descr="WGI_AR5_FigBoxTS.6-1.jpg"/>
          <p:cNvPicPr>
            <a:picLocks noChangeAspect="1"/>
          </p:cNvPicPr>
          <p:nvPr/>
        </p:nvPicPr>
        <p:blipFill rotWithShape="1">
          <a:blip r:embed="rId3">
            <a:extLst>
              <a:ext uri="{28A0092B-C50C-407E-A947-70E740481C1C}">
                <a14:useLocalDpi xmlns:a14="http://schemas.microsoft.com/office/drawing/2010/main" val="0"/>
              </a:ext>
            </a:extLst>
          </a:blip>
          <a:srcRect l="50024" t="45119"/>
          <a:stretch/>
        </p:blipFill>
        <p:spPr>
          <a:xfrm>
            <a:off x="3004644" y="2360068"/>
            <a:ext cx="5197687" cy="3800479"/>
          </a:xfrm>
          <a:prstGeom prst="rect">
            <a:avLst/>
          </a:prstGeom>
        </p:spPr>
      </p:pic>
      <p:sp>
        <p:nvSpPr>
          <p:cNvPr id="14" name="TextBox 13"/>
          <p:cNvSpPr txBox="1"/>
          <p:nvPr/>
        </p:nvSpPr>
        <p:spPr>
          <a:xfrm>
            <a:off x="1" y="98471"/>
            <a:ext cx="9155112" cy="584776"/>
          </a:xfrm>
          <a:prstGeom prst="rect">
            <a:avLst/>
          </a:prstGeom>
          <a:noFill/>
        </p:spPr>
        <p:txBody>
          <a:bodyPr wrap="square" rtlCol="0">
            <a:spAutoFit/>
          </a:bodyPr>
          <a:lstStyle/>
          <a:p>
            <a:pPr algn="ctr"/>
            <a:r>
              <a:rPr lang="en-US" sz="3200" i="1" dirty="0" smtClean="0">
                <a:solidFill>
                  <a:srgbClr val="0000FF"/>
                </a:solidFill>
                <a:latin typeface="+mn-lt"/>
              </a:rPr>
              <a:t>Concluding Remarks</a:t>
            </a:r>
            <a:endParaRPr lang="en-US" sz="3200" i="1" dirty="0">
              <a:solidFill>
                <a:srgbClr val="0000FF"/>
              </a:solidFill>
              <a:latin typeface="+mn-lt"/>
            </a:endParaRPr>
          </a:p>
        </p:txBody>
      </p:sp>
      <p:sp>
        <p:nvSpPr>
          <p:cNvPr id="15" name="Rectangle 1042"/>
          <p:cNvSpPr>
            <a:spLocks noChangeArrowheads="1"/>
          </p:cNvSpPr>
          <p:nvPr/>
        </p:nvSpPr>
        <p:spPr bwMode="auto">
          <a:xfrm>
            <a:off x="7405541" y="5994191"/>
            <a:ext cx="1477864"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i="1" dirty="0" smtClean="0">
                <a:solidFill>
                  <a:srgbClr val="0000FF"/>
                </a:solidFill>
                <a:latin typeface="+mn-lt"/>
                <a:cs typeface="Arial"/>
              </a:rPr>
              <a:t>IPCC AR5 WGI, 2013</a:t>
            </a:r>
            <a:endParaRPr lang="en-US" sz="1200" i="1" dirty="0">
              <a:solidFill>
                <a:srgbClr val="0000FF"/>
              </a:solidFill>
              <a:latin typeface="+mn-lt"/>
              <a:cs typeface="Arial"/>
            </a:endParaRPr>
          </a:p>
        </p:txBody>
      </p:sp>
      <p:sp>
        <p:nvSpPr>
          <p:cNvPr id="16" name="TextBox 15"/>
          <p:cNvSpPr txBox="1"/>
          <p:nvPr/>
        </p:nvSpPr>
        <p:spPr>
          <a:xfrm>
            <a:off x="378517" y="3257330"/>
            <a:ext cx="2675541" cy="1015663"/>
          </a:xfrm>
          <a:prstGeom prst="rect">
            <a:avLst/>
          </a:prstGeom>
          <a:noFill/>
        </p:spPr>
        <p:txBody>
          <a:bodyPr wrap="square" rtlCol="0">
            <a:spAutoFit/>
          </a:bodyPr>
          <a:lstStyle/>
          <a:p>
            <a:pPr algn="ctr"/>
            <a:r>
              <a:rPr lang="en-US" sz="2000" i="1" dirty="0" smtClean="0">
                <a:solidFill>
                  <a:srgbClr val="0000FF"/>
                </a:solidFill>
                <a:latin typeface="+mn-lt"/>
              </a:rPr>
              <a:t>Precipitation scaled by global temperature</a:t>
            </a:r>
          </a:p>
          <a:p>
            <a:pPr algn="ctr"/>
            <a:r>
              <a:rPr lang="en-US" sz="2000" i="1" dirty="0" smtClean="0">
                <a:solidFill>
                  <a:srgbClr val="0000FF"/>
                </a:solidFill>
                <a:latin typeface="+mn-lt"/>
              </a:rPr>
              <a:t>(% per °C)</a:t>
            </a:r>
            <a:endParaRPr lang="en-US" sz="2000" i="1" dirty="0">
              <a:solidFill>
                <a:srgbClr val="0000FF"/>
              </a:solidFill>
              <a:latin typeface="+mn-lt"/>
            </a:endParaRPr>
          </a:p>
        </p:txBody>
      </p:sp>
    </p:spTree>
    <p:extLst>
      <p:ext uri="{BB962C8B-B14F-4D97-AF65-F5344CB8AC3E}">
        <p14:creationId xmlns:p14="http://schemas.microsoft.com/office/powerpoint/2010/main" val="930367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219075"/>
            <a:ext cx="7770813" cy="1428750"/>
          </a:xfrm>
        </p:spPr>
        <p:txBody>
          <a:bodyPr/>
          <a:lstStyle/>
          <a:p>
            <a:pPr eaLnBrk="1" hangingPunct="1"/>
            <a:r>
              <a:rPr lang="en-US" i="1" dirty="0" smtClean="0">
                <a:solidFill>
                  <a:srgbClr val="0000FF"/>
                </a:solidFill>
                <a:latin typeface="Calibri" charset="0"/>
              </a:rPr>
              <a:t>The Sahel</a:t>
            </a:r>
            <a:endParaRPr lang="en-US" i="1" dirty="0">
              <a:solidFill>
                <a:srgbClr val="0000FF"/>
              </a:solidFill>
              <a:latin typeface="Calibri" charset="0"/>
            </a:endParaRPr>
          </a:p>
        </p:txBody>
      </p:sp>
      <p:cxnSp>
        <p:nvCxnSpPr>
          <p:cNvPr id="21" name="Straight Connector 20"/>
          <p:cNvCxnSpPr/>
          <p:nvPr/>
        </p:nvCxnSpPr>
        <p:spPr>
          <a:xfrm>
            <a:off x="11113" y="923925"/>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pic>
        <p:nvPicPr>
          <p:cNvPr id="6" name="Picture 5" descr="090731-green-sahara_b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189" y="2933228"/>
            <a:ext cx="4252913" cy="3127413"/>
          </a:xfrm>
          <a:prstGeom prst="rect">
            <a:avLst/>
          </a:prstGeom>
          <a:ln w="28575" cmpd="sng">
            <a:solidFill>
              <a:srgbClr val="000000"/>
            </a:solidFill>
          </a:ln>
        </p:spPr>
      </p:pic>
      <p:pic>
        <p:nvPicPr>
          <p:cNvPr id="2" name="Picture 1" descr="sahelprecip19002013.big.gif"/>
          <p:cNvPicPr>
            <a:picLocks noChangeAspect="1"/>
          </p:cNvPicPr>
          <p:nvPr/>
        </p:nvPicPr>
        <p:blipFill rotWithShape="1">
          <a:blip r:embed="rId4">
            <a:extLst>
              <a:ext uri="{28A0092B-C50C-407E-A947-70E740481C1C}">
                <a14:useLocalDpi xmlns:a14="http://schemas.microsoft.com/office/drawing/2010/main" val="0"/>
              </a:ext>
            </a:extLst>
          </a:blip>
          <a:srcRect b="21577"/>
          <a:stretch/>
        </p:blipFill>
        <p:spPr>
          <a:xfrm>
            <a:off x="79928" y="1043505"/>
            <a:ext cx="5263012" cy="2517593"/>
          </a:xfrm>
          <a:prstGeom prst="rect">
            <a:avLst/>
          </a:prstGeom>
        </p:spPr>
      </p:pic>
      <p:pic>
        <p:nvPicPr>
          <p:cNvPr id="8" name="Picture 7" descr="sahelprecip19002013.big.gif"/>
          <p:cNvPicPr>
            <a:picLocks noChangeAspect="1"/>
          </p:cNvPicPr>
          <p:nvPr/>
        </p:nvPicPr>
        <p:blipFill rotWithShape="1">
          <a:blip r:embed="rId4">
            <a:extLst>
              <a:ext uri="{28A0092B-C50C-407E-A947-70E740481C1C}">
                <a14:useLocalDpi xmlns:a14="http://schemas.microsoft.com/office/drawing/2010/main" val="0"/>
              </a:ext>
            </a:extLst>
          </a:blip>
          <a:srcRect l="10265" t="89445" r="5700" b="-232"/>
          <a:stretch/>
        </p:blipFill>
        <p:spPr>
          <a:xfrm>
            <a:off x="1465351" y="1302085"/>
            <a:ext cx="3783265" cy="296268"/>
          </a:xfrm>
          <a:prstGeom prst="rect">
            <a:avLst/>
          </a:prstGeom>
        </p:spPr>
      </p:pic>
      <p:sp>
        <p:nvSpPr>
          <p:cNvPr id="9" name="TextBox 8"/>
          <p:cNvSpPr txBox="1"/>
          <p:nvPr/>
        </p:nvSpPr>
        <p:spPr>
          <a:xfrm>
            <a:off x="5590512" y="1219788"/>
            <a:ext cx="3292113" cy="1461939"/>
          </a:xfrm>
          <a:prstGeom prst="rect">
            <a:avLst/>
          </a:prstGeom>
          <a:noFill/>
        </p:spPr>
        <p:txBody>
          <a:bodyPr wrap="square" rtlCol="0">
            <a:spAutoFit/>
          </a:bodyPr>
          <a:lstStyle/>
          <a:p>
            <a:r>
              <a:rPr lang="en-US" sz="1400" dirty="0" smtClean="0">
                <a:solidFill>
                  <a:srgbClr val="000000"/>
                </a:solidFill>
                <a:latin typeface="+mj-lt"/>
              </a:rPr>
              <a:t>Since 1950, the Sahel has seen persistent anomalies of precipitation:</a:t>
            </a:r>
          </a:p>
          <a:p>
            <a:pPr marL="168275" indent="-168275">
              <a:buFont typeface="Arial"/>
              <a:buChar char="•"/>
            </a:pPr>
            <a:r>
              <a:rPr lang="en-US" sz="1400" dirty="0" smtClean="0">
                <a:solidFill>
                  <a:srgbClr val="000000"/>
                </a:solidFill>
                <a:latin typeface="+mj-lt"/>
              </a:rPr>
              <a:t>1950s – 1960s, persistent excessive rainfall</a:t>
            </a:r>
          </a:p>
          <a:p>
            <a:pPr marL="168275" indent="-168275">
              <a:buFont typeface="Arial"/>
              <a:buChar char="•"/>
            </a:pPr>
            <a:r>
              <a:rPr lang="en-US" sz="1400" dirty="0" smtClean="0">
                <a:solidFill>
                  <a:srgbClr val="000000"/>
                </a:solidFill>
                <a:latin typeface="+mj-lt"/>
              </a:rPr>
              <a:t>1970s – 1980s, excessive drought</a:t>
            </a:r>
          </a:p>
          <a:p>
            <a:pPr>
              <a:spcBef>
                <a:spcPts val="600"/>
              </a:spcBef>
            </a:pPr>
            <a:r>
              <a:rPr lang="en-US" sz="1400" dirty="0" smtClean="0">
                <a:solidFill>
                  <a:srgbClr val="000000"/>
                </a:solidFill>
                <a:latin typeface="+mj-lt"/>
              </a:rPr>
              <a:t>Partial recovery, rise in extreme events</a:t>
            </a:r>
          </a:p>
        </p:txBody>
      </p:sp>
      <p:sp>
        <p:nvSpPr>
          <p:cNvPr id="11" name="TextBox 10"/>
          <p:cNvSpPr txBox="1"/>
          <p:nvPr/>
        </p:nvSpPr>
        <p:spPr>
          <a:xfrm>
            <a:off x="734029" y="3956559"/>
            <a:ext cx="3333426" cy="1815882"/>
          </a:xfrm>
          <a:prstGeom prst="rect">
            <a:avLst/>
          </a:prstGeom>
          <a:noFill/>
        </p:spPr>
        <p:txBody>
          <a:bodyPr wrap="square" rtlCol="0">
            <a:spAutoFit/>
          </a:bodyPr>
          <a:lstStyle/>
          <a:p>
            <a:r>
              <a:rPr lang="en-US" sz="1400" dirty="0" smtClean="0">
                <a:solidFill>
                  <a:srgbClr val="000000"/>
                </a:solidFill>
                <a:latin typeface="+mj-lt"/>
              </a:rPr>
              <a:t>Satellite observations indicate a strong increase in seasonal greenness since the early 1980s.</a:t>
            </a:r>
          </a:p>
          <a:p>
            <a:endParaRPr lang="en-US" sz="1400" dirty="0">
              <a:solidFill>
                <a:srgbClr val="000000"/>
              </a:solidFill>
              <a:latin typeface="+mj-lt"/>
            </a:endParaRPr>
          </a:p>
          <a:p>
            <a:r>
              <a:rPr lang="en-US" sz="1400" dirty="0" smtClean="0">
                <a:solidFill>
                  <a:srgbClr val="000000"/>
                </a:solidFill>
                <a:latin typeface="+mj-lt"/>
              </a:rPr>
              <a:t>Proposed cause are numerous, including:</a:t>
            </a:r>
          </a:p>
          <a:p>
            <a:pPr marL="168275" indent="-168275">
              <a:buFont typeface="Arial"/>
              <a:buChar char="•"/>
            </a:pPr>
            <a:r>
              <a:rPr lang="en-US" sz="1400" dirty="0" smtClean="0">
                <a:solidFill>
                  <a:srgbClr val="000000"/>
                </a:solidFill>
                <a:latin typeface="+mj-lt"/>
              </a:rPr>
              <a:t>Improved agricultural practices</a:t>
            </a:r>
          </a:p>
          <a:p>
            <a:pPr marL="168275" indent="-168275">
              <a:buFont typeface="Arial"/>
              <a:buChar char="•"/>
            </a:pPr>
            <a:r>
              <a:rPr lang="en-US" sz="1400" dirty="0" smtClean="0">
                <a:solidFill>
                  <a:srgbClr val="000000"/>
                </a:solidFill>
                <a:latin typeface="+mj-lt"/>
              </a:rPr>
              <a:t>Increasing GHGs, direct and indirect (SST) effects on Sahel rainfall.</a:t>
            </a:r>
          </a:p>
        </p:txBody>
      </p:sp>
    </p:spTree>
    <p:extLst>
      <p:ext uri="{BB962C8B-B14F-4D97-AF65-F5344CB8AC3E}">
        <p14:creationId xmlns:p14="http://schemas.microsoft.com/office/powerpoint/2010/main" val="25925578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800100" y="1466206"/>
            <a:ext cx="7524750" cy="4226213"/>
          </a:xfrm>
          <a:prstGeom prst="roundRect">
            <a:avLst/>
          </a:prstGeom>
          <a:solidFill>
            <a:schemeClr val="bg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p:nvPr/>
        </p:nvSpPr>
        <p:spPr bwMode="auto">
          <a:xfrm>
            <a:off x="941988" y="1675683"/>
            <a:ext cx="7228444" cy="3724097"/>
          </a:xfrm>
          <a:prstGeom prst="rect">
            <a:avLst/>
          </a:prstGeom>
          <a:noFill/>
          <a:ln>
            <a:noFill/>
          </a:ln>
        </p:spPr>
        <p:txBody>
          <a:bodyPr wrap="square">
            <a:spAutoFit/>
            <a:scene3d>
              <a:camera prst="orthographicFront"/>
              <a:lightRig rig="threePt" dir="t"/>
            </a:scene3d>
            <a:sp3d extrusionH="57150">
              <a:bevelT w="50800" h="38100" prst="riblet"/>
            </a:sp3d>
          </a:bodyPr>
          <a:lstStyle/>
          <a:p>
            <a:pPr fontAlgn="auto">
              <a:spcBef>
                <a:spcPts val="600"/>
              </a:spcBef>
              <a:spcAft>
                <a:spcPts val="1200"/>
              </a:spcAft>
              <a:buClr>
                <a:schemeClr val="accent1"/>
              </a:buClr>
              <a:defRPr/>
            </a:pPr>
            <a:r>
              <a:rPr lang="en-US" sz="2400" i="1" dirty="0" smtClean="0">
                <a:solidFill>
                  <a:srgbClr val="0000FF"/>
                </a:solidFill>
                <a:effectLst/>
                <a:latin typeface="+mj-lt"/>
                <a:ea typeface="+mn-ea"/>
                <a:cs typeface="+mn-cs"/>
              </a:rPr>
              <a:t>	How will precipitation change in the future in the Sahel – all of Africa?</a:t>
            </a:r>
          </a:p>
          <a:p>
            <a:pPr fontAlgn="auto">
              <a:spcBef>
                <a:spcPts val="600"/>
              </a:spcBef>
              <a:spcAft>
                <a:spcPts val="1200"/>
              </a:spcAft>
              <a:buClr>
                <a:schemeClr val="accent1"/>
              </a:buClr>
              <a:defRPr/>
            </a:pPr>
            <a:r>
              <a:rPr lang="en-US" sz="2400" i="1" dirty="0" smtClean="0">
                <a:solidFill>
                  <a:srgbClr val="0000FF"/>
                </a:solidFill>
                <a:latin typeface="+mj-lt"/>
                <a:ea typeface="+mn-ea"/>
                <a:cs typeface="+mn-cs"/>
              </a:rPr>
              <a:t>	How can the past provide us a perspective to answer this question?</a:t>
            </a:r>
            <a:endParaRPr lang="en-US" sz="2400" i="1" dirty="0" smtClean="0">
              <a:solidFill>
                <a:srgbClr val="0000FF"/>
              </a:solidFill>
              <a:effectLst/>
              <a:latin typeface="+mj-lt"/>
              <a:ea typeface="+mn-ea"/>
              <a:cs typeface="+mn-cs"/>
            </a:endParaRPr>
          </a:p>
          <a:p>
            <a:pPr marL="914400" lvl="1" indent="-457200" fontAlgn="auto">
              <a:spcBef>
                <a:spcPts val="600"/>
              </a:spcBef>
              <a:spcAft>
                <a:spcPts val="600"/>
              </a:spcAft>
              <a:buClr>
                <a:schemeClr val="accent1"/>
              </a:buClr>
              <a:buFont typeface="Wingdings" charset="2"/>
              <a:buChar char="u"/>
              <a:defRPr/>
            </a:pPr>
            <a:r>
              <a:rPr lang="en-US" sz="2000" dirty="0" smtClean="0">
                <a:solidFill>
                  <a:srgbClr val="000000"/>
                </a:solidFill>
                <a:effectLst/>
                <a:latin typeface="+mj-lt"/>
                <a:ea typeface="+mn-ea"/>
                <a:cs typeface="+mn-cs"/>
              </a:rPr>
              <a:t>When was the </a:t>
            </a:r>
            <a:r>
              <a:rPr lang="en-US" sz="2000" dirty="0" smtClean="0">
                <a:solidFill>
                  <a:srgbClr val="000000"/>
                </a:solidFill>
                <a:latin typeface="+mj-lt"/>
                <a:ea typeface="+mn-ea"/>
                <a:cs typeface="+mn-cs"/>
              </a:rPr>
              <a:t>tropical </a:t>
            </a:r>
            <a:r>
              <a:rPr lang="en-US" sz="2000" dirty="0" smtClean="0">
                <a:solidFill>
                  <a:srgbClr val="000000"/>
                </a:solidFill>
                <a:effectLst/>
                <a:latin typeface="+mj-lt"/>
                <a:ea typeface="+mn-ea"/>
                <a:cs typeface="+mn-cs"/>
              </a:rPr>
              <a:t>Africa </a:t>
            </a:r>
            <a:r>
              <a:rPr lang="en-US" sz="2000" dirty="0">
                <a:solidFill>
                  <a:srgbClr val="000000"/>
                </a:solidFill>
                <a:latin typeface="+mj-lt"/>
                <a:ea typeface="+mn-ea"/>
                <a:cs typeface="+mn-cs"/>
              </a:rPr>
              <a:t>m</a:t>
            </a:r>
            <a:r>
              <a:rPr lang="en-US" sz="2000" dirty="0" smtClean="0">
                <a:solidFill>
                  <a:srgbClr val="000000"/>
                </a:solidFill>
                <a:effectLst/>
                <a:latin typeface="+mj-lt"/>
                <a:ea typeface="+mn-ea"/>
                <a:cs typeface="+mn-cs"/>
              </a:rPr>
              <a:t>uch wetter/greener</a:t>
            </a:r>
            <a:r>
              <a:rPr lang="en-US" sz="2000" dirty="0" smtClean="0">
                <a:solidFill>
                  <a:srgbClr val="000000"/>
                </a:solidFill>
                <a:latin typeface="+mj-lt"/>
                <a:ea typeface="+mn-ea"/>
                <a:cs typeface="+mn-cs"/>
              </a:rPr>
              <a:t> and drier</a:t>
            </a:r>
            <a:r>
              <a:rPr lang="en-US" sz="2000" dirty="0" smtClean="0">
                <a:solidFill>
                  <a:srgbClr val="000000"/>
                </a:solidFill>
                <a:effectLst/>
                <a:latin typeface="+mj-lt"/>
                <a:ea typeface="+mn-ea"/>
                <a:cs typeface="+mn-cs"/>
              </a:rPr>
              <a:t> than today over the last </a:t>
            </a:r>
            <a:r>
              <a:rPr lang="en-US" sz="2000" i="1" dirty="0" smtClean="0">
                <a:solidFill>
                  <a:srgbClr val="0000FF"/>
                </a:solidFill>
                <a:effectLst/>
                <a:latin typeface="+mj-lt"/>
                <a:ea typeface="+mn-ea"/>
                <a:cs typeface="+mn-cs"/>
              </a:rPr>
              <a:t>glacial-interglacial </a:t>
            </a:r>
            <a:r>
              <a:rPr lang="en-US" sz="2000" dirty="0" smtClean="0">
                <a:solidFill>
                  <a:srgbClr val="000000"/>
                </a:solidFill>
                <a:latin typeface="+mj-lt"/>
                <a:ea typeface="+mn-ea"/>
                <a:cs typeface="+mn-cs"/>
              </a:rPr>
              <a:t>period</a:t>
            </a:r>
            <a:r>
              <a:rPr lang="en-US" sz="2000" dirty="0" smtClean="0">
                <a:solidFill>
                  <a:srgbClr val="000000"/>
                </a:solidFill>
                <a:effectLst/>
                <a:latin typeface="+mj-lt"/>
                <a:ea typeface="+mn-ea"/>
                <a:cs typeface="+mn-cs"/>
              </a:rPr>
              <a:t>? What processes influenced this change?</a:t>
            </a:r>
            <a:endParaRPr lang="en-US" sz="2000" dirty="0">
              <a:solidFill>
                <a:srgbClr val="000000"/>
              </a:solidFill>
              <a:effectLst/>
              <a:latin typeface="+mj-lt"/>
              <a:ea typeface="+mn-ea"/>
              <a:cs typeface="+mn-cs"/>
            </a:endParaRPr>
          </a:p>
          <a:p>
            <a:pPr marL="914400" lvl="1" indent="-457200" fontAlgn="auto">
              <a:spcBef>
                <a:spcPts val="600"/>
              </a:spcBef>
              <a:spcAft>
                <a:spcPts val="600"/>
              </a:spcAft>
              <a:buClr>
                <a:schemeClr val="accent1"/>
              </a:buClr>
              <a:buFont typeface="Wingdings" charset="2"/>
              <a:buChar char="u"/>
              <a:defRPr/>
            </a:pPr>
            <a:r>
              <a:rPr lang="en-US" sz="2000" dirty="0" smtClean="0">
                <a:solidFill>
                  <a:srgbClr val="000000"/>
                </a:solidFill>
                <a:effectLst/>
                <a:latin typeface="+mj-lt"/>
                <a:ea typeface="+mn-ea"/>
                <a:cs typeface="+mn-cs"/>
              </a:rPr>
              <a:t>How abruptly did these humid and dry </a:t>
            </a:r>
            <a:r>
              <a:rPr lang="en-US" sz="2000" dirty="0" smtClean="0">
                <a:solidFill>
                  <a:srgbClr val="000000"/>
                </a:solidFill>
                <a:latin typeface="+mj-lt"/>
                <a:ea typeface="+mn-ea"/>
                <a:cs typeface="+mn-cs"/>
              </a:rPr>
              <a:t>p</a:t>
            </a:r>
            <a:r>
              <a:rPr lang="en-US" sz="2000" dirty="0" smtClean="0">
                <a:solidFill>
                  <a:srgbClr val="000000"/>
                </a:solidFill>
                <a:effectLst/>
                <a:latin typeface="+mj-lt"/>
                <a:ea typeface="+mn-ea"/>
                <a:cs typeface="+mn-cs"/>
              </a:rPr>
              <a:t>eriods</a:t>
            </a:r>
            <a:r>
              <a:rPr lang="en-US" sz="2000" i="1" dirty="0" smtClean="0">
                <a:solidFill>
                  <a:srgbClr val="0000FF"/>
                </a:solidFill>
                <a:effectLst/>
                <a:latin typeface="+mj-lt"/>
                <a:ea typeface="+mn-ea"/>
                <a:cs typeface="+mn-cs"/>
              </a:rPr>
              <a:t> </a:t>
            </a:r>
            <a:r>
              <a:rPr lang="en-US" sz="2000" dirty="0" smtClean="0">
                <a:solidFill>
                  <a:srgbClr val="000000"/>
                </a:solidFill>
                <a:effectLst/>
                <a:latin typeface="+mj-lt"/>
                <a:ea typeface="+mn-ea"/>
                <a:cs typeface="+mn-cs"/>
              </a:rPr>
              <a:t>in </a:t>
            </a:r>
            <a:r>
              <a:rPr lang="en-US" sz="2000" dirty="0" smtClean="0">
                <a:solidFill>
                  <a:srgbClr val="000000"/>
                </a:solidFill>
                <a:latin typeface="+mj-lt"/>
                <a:ea typeface="+mn-ea"/>
                <a:cs typeface="+mn-cs"/>
              </a:rPr>
              <a:t>tropical</a:t>
            </a:r>
            <a:r>
              <a:rPr lang="en-US" sz="2000" dirty="0" smtClean="0">
                <a:solidFill>
                  <a:srgbClr val="000000"/>
                </a:solidFill>
                <a:effectLst/>
                <a:latin typeface="+mj-lt"/>
                <a:ea typeface="+mn-ea"/>
                <a:cs typeface="+mn-cs"/>
              </a:rPr>
              <a:t> Africa start and end? And why?</a:t>
            </a:r>
          </a:p>
        </p:txBody>
      </p:sp>
      <p:sp>
        <p:nvSpPr>
          <p:cNvPr id="21506" name="Title 1"/>
          <p:cNvSpPr>
            <a:spLocks noGrp="1"/>
          </p:cNvSpPr>
          <p:nvPr>
            <p:ph type="title"/>
          </p:nvPr>
        </p:nvSpPr>
        <p:spPr>
          <a:xfrm>
            <a:off x="685800" y="-219075"/>
            <a:ext cx="7770813" cy="1428750"/>
          </a:xfrm>
        </p:spPr>
        <p:txBody>
          <a:bodyPr/>
          <a:lstStyle/>
          <a:p>
            <a:pPr eaLnBrk="1" hangingPunct="1"/>
            <a:r>
              <a:rPr lang="en-US" i="1" dirty="0" smtClean="0">
                <a:solidFill>
                  <a:srgbClr val="0000FF"/>
                </a:solidFill>
                <a:latin typeface="Calibri" charset="0"/>
              </a:rPr>
              <a:t>Past and Future   −   Data and Models</a:t>
            </a:r>
            <a:endParaRPr lang="en-US" i="1" dirty="0">
              <a:solidFill>
                <a:srgbClr val="0000FF"/>
              </a:solidFill>
              <a:latin typeface="Calibri" charset="0"/>
            </a:endParaRPr>
          </a:p>
        </p:txBody>
      </p:sp>
      <p:cxnSp>
        <p:nvCxnSpPr>
          <p:cNvPr id="21" name="Straight Connector 20"/>
          <p:cNvCxnSpPr/>
          <p:nvPr/>
        </p:nvCxnSpPr>
        <p:spPr>
          <a:xfrm>
            <a:off x="11113" y="923925"/>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363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11181" y="-300485"/>
            <a:ext cx="7770813" cy="1428750"/>
          </a:xfrm>
        </p:spPr>
        <p:txBody>
          <a:bodyPr/>
          <a:lstStyle/>
          <a:p>
            <a:pPr eaLnBrk="1" hangingPunct="1"/>
            <a:r>
              <a:rPr lang="en-US" i="1" dirty="0" smtClean="0">
                <a:solidFill>
                  <a:srgbClr val="0000FF"/>
                </a:solidFill>
                <a:latin typeface="Calibri" charset="0"/>
              </a:rPr>
              <a:t>Data − Glacial-Interglacial</a:t>
            </a:r>
            <a:endParaRPr lang="en-US" i="1" dirty="0">
              <a:solidFill>
                <a:srgbClr val="0000FF"/>
              </a:solidFill>
              <a:latin typeface="Calibri" charset="0"/>
            </a:endParaRPr>
          </a:p>
        </p:txBody>
      </p:sp>
      <p:cxnSp>
        <p:nvCxnSpPr>
          <p:cNvPr id="21" name="Straight Connector 20"/>
          <p:cNvCxnSpPr/>
          <p:nvPr/>
        </p:nvCxnSpPr>
        <p:spPr>
          <a:xfrm>
            <a:off x="11113" y="842515"/>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pic>
        <p:nvPicPr>
          <p:cNvPr id="4" name="Picture 3" descr="deMenocal_NG2008-f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59" y="1095262"/>
            <a:ext cx="4473654" cy="4876283"/>
          </a:xfrm>
          <a:prstGeom prst="rect">
            <a:avLst/>
          </a:prstGeom>
        </p:spPr>
      </p:pic>
      <p:pic>
        <p:nvPicPr>
          <p:cNvPr id="6" name="Picture 5" descr="Collins-NG2011-f1.jpg"/>
          <p:cNvPicPr>
            <a:picLocks noChangeAspect="1"/>
          </p:cNvPicPr>
          <p:nvPr/>
        </p:nvPicPr>
        <p:blipFill rotWithShape="1">
          <a:blip r:embed="rId4">
            <a:extLst>
              <a:ext uri="{28A0092B-C50C-407E-A947-70E740481C1C}">
                <a14:useLocalDpi xmlns:a14="http://schemas.microsoft.com/office/drawing/2010/main" val="0"/>
              </a:ext>
            </a:extLst>
          </a:blip>
          <a:srcRect l="51781" t="51566"/>
          <a:stretch/>
        </p:blipFill>
        <p:spPr>
          <a:xfrm>
            <a:off x="6399787" y="146493"/>
            <a:ext cx="2288726" cy="2055881"/>
          </a:xfrm>
          <a:prstGeom prst="rect">
            <a:avLst/>
          </a:prstGeom>
        </p:spPr>
      </p:pic>
      <p:sp>
        <p:nvSpPr>
          <p:cNvPr id="7" name="TextBox 6"/>
          <p:cNvSpPr txBox="1"/>
          <p:nvPr/>
        </p:nvSpPr>
        <p:spPr>
          <a:xfrm>
            <a:off x="5395131" y="2374318"/>
            <a:ext cx="2865512" cy="2828467"/>
          </a:xfrm>
          <a:prstGeom prst="rect">
            <a:avLst/>
          </a:prstGeom>
          <a:noFill/>
        </p:spPr>
        <p:txBody>
          <a:bodyPr wrap="square" rtlCol="0">
            <a:spAutoFit/>
          </a:bodyPr>
          <a:lstStyle/>
          <a:p>
            <a:r>
              <a:rPr lang="en-US" sz="1400" dirty="0" smtClean="0">
                <a:solidFill>
                  <a:srgbClr val="000000"/>
                </a:solidFill>
                <a:latin typeface="+mj-lt"/>
              </a:rPr>
              <a:t>Measurements: </a:t>
            </a:r>
            <a:r>
              <a:rPr lang="en-US" sz="1400" dirty="0" err="1" smtClean="0">
                <a:solidFill>
                  <a:srgbClr val="000000"/>
                </a:solidFill>
                <a:latin typeface="+mj-lt"/>
              </a:rPr>
              <a:t>siliciclastic</a:t>
            </a:r>
            <a:r>
              <a:rPr lang="en-US" sz="1400" dirty="0" smtClean="0">
                <a:solidFill>
                  <a:srgbClr val="000000"/>
                </a:solidFill>
                <a:latin typeface="+mj-lt"/>
              </a:rPr>
              <a:t> grain size variations in a deep-sea core off western Africa and </a:t>
            </a:r>
            <a:r>
              <a:rPr lang="en-US" sz="1400" dirty="0" err="1" smtClean="0">
                <a:solidFill>
                  <a:srgbClr val="000000"/>
                </a:solidFill>
                <a:latin typeface="+mj-lt"/>
              </a:rPr>
              <a:t>alkenone</a:t>
            </a:r>
            <a:r>
              <a:rPr lang="en-US" sz="1400" dirty="0" smtClean="0">
                <a:solidFill>
                  <a:srgbClr val="000000"/>
                </a:solidFill>
                <a:latin typeface="+mj-lt"/>
              </a:rPr>
              <a:t> measurements from two sediment cores near Portuguese margin</a:t>
            </a:r>
          </a:p>
          <a:p>
            <a:endParaRPr lang="en-US" sz="1400" u="sng" dirty="0" smtClean="0">
              <a:solidFill>
                <a:srgbClr val="000000"/>
              </a:solidFill>
              <a:latin typeface="+mj-lt"/>
            </a:endParaRPr>
          </a:p>
          <a:p>
            <a:r>
              <a:rPr lang="en-US" sz="1400" u="sng" dirty="0">
                <a:solidFill>
                  <a:srgbClr val="000000"/>
                </a:solidFill>
                <a:latin typeface="+mj-lt"/>
              </a:rPr>
              <a:t>I</a:t>
            </a:r>
            <a:r>
              <a:rPr lang="en-US" sz="1400" u="sng" dirty="0" smtClean="0">
                <a:solidFill>
                  <a:srgbClr val="000000"/>
                </a:solidFill>
                <a:latin typeface="+mj-lt"/>
              </a:rPr>
              <a:t>nterpretation</a:t>
            </a:r>
            <a:r>
              <a:rPr lang="en-US" sz="1400" dirty="0" smtClean="0">
                <a:solidFill>
                  <a:srgbClr val="000000"/>
                </a:solidFill>
                <a:latin typeface="+mj-lt"/>
              </a:rPr>
              <a:t>: </a:t>
            </a:r>
          </a:p>
          <a:p>
            <a:pPr>
              <a:lnSpc>
                <a:spcPct val="70000"/>
              </a:lnSpc>
            </a:pPr>
            <a:endParaRPr lang="en-US" sz="1400" dirty="0" smtClean="0">
              <a:solidFill>
                <a:srgbClr val="000000"/>
              </a:solidFill>
              <a:latin typeface="+mj-lt"/>
            </a:endParaRPr>
          </a:p>
          <a:p>
            <a:r>
              <a:rPr lang="en-US" sz="1400" dirty="0" smtClean="0">
                <a:solidFill>
                  <a:srgbClr val="000000"/>
                </a:solidFill>
                <a:latin typeface="+mj-lt"/>
              </a:rPr>
              <a:t>African “humidity index” displays eccentricity-modulated </a:t>
            </a:r>
            <a:r>
              <a:rPr lang="en-US" sz="1400" dirty="0" err="1" smtClean="0">
                <a:solidFill>
                  <a:srgbClr val="000000"/>
                </a:solidFill>
                <a:latin typeface="+mj-lt"/>
              </a:rPr>
              <a:t>precessional</a:t>
            </a:r>
            <a:r>
              <a:rPr lang="en-US" sz="1400" dirty="0" smtClean="0">
                <a:solidFill>
                  <a:srgbClr val="000000"/>
                </a:solidFill>
                <a:latin typeface="+mj-lt"/>
              </a:rPr>
              <a:t> cycles (~20 </a:t>
            </a:r>
            <a:r>
              <a:rPr lang="en-US" sz="1400" dirty="0" err="1" smtClean="0">
                <a:solidFill>
                  <a:srgbClr val="000000"/>
                </a:solidFill>
                <a:latin typeface="+mj-lt"/>
              </a:rPr>
              <a:t>kyr</a:t>
            </a:r>
            <a:r>
              <a:rPr lang="en-US" sz="1400" dirty="0" smtClean="0">
                <a:solidFill>
                  <a:srgbClr val="000000"/>
                </a:solidFill>
                <a:latin typeface="+mj-lt"/>
              </a:rPr>
              <a:t>), with millennial variations correlated with North Atlantic SSTs</a:t>
            </a:r>
          </a:p>
        </p:txBody>
      </p:sp>
      <p:sp>
        <p:nvSpPr>
          <p:cNvPr id="8" name="Text Box 1160"/>
          <p:cNvSpPr txBox="1">
            <a:spLocks noChangeArrowheads="1"/>
          </p:cNvSpPr>
          <p:nvPr/>
        </p:nvSpPr>
        <p:spPr bwMode="auto">
          <a:xfrm>
            <a:off x="5858405" y="5525030"/>
            <a:ext cx="649624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1200" i="1" dirty="0" err="1" smtClean="0">
                <a:solidFill>
                  <a:srgbClr val="0000FF"/>
                </a:solidFill>
                <a:latin typeface="+mn-lt"/>
              </a:rPr>
              <a:t>deMenocal</a:t>
            </a:r>
            <a:r>
              <a:rPr lang="fr-FR" sz="1200" i="1" dirty="0" smtClean="0">
                <a:solidFill>
                  <a:srgbClr val="0000FF"/>
                </a:solidFill>
                <a:latin typeface="+mn-lt"/>
              </a:rPr>
              <a:t>, Science, 2008</a:t>
            </a:r>
            <a:endParaRPr lang="fr-FR" sz="1200" i="1" dirty="0">
              <a:solidFill>
                <a:srgbClr val="0000FF"/>
              </a:solidFill>
              <a:latin typeface="+mn-lt"/>
            </a:endParaRPr>
          </a:p>
        </p:txBody>
      </p:sp>
      <p:cxnSp>
        <p:nvCxnSpPr>
          <p:cNvPr id="3" name="Straight Arrow Connector 2"/>
          <p:cNvCxnSpPr/>
          <p:nvPr/>
        </p:nvCxnSpPr>
        <p:spPr>
          <a:xfrm flipV="1">
            <a:off x="745067" y="3395136"/>
            <a:ext cx="8466" cy="9144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0485"/>
            <a:ext cx="7770813" cy="1428750"/>
          </a:xfrm>
        </p:spPr>
        <p:txBody>
          <a:bodyPr/>
          <a:lstStyle/>
          <a:p>
            <a:pPr eaLnBrk="1" hangingPunct="1"/>
            <a:r>
              <a:rPr lang="en-US" i="1" dirty="0" smtClean="0">
                <a:solidFill>
                  <a:srgbClr val="0000FF"/>
                </a:solidFill>
                <a:latin typeface="Calibri" charset="0"/>
              </a:rPr>
              <a:t>Models − Glacial-Interglacial: Orbital Forcing</a:t>
            </a:r>
            <a:endParaRPr lang="en-US" i="1" dirty="0">
              <a:solidFill>
                <a:srgbClr val="0000FF"/>
              </a:solidFill>
              <a:latin typeface="Calibri" charset="0"/>
            </a:endParaRPr>
          </a:p>
        </p:txBody>
      </p:sp>
      <p:cxnSp>
        <p:nvCxnSpPr>
          <p:cNvPr id="21" name="Straight Connector 20"/>
          <p:cNvCxnSpPr/>
          <p:nvPr/>
        </p:nvCxnSpPr>
        <p:spPr>
          <a:xfrm>
            <a:off x="11113" y="842515"/>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pic>
        <p:nvPicPr>
          <p:cNvPr id="2" name="Picture 1" descr="Tjallinjii-f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858" y="1554698"/>
            <a:ext cx="5057349" cy="4063470"/>
          </a:xfrm>
          <a:prstGeom prst="rect">
            <a:avLst/>
          </a:prstGeom>
        </p:spPr>
      </p:pic>
      <p:pic>
        <p:nvPicPr>
          <p:cNvPr id="5" name="Picture 4" descr="sahel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83" y="1193800"/>
            <a:ext cx="3181282" cy="1806147"/>
          </a:xfrm>
          <a:prstGeom prst="rect">
            <a:avLst/>
          </a:prstGeom>
        </p:spPr>
      </p:pic>
      <p:sp>
        <p:nvSpPr>
          <p:cNvPr id="3" name="Rectangle 2"/>
          <p:cNvSpPr/>
          <p:nvPr/>
        </p:nvSpPr>
        <p:spPr>
          <a:xfrm>
            <a:off x="486183" y="1209676"/>
            <a:ext cx="3181282" cy="53255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6183" y="1742232"/>
            <a:ext cx="3181282" cy="602454"/>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98357" y="1128265"/>
            <a:ext cx="3322882" cy="369332"/>
          </a:xfrm>
          <a:prstGeom prst="rect">
            <a:avLst/>
          </a:prstGeom>
          <a:noFill/>
        </p:spPr>
        <p:txBody>
          <a:bodyPr wrap="none" rtlCol="0">
            <a:spAutoFit/>
          </a:bodyPr>
          <a:lstStyle/>
          <a:p>
            <a:r>
              <a:rPr lang="en-US" dirty="0" smtClean="0">
                <a:solidFill>
                  <a:srgbClr val="000000"/>
                </a:solidFill>
                <a:latin typeface="+mj-lt"/>
              </a:rPr>
              <a:t>CLIMBER2 AOV Model Simulation</a:t>
            </a:r>
            <a:endParaRPr lang="en-US" dirty="0">
              <a:solidFill>
                <a:srgbClr val="000000"/>
              </a:solidFill>
              <a:latin typeface="+mj-lt"/>
            </a:endParaRPr>
          </a:p>
        </p:txBody>
      </p:sp>
      <p:sp>
        <p:nvSpPr>
          <p:cNvPr id="10" name="TextBox 9"/>
          <p:cNvSpPr txBox="1"/>
          <p:nvPr/>
        </p:nvSpPr>
        <p:spPr>
          <a:xfrm>
            <a:off x="488441" y="3337924"/>
            <a:ext cx="3239984" cy="2308324"/>
          </a:xfrm>
          <a:prstGeom prst="rect">
            <a:avLst/>
          </a:prstGeom>
          <a:noFill/>
        </p:spPr>
        <p:txBody>
          <a:bodyPr wrap="square" rtlCol="0">
            <a:spAutoFit/>
          </a:bodyPr>
          <a:lstStyle/>
          <a:p>
            <a:r>
              <a:rPr lang="en-US" sz="1600" u="sng" dirty="0">
                <a:solidFill>
                  <a:srgbClr val="000000"/>
                </a:solidFill>
                <a:latin typeface="+mn-lt"/>
              </a:rPr>
              <a:t>I</a:t>
            </a:r>
            <a:r>
              <a:rPr lang="en-US" sz="1600" u="sng" dirty="0" smtClean="0">
                <a:solidFill>
                  <a:srgbClr val="000000"/>
                </a:solidFill>
                <a:latin typeface="+mn-lt"/>
              </a:rPr>
              <a:t>nterpretation</a:t>
            </a:r>
            <a:r>
              <a:rPr lang="en-US" sz="1600" dirty="0" smtClean="0">
                <a:solidFill>
                  <a:srgbClr val="000000"/>
                </a:solidFill>
                <a:latin typeface="+mn-lt"/>
              </a:rPr>
              <a:t>: </a:t>
            </a:r>
          </a:p>
          <a:p>
            <a:endParaRPr lang="en-US" sz="1600" dirty="0">
              <a:solidFill>
                <a:srgbClr val="000000"/>
              </a:solidFill>
              <a:latin typeface="+mn-lt"/>
            </a:endParaRPr>
          </a:p>
          <a:p>
            <a:r>
              <a:rPr lang="en-US" sz="1600" dirty="0" smtClean="0">
                <a:solidFill>
                  <a:srgbClr val="000000"/>
                </a:solidFill>
                <a:latin typeface="+mn-lt"/>
              </a:rPr>
              <a:t>Recurrence of humid periods when </a:t>
            </a:r>
            <a:r>
              <a:rPr lang="en-US" sz="1600" dirty="0">
                <a:solidFill>
                  <a:srgbClr val="000000"/>
                </a:solidFill>
                <a:latin typeface="+mn-lt"/>
              </a:rPr>
              <a:t>precession-forced </a:t>
            </a:r>
            <a:r>
              <a:rPr lang="en-US" sz="1600" dirty="0" smtClean="0">
                <a:solidFill>
                  <a:srgbClr val="000000"/>
                </a:solidFill>
                <a:latin typeface="+mn-lt"/>
              </a:rPr>
              <a:t>orbital monsoon forcing is strong.</a:t>
            </a:r>
          </a:p>
          <a:p>
            <a:endParaRPr lang="en-US" sz="1600" dirty="0">
              <a:solidFill>
                <a:srgbClr val="000000"/>
              </a:solidFill>
              <a:latin typeface="+mn-lt"/>
            </a:endParaRPr>
          </a:p>
          <a:p>
            <a:r>
              <a:rPr lang="en-US" sz="1600" dirty="0" smtClean="0">
                <a:solidFill>
                  <a:srgbClr val="000000"/>
                </a:solidFill>
                <a:latin typeface="+mn-lt"/>
              </a:rPr>
              <a:t>Greening of Sahel and Sahara associated with precipitation increases.</a:t>
            </a:r>
            <a:endParaRPr lang="en-US" sz="1600" dirty="0">
              <a:solidFill>
                <a:srgbClr val="000000"/>
              </a:solidFill>
              <a:latin typeface="+mn-lt"/>
            </a:endParaRPr>
          </a:p>
        </p:txBody>
      </p:sp>
      <p:sp>
        <p:nvSpPr>
          <p:cNvPr id="14" name="Text Box 1160"/>
          <p:cNvSpPr txBox="1">
            <a:spLocks noChangeArrowheads="1"/>
          </p:cNvSpPr>
          <p:nvPr/>
        </p:nvSpPr>
        <p:spPr bwMode="auto">
          <a:xfrm>
            <a:off x="5581371" y="5902077"/>
            <a:ext cx="24372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1200" i="1" dirty="0" err="1" smtClean="0">
                <a:solidFill>
                  <a:srgbClr val="0000FF"/>
                </a:solidFill>
                <a:latin typeface="+mn-lt"/>
              </a:rPr>
              <a:t>Tjallingii</a:t>
            </a:r>
            <a:r>
              <a:rPr lang="fr-FR" sz="1200" i="1" dirty="0" smtClean="0">
                <a:solidFill>
                  <a:srgbClr val="0000FF"/>
                </a:solidFill>
                <a:latin typeface="+mn-lt"/>
              </a:rPr>
              <a:t> et al., </a:t>
            </a:r>
            <a:r>
              <a:rPr lang="fr-FR" sz="1200" i="1" dirty="0">
                <a:solidFill>
                  <a:srgbClr val="0000FF"/>
                </a:solidFill>
                <a:latin typeface="+mn-lt"/>
              </a:rPr>
              <a:t>S</a:t>
            </a:r>
            <a:r>
              <a:rPr lang="fr-FR" sz="1200" i="1" dirty="0" smtClean="0">
                <a:solidFill>
                  <a:srgbClr val="0000FF"/>
                </a:solidFill>
                <a:latin typeface="+mn-lt"/>
              </a:rPr>
              <a:t>cience, 2008</a:t>
            </a:r>
            <a:endParaRPr lang="fr-FR" sz="1200" i="1" dirty="0">
              <a:solidFill>
                <a:srgbClr val="0000FF"/>
              </a:solidFill>
              <a:latin typeface="+mn-lt"/>
            </a:endParaRPr>
          </a:p>
        </p:txBody>
      </p:sp>
      <p:sp>
        <p:nvSpPr>
          <p:cNvPr id="12" name="5-Point Star 11"/>
          <p:cNvSpPr>
            <a:spLocks noChangeAspect="1"/>
          </p:cNvSpPr>
          <p:nvPr/>
        </p:nvSpPr>
        <p:spPr>
          <a:xfrm>
            <a:off x="521006" y="1652682"/>
            <a:ext cx="165447" cy="151673"/>
          </a:xfrm>
          <a:prstGeom prst="star5">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522964" y="2037778"/>
            <a:ext cx="1223412" cy="369332"/>
          </a:xfrm>
          <a:prstGeom prst="rect">
            <a:avLst/>
          </a:prstGeom>
          <a:noFill/>
        </p:spPr>
        <p:txBody>
          <a:bodyPr wrap="none" rtlCol="0">
            <a:spAutoFit/>
          </a:bodyPr>
          <a:lstStyle/>
          <a:p>
            <a:r>
              <a:rPr lang="en-US" dirty="0" smtClean="0">
                <a:solidFill>
                  <a:srgbClr val="000000"/>
                </a:solidFill>
                <a:latin typeface="+mj-lt"/>
              </a:rPr>
              <a:t>Sahara box</a:t>
            </a:r>
            <a:endParaRPr lang="en-US" dirty="0">
              <a:solidFill>
                <a:srgbClr val="000000"/>
              </a:solidFill>
              <a:latin typeface="+mj-lt"/>
            </a:endParaRPr>
          </a:p>
        </p:txBody>
      </p:sp>
      <p:sp>
        <p:nvSpPr>
          <p:cNvPr id="17" name="TextBox 16"/>
          <p:cNvSpPr txBox="1"/>
          <p:nvPr/>
        </p:nvSpPr>
        <p:spPr>
          <a:xfrm>
            <a:off x="5522964" y="3240367"/>
            <a:ext cx="1085566" cy="369332"/>
          </a:xfrm>
          <a:prstGeom prst="rect">
            <a:avLst/>
          </a:prstGeom>
          <a:noFill/>
        </p:spPr>
        <p:txBody>
          <a:bodyPr wrap="none" rtlCol="0">
            <a:spAutoFit/>
          </a:bodyPr>
          <a:lstStyle/>
          <a:p>
            <a:r>
              <a:rPr lang="en-US" dirty="0" smtClean="0">
                <a:solidFill>
                  <a:srgbClr val="000000"/>
                </a:solidFill>
                <a:latin typeface="+mj-lt"/>
              </a:rPr>
              <a:t>Sahel box</a:t>
            </a:r>
            <a:endParaRPr lang="en-US" dirty="0">
              <a:solidFill>
                <a:srgbClr val="000000"/>
              </a:solidFill>
              <a:latin typeface="+mj-lt"/>
            </a:endParaRPr>
          </a:p>
        </p:txBody>
      </p:sp>
      <p:cxnSp>
        <p:nvCxnSpPr>
          <p:cNvPr id="15" name="Straight Arrow Connector 14"/>
          <p:cNvCxnSpPr>
            <a:stCxn id="16" idx="1"/>
          </p:cNvCxnSpPr>
          <p:nvPr/>
        </p:nvCxnSpPr>
        <p:spPr>
          <a:xfrm flipH="1" flipV="1">
            <a:off x="2271245" y="1554698"/>
            <a:ext cx="3251719" cy="6677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7" idx="1"/>
          </p:cNvCxnSpPr>
          <p:nvPr/>
        </p:nvCxnSpPr>
        <p:spPr>
          <a:xfrm flipH="1" flipV="1">
            <a:off x="2260826" y="2032738"/>
            <a:ext cx="3262138" cy="139229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518727" y="1894633"/>
            <a:ext cx="7077914" cy="2722545"/>
            <a:chOff x="518727" y="1894633"/>
            <a:chExt cx="7077914" cy="2722545"/>
          </a:xfrm>
        </p:grpSpPr>
        <p:sp>
          <p:nvSpPr>
            <p:cNvPr id="29" name="5-Point Star 28"/>
            <p:cNvSpPr>
              <a:spLocks noChangeAspect="1"/>
            </p:cNvSpPr>
            <p:nvPr/>
          </p:nvSpPr>
          <p:spPr>
            <a:xfrm>
              <a:off x="518727" y="1894633"/>
              <a:ext cx="165447" cy="151673"/>
            </a:xfrm>
            <a:prstGeom prst="star5">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30" name="AutoShape 11"/>
            <p:cNvSpPr>
              <a:spLocks noChangeArrowheads="1"/>
            </p:cNvSpPr>
            <p:nvPr/>
          </p:nvSpPr>
          <p:spPr bwMode="auto">
            <a:xfrm>
              <a:off x="5001511" y="4264753"/>
              <a:ext cx="101116" cy="352425"/>
            </a:xfrm>
            <a:prstGeom prst="downArrow">
              <a:avLst>
                <a:gd name="adj1" fmla="val 50000"/>
                <a:gd name="adj2" fmla="val 770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AutoShape 11"/>
            <p:cNvSpPr>
              <a:spLocks noChangeArrowheads="1"/>
            </p:cNvSpPr>
            <p:nvPr/>
          </p:nvSpPr>
          <p:spPr bwMode="auto">
            <a:xfrm>
              <a:off x="5153911" y="4264753"/>
              <a:ext cx="101116" cy="352425"/>
            </a:xfrm>
            <a:prstGeom prst="downArrow">
              <a:avLst>
                <a:gd name="adj1" fmla="val 50000"/>
                <a:gd name="adj2" fmla="val 770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AutoShape 11"/>
            <p:cNvSpPr>
              <a:spLocks noChangeArrowheads="1"/>
            </p:cNvSpPr>
            <p:nvPr/>
          </p:nvSpPr>
          <p:spPr bwMode="auto">
            <a:xfrm>
              <a:off x="5539522" y="4264753"/>
              <a:ext cx="101116" cy="352425"/>
            </a:xfrm>
            <a:prstGeom prst="downArrow">
              <a:avLst>
                <a:gd name="adj1" fmla="val 50000"/>
                <a:gd name="adj2" fmla="val 770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AutoShape 11"/>
            <p:cNvSpPr>
              <a:spLocks noChangeArrowheads="1"/>
            </p:cNvSpPr>
            <p:nvPr/>
          </p:nvSpPr>
          <p:spPr bwMode="auto">
            <a:xfrm>
              <a:off x="5884114" y="4264753"/>
              <a:ext cx="101116" cy="352425"/>
            </a:xfrm>
            <a:prstGeom prst="downArrow">
              <a:avLst>
                <a:gd name="adj1" fmla="val 50000"/>
                <a:gd name="adj2" fmla="val 770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AutoShape 11"/>
            <p:cNvSpPr>
              <a:spLocks noChangeArrowheads="1"/>
            </p:cNvSpPr>
            <p:nvPr/>
          </p:nvSpPr>
          <p:spPr bwMode="auto">
            <a:xfrm>
              <a:off x="6174171" y="4264753"/>
              <a:ext cx="101116" cy="352425"/>
            </a:xfrm>
            <a:prstGeom prst="downArrow">
              <a:avLst>
                <a:gd name="adj1" fmla="val 50000"/>
                <a:gd name="adj2" fmla="val 770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AutoShape 11"/>
            <p:cNvSpPr>
              <a:spLocks noChangeArrowheads="1"/>
            </p:cNvSpPr>
            <p:nvPr/>
          </p:nvSpPr>
          <p:spPr bwMode="auto">
            <a:xfrm>
              <a:off x="6636669" y="4264753"/>
              <a:ext cx="101116" cy="352425"/>
            </a:xfrm>
            <a:prstGeom prst="downArrow">
              <a:avLst>
                <a:gd name="adj1" fmla="val 50000"/>
                <a:gd name="adj2" fmla="val 770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AutoShape 11"/>
            <p:cNvSpPr>
              <a:spLocks noChangeArrowheads="1"/>
            </p:cNvSpPr>
            <p:nvPr/>
          </p:nvSpPr>
          <p:spPr bwMode="auto">
            <a:xfrm>
              <a:off x="7495525" y="4264753"/>
              <a:ext cx="101116" cy="352425"/>
            </a:xfrm>
            <a:prstGeom prst="downArrow">
              <a:avLst>
                <a:gd name="adj1" fmla="val 50000"/>
                <a:gd name="adj2" fmla="val 770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 name="TextBox 6"/>
          <p:cNvSpPr txBox="1"/>
          <p:nvPr/>
        </p:nvSpPr>
        <p:spPr>
          <a:xfrm>
            <a:off x="8596713" y="4342581"/>
            <a:ext cx="493858" cy="307777"/>
          </a:xfrm>
          <a:prstGeom prst="rect">
            <a:avLst/>
          </a:prstGeom>
          <a:noFill/>
        </p:spPr>
        <p:txBody>
          <a:bodyPr wrap="none" rtlCol="0">
            <a:spAutoFit/>
          </a:bodyPr>
          <a:lstStyle/>
          <a:p>
            <a:r>
              <a:rPr lang="en-US" sz="1400" dirty="0" smtClean="0">
                <a:solidFill>
                  <a:srgbClr val="000000"/>
                </a:solidFill>
                <a:latin typeface="+mn-lt"/>
              </a:rPr>
              <a:t>Wet</a:t>
            </a:r>
            <a:endParaRPr lang="en-US" sz="1400" dirty="0">
              <a:solidFill>
                <a:srgbClr val="000000"/>
              </a:solidFill>
              <a:latin typeface="+mn-lt"/>
            </a:endParaRPr>
          </a:p>
        </p:txBody>
      </p:sp>
      <p:sp>
        <p:nvSpPr>
          <p:cNvPr id="37" name="TextBox 36"/>
          <p:cNvSpPr txBox="1"/>
          <p:nvPr/>
        </p:nvSpPr>
        <p:spPr>
          <a:xfrm>
            <a:off x="8596713" y="5054484"/>
            <a:ext cx="438980" cy="307777"/>
          </a:xfrm>
          <a:prstGeom prst="rect">
            <a:avLst/>
          </a:prstGeom>
          <a:noFill/>
        </p:spPr>
        <p:txBody>
          <a:bodyPr wrap="none" rtlCol="0">
            <a:spAutoFit/>
          </a:bodyPr>
          <a:lstStyle/>
          <a:p>
            <a:r>
              <a:rPr lang="en-US" sz="1400" dirty="0" smtClean="0">
                <a:solidFill>
                  <a:srgbClr val="000000"/>
                </a:solidFill>
                <a:latin typeface="+mn-lt"/>
              </a:rPr>
              <a:t>Dry</a:t>
            </a:r>
            <a:endParaRPr lang="en-US" sz="1400" dirty="0">
              <a:solidFill>
                <a:srgbClr val="000000"/>
              </a:solidFill>
              <a:latin typeface="+mn-lt"/>
            </a:endParaRPr>
          </a:p>
        </p:txBody>
      </p:sp>
      <p:cxnSp>
        <p:nvCxnSpPr>
          <p:cNvPr id="27" name="Straight Arrow Connector 26"/>
          <p:cNvCxnSpPr/>
          <p:nvPr/>
        </p:nvCxnSpPr>
        <p:spPr>
          <a:xfrm rot="16200000" flipV="1">
            <a:off x="6612698" y="5232475"/>
            <a:ext cx="8466" cy="9144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202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99642" y="-300485"/>
            <a:ext cx="8214834" cy="1428750"/>
          </a:xfrm>
        </p:spPr>
        <p:txBody>
          <a:bodyPr/>
          <a:lstStyle/>
          <a:p>
            <a:pPr eaLnBrk="1" hangingPunct="1"/>
            <a:r>
              <a:rPr lang="en-US" i="1" dirty="0">
                <a:solidFill>
                  <a:srgbClr val="0000FF"/>
                </a:solidFill>
                <a:latin typeface="Calibri" charset="0"/>
              </a:rPr>
              <a:t>Models − Glacial</a:t>
            </a:r>
            <a:r>
              <a:rPr lang="en-US" i="1" dirty="0" smtClean="0">
                <a:solidFill>
                  <a:srgbClr val="0000FF"/>
                </a:solidFill>
                <a:latin typeface="Calibri" charset="0"/>
              </a:rPr>
              <a:t>-Interglacial: Millennial Events</a:t>
            </a:r>
            <a:endParaRPr lang="en-US" i="1" dirty="0">
              <a:solidFill>
                <a:srgbClr val="0000FF"/>
              </a:solidFill>
              <a:latin typeface="Calibri" charset="0"/>
            </a:endParaRPr>
          </a:p>
        </p:txBody>
      </p:sp>
      <p:cxnSp>
        <p:nvCxnSpPr>
          <p:cNvPr id="21" name="Straight Connector 20"/>
          <p:cNvCxnSpPr/>
          <p:nvPr/>
        </p:nvCxnSpPr>
        <p:spPr>
          <a:xfrm>
            <a:off x="11113" y="842515"/>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88441" y="1555045"/>
            <a:ext cx="2865512" cy="2613023"/>
          </a:xfrm>
          <a:prstGeom prst="rect">
            <a:avLst/>
          </a:prstGeom>
          <a:noFill/>
        </p:spPr>
        <p:txBody>
          <a:bodyPr wrap="square" rtlCol="0">
            <a:spAutoFit/>
          </a:bodyPr>
          <a:lstStyle/>
          <a:p>
            <a:r>
              <a:rPr lang="en-US" sz="1400" dirty="0" smtClean="0">
                <a:solidFill>
                  <a:schemeClr val="bg1"/>
                </a:solidFill>
                <a:latin typeface="+mj-lt"/>
              </a:rPr>
              <a:t>Measurements: grain size and elemental ratios in marine core GeoB9508-5, on continental slope just west of Senegal River mouth.</a:t>
            </a:r>
          </a:p>
          <a:p>
            <a:endParaRPr lang="en-US" sz="1400" u="sng" dirty="0" smtClean="0">
              <a:solidFill>
                <a:schemeClr val="bg1"/>
              </a:solidFill>
              <a:latin typeface="+mj-lt"/>
            </a:endParaRPr>
          </a:p>
          <a:p>
            <a:r>
              <a:rPr lang="en-US" sz="1400" u="sng" dirty="0">
                <a:solidFill>
                  <a:schemeClr val="bg1"/>
                </a:solidFill>
                <a:latin typeface="+mj-lt"/>
              </a:rPr>
              <a:t>I</a:t>
            </a:r>
            <a:r>
              <a:rPr lang="en-US" sz="1400" u="sng" dirty="0" smtClean="0">
                <a:solidFill>
                  <a:schemeClr val="bg1"/>
                </a:solidFill>
                <a:latin typeface="+mj-lt"/>
              </a:rPr>
              <a:t>nterpretation</a:t>
            </a:r>
            <a:r>
              <a:rPr lang="en-US" sz="1400" dirty="0" smtClean="0">
                <a:solidFill>
                  <a:schemeClr val="bg1"/>
                </a:solidFill>
                <a:latin typeface="+mj-lt"/>
              </a:rPr>
              <a:t>: </a:t>
            </a:r>
          </a:p>
          <a:p>
            <a:pPr>
              <a:lnSpc>
                <a:spcPct val="70000"/>
              </a:lnSpc>
            </a:pPr>
            <a:endParaRPr lang="en-US" sz="1400" dirty="0" smtClean="0">
              <a:solidFill>
                <a:schemeClr val="bg1"/>
              </a:solidFill>
              <a:latin typeface="+mj-lt"/>
            </a:endParaRPr>
          </a:p>
          <a:p>
            <a:r>
              <a:rPr lang="en-US" sz="1400" dirty="0" smtClean="0">
                <a:solidFill>
                  <a:schemeClr val="bg1"/>
                </a:solidFill>
                <a:latin typeface="+mj-lt"/>
              </a:rPr>
              <a:t>Data: Strong decreases in Al/Si and Fe/K ratios during Heinrich </a:t>
            </a:r>
            <a:r>
              <a:rPr lang="en-US" sz="1400" dirty="0" err="1" smtClean="0">
                <a:solidFill>
                  <a:schemeClr val="bg1"/>
                </a:solidFill>
                <a:latin typeface="+mj-lt"/>
              </a:rPr>
              <a:t>stadials</a:t>
            </a:r>
            <a:r>
              <a:rPr lang="en-US" sz="1400" dirty="0" smtClean="0">
                <a:solidFill>
                  <a:schemeClr val="bg1"/>
                </a:solidFill>
                <a:latin typeface="+mj-lt"/>
              </a:rPr>
              <a:t> are associated with much lower sediment discharge from Senegal River </a:t>
            </a:r>
            <a:r>
              <a:rPr lang="en-US" sz="1400" dirty="0" smtClean="0">
                <a:solidFill>
                  <a:schemeClr val="bg1"/>
                </a:solidFill>
                <a:latin typeface="+mj-lt"/>
                <a:ea typeface="Wingdings"/>
                <a:cs typeface="Wingdings"/>
                <a:sym typeface="Wingdings"/>
              </a:rPr>
              <a:t></a:t>
            </a:r>
            <a:r>
              <a:rPr lang="en-US" sz="1400" dirty="0">
                <a:solidFill>
                  <a:schemeClr val="bg1"/>
                </a:solidFill>
                <a:latin typeface="+mj-lt"/>
                <a:sym typeface="Wingdings"/>
              </a:rPr>
              <a:t> </a:t>
            </a:r>
            <a:r>
              <a:rPr lang="en-US" sz="1400" dirty="0" smtClean="0">
                <a:solidFill>
                  <a:schemeClr val="bg1"/>
                </a:solidFill>
                <a:latin typeface="+mj-lt"/>
                <a:sym typeface="Wingdings"/>
              </a:rPr>
              <a:t>arid West African Sahel</a:t>
            </a:r>
            <a:r>
              <a:rPr lang="en-US" sz="1400" dirty="0" smtClean="0">
                <a:solidFill>
                  <a:schemeClr val="bg1"/>
                </a:solidFill>
                <a:latin typeface="+mj-lt"/>
              </a:rPr>
              <a:t>.</a:t>
            </a:r>
          </a:p>
        </p:txBody>
      </p:sp>
      <p:sp>
        <p:nvSpPr>
          <p:cNvPr id="7" name="Text Box 1160"/>
          <p:cNvSpPr txBox="1">
            <a:spLocks noChangeArrowheads="1"/>
          </p:cNvSpPr>
          <p:nvPr/>
        </p:nvSpPr>
        <p:spPr bwMode="auto">
          <a:xfrm>
            <a:off x="618690" y="5893594"/>
            <a:ext cx="649624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1200" i="1" dirty="0" err="1" smtClean="0">
                <a:solidFill>
                  <a:srgbClr val="0000FF"/>
                </a:solidFill>
                <a:latin typeface="+mn-lt"/>
              </a:rPr>
              <a:t>Mulitza</a:t>
            </a:r>
            <a:r>
              <a:rPr lang="fr-FR" sz="1200" i="1" dirty="0" smtClean="0">
                <a:solidFill>
                  <a:srgbClr val="0000FF"/>
                </a:solidFill>
                <a:latin typeface="+mn-lt"/>
              </a:rPr>
              <a:t> et al., </a:t>
            </a:r>
            <a:r>
              <a:rPr lang="fr-FR" sz="1200" i="1" dirty="0" err="1" smtClean="0">
                <a:solidFill>
                  <a:srgbClr val="0000FF"/>
                </a:solidFill>
                <a:latin typeface="+mn-lt"/>
              </a:rPr>
              <a:t>Paleoceanography</a:t>
            </a:r>
            <a:r>
              <a:rPr lang="fr-FR" sz="1200" i="1" dirty="0" smtClean="0">
                <a:solidFill>
                  <a:srgbClr val="0000FF"/>
                </a:solidFill>
                <a:latin typeface="+mn-lt"/>
              </a:rPr>
              <a:t>, 2008</a:t>
            </a:r>
            <a:endParaRPr lang="fr-FR" sz="1200" i="1" dirty="0">
              <a:solidFill>
                <a:srgbClr val="0000FF"/>
              </a:solidFill>
              <a:latin typeface="+mn-lt"/>
            </a:endParaRPr>
          </a:p>
        </p:txBody>
      </p:sp>
      <p:pic>
        <p:nvPicPr>
          <p:cNvPr id="2" name="Picture 1"/>
          <p:cNvPicPr>
            <a:picLocks noChangeAspect="1"/>
          </p:cNvPicPr>
          <p:nvPr/>
        </p:nvPicPr>
        <p:blipFill>
          <a:blip r:embed="rId3"/>
          <a:stretch>
            <a:fillRect/>
          </a:stretch>
        </p:blipFill>
        <p:spPr>
          <a:xfrm>
            <a:off x="3941809" y="1302602"/>
            <a:ext cx="4969014" cy="4875699"/>
          </a:xfrm>
          <a:prstGeom prst="rect">
            <a:avLst/>
          </a:prstGeom>
        </p:spPr>
      </p:pic>
      <p:sp>
        <p:nvSpPr>
          <p:cNvPr id="9" name="AutoShape 6"/>
          <p:cNvSpPr>
            <a:spLocks noChangeArrowheads="1"/>
          </p:cNvSpPr>
          <p:nvPr/>
        </p:nvSpPr>
        <p:spPr bwMode="auto">
          <a:xfrm>
            <a:off x="7606338" y="2568482"/>
            <a:ext cx="130607" cy="352425"/>
          </a:xfrm>
          <a:prstGeom prst="downArrow">
            <a:avLst>
              <a:gd name="adj1" fmla="val 50000"/>
              <a:gd name="adj2" fmla="val 59678"/>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AutoShape 7"/>
          <p:cNvSpPr>
            <a:spLocks noChangeArrowheads="1"/>
          </p:cNvSpPr>
          <p:nvPr/>
        </p:nvSpPr>
        <p:spPr bwMode="auto">
          <a:xfrm>
            <a:off x="7030285" y="2568482"/>
            <a:ext cx="143247" cy="352425"/>
          </a:xfrm>
          <a:prstGeom prst="downArrow">
            <a:avLst>
              <a:gd name="adj1" fmla="val 50000"/>
              <a:gd name="adj2" fmla="val 54412"/>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AutoShape 8"/>
          <p:cNvSpPr>
            <a:spLocks noChangeArrowheads="1"/>
          </p:cNvSpPr>
          <p:nvPr/>
        </p:nvSpPr>
        <p:spPr bwMode="auto">
          <a:xfrm>
            <a:off x="6465803" y="2568482"/>
            <a:ext cx="122180" cy="352425"/>
          </a:xfrm>
          <a:prstGeom prst="downArrow">
            <a:avLst>
              <a:gd name="adj1" fmla="val 50000"/>
              <a:gd name="adj2" fmla="val 6379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AutoShape 9"/>
          <p:cNvSpPr>
            <a:spLocks noChangeArrowheads="1"/>
          </p:cNvSpPr>
          <p:nvPr/>
        </p:nvSpPr>
        <p:spPr bwMode="auto">
          <a:xfrm>
            <a:off x="6124201" y="2568482"/>
            <a:ext cx="168526" cy="352425"/>
          </a:xfrm>
          <a:prstGeom prst="downArrow">
            <a:avLst>
              <a:gd name="adj1" fmla="val 50000"/>
              <a:gd name="adj2" fmla="val 4625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AutoShape 10"/>
          <p:cNvSpPr>
            <a:spLocks noChangeArrowheads="1"/>
          </p:cNvSpPr>
          <p:nvPr/>
        </p:nvSpPr>
        <p:spPr bwMode="auto">
          <a:xfrm>
            <a:off x="5591642" y="2568482"/>
            <a:ext cx="219083" cy="352425"/>
          </a:xfrm>
          <a:prstGeom prst="downArrow">
            <a:avLst>
              <a:gd name="adj1" fmla="val 50000"/>
              <a:gd name="adj2" fmla="val 3557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AutoShape 11"/>
          <p:cNvSpPr>
            <a:spLocks noChangeArrowheads="1"/>
          </p:cNvSpPr>
          <p:nvPr/>
        </p:nvSpPr>
        <p:spPr bwMode="auto">
          <a:xfrm>
            <a:off x="5374513" y="2568482"/>
            <a:ext cx="101116" cy="352425"/>
          </a:xfrm>
          <a:prstGeom prst="downArrow">
            <a:avLst>
              <a:gd name="adj1" fmla="val 50000"/>
              <a:gd name="adj2" fmla="val 770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 name="Group 3"/>
          <p:cNvGrpSpPr/>
          <p:nvPr/>
        </p:nvGrpSpPr>
        <p:grpSpPr>
          <a:xfrm>
            <a:off x="4809265" y="4461382"/>
            <a:ext cx="3375330" cy="1839959"/>
            <a:chOff x="4809265" y="4461382"/>
            <a:chExt cx="3375330" cy="1839959"/>
          </a:xfrm>
        </p:grpSpPr>
        <p:pic>
          <p:nvPicPr>
            <p:cNvPr id="3" name="Picture 2"/>
            <p:cNvPicPr>
              <a:picLocks noChangeAspect="1"/>
            </p:cNvPicPr>
            <p:nvPr/>
          </p:nvPicPr>
          <p:blipFill>
            <a:blip r:embed="rId4"/>
            <a:stretch>
              <a:fillRect/>
            </a:stretch>
          </p:blipFill>
          <p:spPr>
            <a:xfrm>
              <a:off x="4809265" y="4461382"/>
              <a:ext cx="3375330" cy="1839959"/>
            </a:xfrm>
            <a:prstGeom prst="rect">
              <a:avLst/>
            </a:prstGeom>
          </p:spPr>
        </p:pic>
        <p:sp>
          <p:nvSpPr>
            <p:cNvPr id="17" name="TextBox 16"/>
            <p:cNvSpPr txBox="1"/>
            <p:nvPr/>
          </p:nvSpPr>
          <p:spPr>
            <a:xfrm>
              <a:off x="5210023" y="4588190"/>
              <a:ext cx="2145539" cy="461665"/>
            </a:xfrm>
            <a:prstGeom prst="rect">
              <a:avLst/>
            </a:prstGeom>
            <a:solidFill>
              <a:srgbClr val="FFFFFF"/>
            </a:solidFill>
          </p:spPr>
          <p:txBody>
            <a:bodyPr wrap="none" rtlCol="0">
              <a:spAutoFit/>
            </a:bodyPr>
            <a:lstStyle/>
            <a:p>
              <a:pPr algn="ctr"/>
              <a:r>
                <a:rPr lang="en-US" sz="1200" dirty="0" smtClean="0">
                  <a:solidFill>
                    <a:srgbClr val="000000"/>
                  </a:solidFill>
                  <a:latin typeface="+mj-lt"/>
                </a:rPr>
                <a:t>CCSM2 AO “Hosing” Simulation</a:t>
              </a:r>
            </a:p>
            <a:p>
              <a:pPr algn="ctr"/>
              <a:r>
                <a:rPr lang="en-US" sz="1200" dirty="0" smtClean="0">
                  <a:solidFill>
                    <a:srgbClr val="000000"/>
                  </a:solidFill>
                  <a:latin typeface="+mj-lt"/>
                </a:rPr>
                <a:t>P-E (m/</a:t>
              </a:r>
              <a:r>
                <a:rPr lang="en-US" sz="1200" dirty="0" err="1" smtClean="0">
                  <a:solidFill>
                    <a:srgbClr val="000000"/>
                  </a:solidFill>
                  <a:latin typeface="+mj-lt"/>
                </a:rPr>
                <a:t>yr</a:t>
              </a:r>
              <a:r>
                <a:rPr lang="en-US" sz="1200" dirty="0" smtClean="0">
                  <a:solidFill>
                    <a:srgbClr val="000000"/>
                  </a:solidFill>
                  <a:latin typeface="+mj-lt"/>
                </a:rPr>
                <a:t>)</a:t>
              </a:r>
              <a:endParaRPr lang="en-US" sz="1200" dirty="0">
                <a:solidFill>
                  <a:srgbClr val="000000"/>
                </a:solidFill>
                <a:latin typeface="+mj-lt"/>
              </a:endParaRPr>
            </a:p>
          </p:txBody>
        </p:sp>
      </p:grpSp>
      <p:sp>
        <p:nvSpPr>
          <p:cNvPr id="6" name="TextBox 5"/>
          <p:cNvSpPr txBox="1"/>
          <p:nvPr/>
        </p:nvSpPr>
        <p:spPr>
          <a:xfrm>
            <a:off x="488441" y="4395869"/>
            <a:ext cx="2865511" cy="1384995"/>
          </a:xfrm>
          <a:prstGeom prst="rect">
            <a:avLst/>
          </a:prstGeom>
          <a:noFill/>
        </p:spPr>
        <p:txBody>
          <a:bodyPr wrap="square" rtlCol="0">
            <a:spAutoFit/>
          </a:bodyPr>
          <a:lstStyle/>
          <a:p>
            <a:r>
              <a:rPr lang="en-US" sz="1400" dirty="0">
                <a:solidFill>
                  <a:schemeClr val="bg1"/>
                </a:solidFill>
                <a:latin typeface="+mn-lt"/>
              </a:rPr>
              <a:t>Climate model: Cold North Atlantic during </a:t>
            </a:r>
            <a:r>
              <a:rPr lang="en-US" sz="1400" dirty="0" err="1">
                <a:solidFill>
                  <a:schemeClr val="bg1"/>
                </a:solidFill>
                <a:latin typeface="+mn-lt"/>
              </a:rPr>
              <a:t>meltwater</a:t>
            </a:r>
            <a:r>
              <a:rPr lang="en-US" sz="1400" dirty="0">
                <a:solidFill>
                  <a:schemeClr val="bg1"/>
                </a:solidFill>
                <a:latin typeface="+mn-lt"/>
              </a:rPr>
              <a:t> events induces a southward shift of West African monsoon trough and mid-tropospheric African Easterly Jet.</a:t>
            </a:r>
          </a:p>
          <a:p>
            <a:endParaRPr lang="en-US" sz="1400" dirty="0">
              <a:latin typeface="+mn-lt"/>
            </a:endParaRPr>
          </a:p>
        </p:txBody>
      </p:sp>
      <p:cxnSp>
        <p:nvCxnSpPr>
          <p:cNvPr id="18" name="Straight Arrow Connector 17"/>
          <p:cNvCxnSpPr/>
          <p:nvPr/>
        </p:nvCxnSpPr>
        <p:spPr>
          <a:xfrm rot="16200000" flipV="1">
            <a:off x="6477226" y="1007442"/>
            <a:ext cx="8466" cy="9144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706524" y="1041387"/>
            <a:ext cx="526907" cy="307777"/>
          </a:xfrm>
          <a:prstGeom prst="rect">
            <a:avLst/>
          </a:prstGeom>
          <a:noFill/>
        </p:spPr>
        <p:txBody>
          <a:bodyPr wrap="none" rtlCol="0">
            <a:spAutoFit/>
          </a:bodyPr>
          <a:lstStyle/>
          <a:p>
            <a:r>
              <a:rPr lang="en-US" sz="1400" dirty="0" smtClean="0">
                <a:solidFill>
                  <a:srgbClr val="0000FF"/>
                </a:solidFill>
                <a:latin typeface="+mn-lt"/>
              </a:rPr>
              <a:t>LGM</a:t>
            </a:r>
            <a:endParaRPr lang="en-US" sz="1400" dirty="0">
              <a:solidFill>
                <a:srgbClr val="0000FF"/>
              </a:solidFill>
              <a:latin typeface="+mn-lt"/>
            </a:endParaRPr>
          </a:p>
        </p:txBody>
      </p:sp>
      <p:sp>
        <p:nvSpPr>
          <p:cNvPr id="19" name="TextBox 18"/>
          <p:cNvSpPr txBox="1"/>
          <p:nvPr/>
        </p:nvSpPr>
        <p:spPr>
          <a:xfrm>
            <a:off x="4682011" y="1041387"/>
            <a:ext cx="877163" cy="307777"/>
          </a:xfrm>
          <a:prstGeom prst="rect">
            <a:avLst/>
          </a:prstGeom>
          <a:noFill/>
        </p:spPr>
        <p:txBody>
          <a:bodyPr wrap="none" rtlCol="0">
            <a:spAutoFit/>
          </a:bodyPr>
          <a:lstStyle/>
          <a:p>
            <a:r>
              <a:rPr lang="en-US" sz="1400" dirty="0" smtClean="0">
                <a:solidFill>
                  <a:srgbClr val="0000FF"/>
                </a:solidFill>
                <a:latin typeface="+mn-lt"/>
              </a:rPr>
              <a:t>Holocene</a:t>
            </a:r>
            <a:endParaRPr lang="en-US" sz="1400" dirty="0">
              <a:solidFill>
                <a:srgbClr val="0000FF"/>
              </a:solidFill>
              <a:latin typeface="+mn-lt"/>
            </a:endParaRPr>
          </a:p>
        </p:txBody>
      </p:sp>
      <p:grpSp>
        <p:nvGrpSpPr>
          <p:cNvPr id="15" name="Group 14"/>
          <p:cNvGrpSpPr/>
          <p:nvPr/>
        </p:nvGrpSpPr>
        <p:grpSpPr>
          <a:xfrm>
            <a:off x="4974345" y="1261523"/>
            <a:ext cx="612648" cy="307777"/>
            <a:chOff x="4974345" y="1261523"/>
            <a:chExt cx="612648" cy="307777"/>
          </a:xfrm>
        </p:grpSpPr>
        <p:sp>
          <p:nvSpPr>
            <p:cNvPr id="20" name="TextBox 19"/>
            <p:cNvSpPr txBox="1"/>
            <p:nvPr/>
          </p:nvSpPr>
          <p:spPr>
            <a:xfrm>
              <a:off x="5054553" y="1261523"/>
              <a:ext cx="515097" cy="307777"/>
            </a:xfrm>
            <a:prstGeom prst="rect">
              <a:avLst/>
            </a:prstGeom>
            <a:noFill/>
          </p:spPr>
          <p:txBody>
            <a:bodyPr wrap="none" rtlCol="0">
              <a:spAutoFit/>
            </a:bodyPr>
            <a:lstStyle/>
            <a:p>
              <a:r>
                <a:rPr lang="en-US" sz="1400" b="1" dirty="0" smtClean="0">
                  <a:solidFill>
                    <a:srgbClr val="008000"/>
                  </a:solidFill>
                  <a:latin typeface="+mn-lt"/>
                </a:rPr>
                <a:t>AHP</a:t>
              </a:r>
              <a:endParaRPr lang="en-US" sz="1400" b="1" dirty="0">
                <a:solidFill>
                  <a:srgbClr val="008000"/>
                </a:solidFill>
                <a:latin typeface="+mn-lt"/>
              </a:endParaRPr>
            </a:p>
          </p:txBody>
        </p:sp>
        <p:cxnSp>
          <p:nvCxnSpPr>
            <p:cNvPr id="22" name="Straight Arrow Connector 21"/>
            <p:cNvCxnSpPr/>
            <p:nvPr/>
          </p:nvCxnSpPr>
          <p:spPr>
            <a:xfrm rot="16200000" flipV="1">
              <a:off x="5276436" y="1192180"/>
              <a:ext cx="8466" cy="612648"/>
            </a:xfrm>
            <a:prstGeom prst="straightConnector1">
              <a:avLst/>
            </a:prstGeom>
            <a:ln w="12700" cmpd="sng">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7890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4433" y="1060110"/>
            <a:ext cx="415025" cy="4563928"/>
          </a:xfrm>
          <a:prstGeom prst="rect">
            <a:avLst/>
          </a:prstGeom>
          <a:solidFill>
            <a:srgbClr val="5E80C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8" name="Picture 1039"/>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615"/>
          <a:stretch>
            <a:fillRect/>
          </a:stretch>
        </p:blipFill>
        <p:spPr bwMode="auto">
          <a:xfrm>
            <a:off x="5067096" y="984365"/>
            <a:ext cx="3623412" cy="502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1" name="Title 1"/>
          <p:cNvSpPr>
            <a:spLocks noGrp="1"/>
          </p:cNvSpPr>
          <p:nvPr>
            <p:ph type="title"/>
          </p:nvPr>
        </p:nvSpPr>
        <p:spPr>
          <a:xfrm>
            <a:off x="685800" y="-219075"/>
            <a:ext cx="7770813" cy="1428750"/>
          </a:xfrm>
        </p:spPr>
        <p:txBody>
          <a:bodyPr/>
          <a:lstStyle/>
          <a:p>
            <a:pPr eaLnBrk="1" hangingPunct="1"/>
            <a:r>
              <a:rPr lang="en-US" i="1" dirty="0" smtClean="0">
                <a:solidFill>
                  <a:srgbClr val="0000FF"/>
                </a:solidFill>
                <a:latin typeface="Calibri" charset="0"/>
              </a:rPr>
              <a:t>Last 21ka – </a:t>
            </a:r>
            <a:r>
              <a:rPr lang="en-US" i="1" dirty="0" err="1" smtClean="0">
                <a:solidFill>
                  <a:srgbClr val="0000FF"/>
                </a:solidFill>
                <a:latin typeface="Calibri" charset="0"/>
              </a:rPr>
              <a:t>Deglaciation</a:t>
            </a:r>
            <a:r>
              <a:rPr lang="en-US" i="1" dirty="0" smtClean="0">
                <a:solidFill>
                  <a:srgbClr val="0000FF"/>
                </a:solidFill>
                <a:latin typeface="Calibri" charset="0"/>
              </a:rPr>
              <a:t> and Holocene</a:t>
            </a:r>
            <a:endParaRPr lang="en-US" i="1" dirty="0">
              <a:solidFill>
                <a:srgbClr val="0000FF"/>
              </a:solidFill>
              <a:latin typeface="Calibri" charset="0"/>
            </a:endParaRPr>
          </a:p>
        </p:txBody>
      </p:sp>
      <p:cxnSp>
        <p:nvCxnSpPr>
          <p:cNvPr id="21" name="Straight Connector 20"/>
          <p:cNvCxnSpPr/>
          <p:nvPr/>
        </p:nvCxnSpPr>
        <p:spPr>
          <a:xfrm>
            <a:off x="11113" y="842515"/>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sp>
        <p:nvSpPr>
          <p:cNvPr id="10" name="Rectangle 1036"/>
          <p:cNvSpPr>
            <a:spLocks noChangeArrowheads="1"/>
          </p:cNvSpPr>
          <p:nvPr/>
        </p:nvSpPr>
        <p:spPr bwMode="auto">
          <a:xfrm>
            <a:off x="5039071" y="6031117"/>
            <a:ext cx="41049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200" i="1" dirty="0" err="1">
                <a:solidFill>
                  <a:srgbClr val="0000FF"/>
                </a:solidFill>
                <a:latin typeface="+mn-lt"/>
                <a:cs typeface="Arial"/>
              </a:rPr>
              <a:t>deMenocal</a:t>
            </a:r>
            <a:r>
              <a:rPr lang="en-US" sz="1200" i="1" dirty="0">
                <a:solidFill>
                  <a:srgbClr val="0000FF"/>
                </a:solidFill>
                <a:latin typeface="+mn-lt"/>
                <a:cs typeface="Arial"/>
              </a:rPr>
              <a:t> et al., 2000; </a:t>
            </a:r>
            <a:r>
              <a:rPr lang="en-US" sz="1200" i="1" dirty="0" err="1">
                <a:solidFill>
                  <a:srgbClr val="0000FF"/>
                </a:solidFill>
                <a:latin typeface="+mn-lt"/>
                <a:cs typeface="Arial"/>
              </a:rPr>
              <a:t>Gasse</a:t>
            </a:r>
            <a:r>
              <a:rPr lang="en-US" sz="1200" i="1" dirty="0">
                <a:solidFill>
                  <a:srgbClr val="0000FF"/>
                </a:solidFill>
                <a:latin typeface="+mn-lt"/>
                <a:cs typeface="Arial"/>
              </a:rPr>
              <a:t>, 2000; Tierney et al. 2008</a:t>
            </a:r>
          </a:p>
        </p:txBody>
      </p:sp>
      <p:sp>
        <p:nvSpPr>
          <p:cNvPr id="12" name="Rectangle 1037"/>
          <p:cNvSpPr>
            <a:spLocks noChangeArrowheads="1"/>
          </p:cNvSpPr>
          <p:nvPr/>
        </p:nvSpPr>
        <p:spPr bwMode="auto">
          <a:xfrm>
            <a:off x="464690" y="931334"/>
            <a:ext cx="362192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i="1" dirty="0">
                <a:solidFill>
                  <a:srgbClr val="0000FF"/>
                </a:solidFill>
                <a:latin typeface="Calibri"/>
              </a:rPr>
              <a:t>Abrupt, synchronous initiation </a:t>
            </a:r>
            <a:r>
              <a:rPr lang="en-US" i="1" dirty="0" smtClean="0">
                <a:solidFill>
                  <a:srgbClr val="0000FF"/>
                </a:solidFill>
                <a:latin typeface="Calibri"/>
              </a:rPr>
              <a:t>of </a:t>
            </a:r>
            <a:r>
              <a:rPr lang="en-US" i="1" dirty="0">
                <a:solidFill>
                  <a:srgbClr val="0000FF"/>
                </a:solidFill>
                <a:latin typeface="Calibri"/>
              </a:rPr>
              <a:t>the African Humid Period across Africa</a:t>
            </a:r>
            <a:r>
              <a:rPr lang="en-US" i="1" dirty="0" smtClean="0">
                <a:solidFill>
                  <a:srgbClr val="0000FF"/>
                </a:solidFill>
                <a:latin typeface="Calibri"/>
              </a:rPr>
              <a:t>?</a:t>
            </a:r>
          </a:p>
          <a:p>
            <a:pPr>
              <a:lnSpc>
                <a:spcPct val="80000"/>
              </a:lnSpc>
            </a:pPr>
            <a:endParaRPr lang="en-US" i="1" dirty="0" smtClean="0">
              <a:solidFill>
                <a:srgbClr val="0000FF"/>
              </a:solidFill>
              <a:latin typeface="Calibri"/>
            </a:endParaRPr>
          </a:p>
          <a:p>
            <a:pPr algn="ctr"/>
            <a:r>
              <a:rPr lang="en-US" dirty="0" smtClean="0">
                <a:solidFill>
                  <a:schemeClr val="bg1"/>
                </a:solidFill>
                <a:latin typeface="Calibri"/>
              </a:rPr>
              <a:t>The DATA</a:t>
            </a:r>
            <a:endParaRPr lang="en-US" dirty="0">
              <a:solidFill>
                <a:schemeClr val="bg1"/>
              </a:solidFill>
              <a:latin typeface="Calibri"/>
            </a:endParaRPr>
          </a:p>
          <a:p>
            <a:endParaRPr lang="en-US" b="1" dirty="0">
              <a:solidFill>
                <a:srgbClr val="0000FF"/>
              </a:solidFill>
              <a:latin typeface="Times" charset="0"/>
            </a:endParaRPr>
          </a:p>
        </p:txBody>
      </p:sp>
      <p:sp>
        <p:nvSpPr>
          <p:cNvPr id="13" name="Rectangle 1042"/>
          <p:cNvSpPr>
            <a:spLocks noChangeArrowheads="1"/>
          </p:cNvSpPr>
          <p:nvPr/>
        </p:nvSpPr>
        <p:spPr bwMode="auto">
          <a:xfrm>
            <a:off x="1289861" y="5759940"/>
            <a:ext cx="2056973"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i="1" dirty="0">
                <a:solidFill>
                  <a:srgbClr val="0000FF"/>
                </a:solidFill>
                <a:latin typeface="+mn-lt"/>
                <a:cs typeface="Arial"/>
              </a:rPr>
              <a:t>Street-</a:t>
            </a:r>
            <a:r>
              <a:rPr lang="en-US" sz="1200" i="1" dirty="0" err="1">
                <a:solidFill>
                  <a:srgbClr val="0000FF"/>
                </a:solidFill>
                <a:latin typeface="+mn-lt"/>
                <a:cs typeface="Arial"/>
              </a:rPr>
              <a:t>Perrott</a:t>
            </a:r>
            <a:r>
              <a:rPr lang="en-US" sz="1200" i="1" dirty="0">
                <a:solidFill>
                  <a:srgbClr val="0000FF"/>
                </a:solidFill>
                <a:latin typeface="+mn-lt"/>
                <a:cs typeface="Arial"/>
              </a:rPr>
              <a:t> &amp; </a:t>
            </a:r>
            <a:r>
              <a:rPr lang="en-US" sz="1200" i="1" dirty="0" err="1">
                <a:solidFill>
                  <a:srgbClr val="0000FF"/>
                </a:solidFill>
                <a:latin typeface="+mn-lt"/>
                <a:cs typeface="Arial"/>
              </a:rPr>
              <a:t>Perrott</a:t>
            </a:r>
            <a:r>
              <a:rPr lang="en-US" sz="1200" i="1" dirty="0">
                <a:solidFill>
                  <a:srgbClr val="0000FF"/>
                </a:solidFill>
                <a:latin typeface="+mn-lt"/>
                <a:cs typeface="Arial"/>
              </a:rPr>
              <a:t>, 1993</a:t>
            </a:r>
          </a:p>
        </p:txBody>
      </p:sp>
      <p:grpSp>
        <p:nvGrpSpPr>
          <p:cNvPr id="11" name="Group 10"/>
          <p:cNvGrpSpPr/>
          <p:nvPr/>
        </p:nvGrpSpPr>
        <p:grpSpPr>
          <a:xfrm>
            <a:off x="905668" y="2154100"/>
            <a:ext cx="3052763" cy="3505200"/>
            <a:chOff x="304800" y="2667000"/>
            <a:chExt cx="3052763" cy="3505200"/>
          </a:xfrm>
        </p:grpSpPr>
        <p:pic>
          <p:nvPicPr>
            <p:cNvPr id="14" name="Picture 1041" descr="street_perrott_19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667000"/>
              <a:ext cx="3052763" cy="3505200"/>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032"/>
            <p:cNvSpPr>
              <a:spLocks noChangeArrowheads="1"/>
            </p:cNvSpPr>
            <p:nvPr/>
          </p:nvSpPr>
          <p:spPr bwMode="auto">
            <a:xfrm>
              <a:off x="457200" y="3505200"/>
              <a:ext cx="133350" cy="128588"/>
            </a:xfrm>
            <a:prstGeom prst="diamond">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AutoShape 1033"/>
            <p:cNvSpPr>
              <a:spLocks noChangeArrowheads="1"/>
            </p:cNvSpPr>
            <p:nvPr/>
          </p:nvSpPr>
          <p:spPr bwMode="auto">
            <a:xfrm>
              <a:off x="2743200" y="4038600"/>
              <a:ext cx="146050" cy="142875"/>
            </a:xfrm>
            <a:prstGeom prst="diamond">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AutoShape 1034"/>
            <p:cNvSpPr>
              <a:spLocks noChangeArrowheads="1"/>
            </p:cNvSpPr>
            <p:nvPr/>
          </p:nvSpPr>
          <p:spPr bwMode="auto">
            <a:xfrm>
              <a:off x="2286000" y="4724400"/>
              <a:ext cx="146050" cy="144463"/>
            </a:xfrm>
            <a:prstGeom prst="diamond">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AutoShape 1035"/>
            <p:cNvSpPr>
              <a:spLocks noChangeArrowheads="1"/>
            </p:cNvSpPr>
            <p:nvPr/>
          </p:nvSpPr>
          <p:spPr bwMode="auto">
            <a:xfrm>
              <a:off x="990600" y="4267200"/>
              <a:ext cx="146050" cy="144463"/>
            </a:xfrm>
            <a:prstGeom prst="diamond">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9" name="Picture 1029" descr="Records LIA"/>
          <p:cNvPicPr>
            <a:picLocks noChangeAspect="1" noChangeArrowheads="1"/>
          </p:cNvPicPr>
          <p:nvPr/>
        </p:nvPicPr>
        <p:blipFill rotWithShape="1">
          <a:blip r:embed="rId5">
            <a:extLst>
              <a:ext uri="{28A0092B-C50C-407E-A947-70E740481C1C}">
                <a14:useLocalDpi xmlns:a14="http://schemas.microsoft.com/office/drawing/2010/main" val="0"/>
              </a:ext>
            </a:extLst>
          </a:blip>
          <a:srcRect l="92842"/>
          <a:stretch/>
        </p:blipFill>
        <p:spPr bwMode="auto">
          <a:xfrm>
            <a:off x="8600294" y="1669542"/>
            <a:ext cx="336597" cy="415609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rot="16200000" flipV="1">
            <a:off x="7095317" y="5562688"/>
            <a:ext cx="8466" cy="9144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608483" y="1432466"/>
            <a:ext cx="1197108" cy="523220"/>
          </a:xfrm>
          <a:prstGeom prst="rect">
            <a:avLst/>
          </a:prstGeom>
          <a:noFill/>
        </p:spPr>
        <p:txBody>
          <a:bodyPr wrap="square" rtlCol="0">
            <a:spAutoFit/>
          </a:bodyPr>
          <a:lstStyle/>
          <a:p>
            <a:pPr algn="ctr"/>
            <a:r>
              <a:rPr lang="en-US" sz="1400" dirty="0" smtClean="0">
                <a:latin typeface="+mn-lt"/>
              </a:rPr>
              <a:t>African Humid Period</a:t>
            </a:r>
            <a:endParaRPr lang="en-US" sz="14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286625"/>
            <a:ext cx="7770813" cy="1428750"/>
          </a:xfrm>
        </p:spPr>
        <p:txBody>
          <a:bodyPr/>
          <a:lstStyle/>
          <a:p>
            <a:pPr eaLnBrk="1" hangingPunct="1"/>
            <a:r>
              <a:rPr lang="en-US" i="1" dirty="0" smtClean="0">
                <a:solidFill>
                  <a:srgbClr val="0000FF"/>
                </a:solidFill>
                <a:latin typeface="Calibri" charset="0"/>
              </a:rPr>
              <a:t>Role of Climate Forcings</a:t>
            </a:r>
            <a:endParaRPr lang="en-US" i="1" dirty="0">
              <a:solidFill>
                <a:srgbClr val="0000FF"/>
              </a:solidFill>
              <a:latin typeface="Calibri" charset="0"/>
            </a:endParaRPr>
          </a:p>
        </p:txBody>
      </p:sp>
      <p:cxnSp>
        <p:nvCxnSpPr>
          <p:cNvPr id="21" name="Straight Connector 20"/>
          <p:cNvCxnSpPr/>
          <p:nvPr/>
        </p:nvCxnSpPr>
        <p:spPr>
          <a:xfrm>
            <a:off x="11113" y="842515"/>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sp>
        <p:nvSpPr>
          <p:cNvPr id="22" name="Rectangle 1037"/>
          <p:cNvSpPr>
            <a:spLocks noChangeArrowheads="1"/>
          </p:cNvSpPr>
          <p:nvPr/>
        </p:nvSpPr>
        <p:spPr bwMode="auto">
          <a:xfrm>
            <a:off x="1648430" y="968848"/>
            <a:ext cx="56073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000" i="1" dirty="0" smtClean="0">
                <a:solidFill>
                  <a:srgbClr val="000000"/>
                </a:solidFill>
                <a:latin typeface="Calibri"/>
              </a:rPr>
              <a:t>TraCE (Transient Climate Evolution) Project to simulate 21ka to present</a:t>
            </a:r>
          </a:p>
        </p:txBody>
      </p:sp>
      <p:sp>
        <p:nvSpPr>
          <p:cNvPr id="23" name="Rectangle 1037"/>
          <p:cNvSpPr>
            <a:spLocks noChangeArrowheads="1"/>
          </p:cNvSpPr>
          <p:nvPr/>
        </p:nvSpPr>
        <p:spPr bwMode="auto">
          <a:xfrm>
            <a:off x="4981113" y="2001437"/>
            <a:ext cx="4019476"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000" u="sng" dirty="0" smtClean="0">
                <a:solidFill>
                  <a:srgbClr val="0000FF"/>
                </a:solidFill>
                <a:latin typeface="Calibri"/>
              </a:rPr>
              <a:t>Community Climate System Model 3</a:t>
            </a:r>
          </a:p>
          <a:p>
            <a:pPr marL="285750" indent="-285750">
              <a:buFont typeface="Arial"/>
              <a:buChar char="•"/>
            </a:pPr>
            <a:r>
              <a:rPr lang="en-US" dirty="0" smtClean="0">
                <a:solidFill>
                  <a:schemeClr val="bg1"/>
                </a:solidFill>
                <a:latin typeface="Calibri"/>
              </a:rPr>
              <a:t>Atmosphere model, 3.75° </a:t>
            </a:r>
            <a:r>
              <a:rPr lang="en-US" dirty="0" err="1" smtClean="0">
                <a:solidFill>
                  <a:schemeClr val="bg1"/>
                </a:solidFill>
                <a:latin typeface="Calibri"/>
              </a:rPr>
              <a:t>lat-lon</a:t>
            </a:r>
            <a:endParaRPr lang="en-US" dirty="0" smtClean="0">
              <a:solidFill>
                <a:schemeClr val="bg1"/>
              </a:solidFill>
              <a:latin typeface="Calibri"/>
            </a:endParaRPr>
          </a:p>
          <a:p>
            <a:pPr marL="285750" indent="-285750">
              <a:buFont typeface="Arial"/>
              <a:buChar char="•"/>
            </a:pPr>
            <a:r>
              <a:rPr lang="en-US" i="1" dirty="0" smtClean="0">
                <a:solidFill>
                  <a:srgbClr val="0000FF"/>
                </a:solidFill>
                <a:latin typeface="Calibri"/>
              </a:rPr>
              <a:t>Land model with predicted vegetation</a:t>
            </a:r>
          </a:p>
          <a:p>
            <a:pPr marL="285750" indent="-285750">
              <a:buFont typeface="Arial"/>
              <a:buChar char="•"/>
            </a:pPr>
            <a:r>
              <a:rPr lang="en-US" dirty="0" smtClean="0">
                <a:solidFill>
                  <a:schemeClr val="bg1"/>
                </a:solidFill>
                <a:latin typeface="Calibri"/>
              </a:rPr>
              <a:t>Ocean model</a:t>
            </a:r>
            <a:r>
              <a:rPr lang="en-US" dirty="0">
                <a:solidFill>
                  <a:schemeClr val="bg1"/>
                </a:solidFill>
                <a:latin typeface="Calibri"/>
              </a:rPr>
              <a:t>, ~</a:t>
            </a:r>
            <a:r>
              <a:rPr lang="en-US" dirty="0" smtClean="0">
                <a:solidFill>
                  <a:schemeClr val="bg1"/>
                </a:solidFill>
                <a:latin typeface="Calibri"/>
              </a:rPr>
              <a:t>3°, 25 levels</a:t>
            </a:r>
          </a:p>
          <a:p>
            <a:pPr marL="285750" indent="-285750">
              <a:buFont typeface="Arial"/>
              <a:buChar char="•"/>
            </a:pPr>
            <a:r>
              <a:rPr lang="en-US" dirty="0" smtClean="0">
                <a:solidFill>
                  <a:schemeClr val="bg1"/>
                </a:solidFill>
                <a:latin typeface="Calibri"/>
              </a:rPr>
              <a:t>Sea ice model, dynamic &amp; thermodynamic</a:t>
            </a:r>
          </a:p>
        </p:txBody>
      </p:sp>
      <p:sp>
        <p:nvSpPr>
          <p:cNvPr id="18" name="Rectangle 1042"/>
          <p:cNvSpPr>
            <a:spLocks noChangeArrowheads="1"/>
          </p:cNvSpPr>
          <p:nvPr/>
        </p:nvSpPr>
        <p:spPr bwMode="auto">
          <a:xfrm>
            <a:off x="6504831" y="5994191"/>
            <a:ext cx="230336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i="1" dirty="0" smtClean="0">
                <a:solidFill>
                  <a:srgbClr val="0000FF"/>
                </a:solidFill>
                <a:latin typeface="+mn-lt"/>
                <a:cs typeface="Arial"/>
              </a:rPr>
              <a:t>Otto-Bliesner et al., Science, 2014</a:t>
            </a:r>
            <a:endParaRPr lang="en-US" sz="1200" i="1" dirty="0">
              <a:solidFill>
                <a:srgbClr val="0000FF"/>
              </a:solidFill>
              <a:latin typeface="+mn-lt"/>
              <a:cs typeface="Arial"/>
            </a:endParaRPr>
          </a:p>
        </p:txBody>
      </p:sp>
      <p:grpSp>
        <p:nvGrpSpPr>
          <p:cNvPr id="6" name="Group 5"/>
          <p:cNvGrpSpPr/>
          <p:nvPr/>
        </p:nvGrpSpPr>
        <p:grpSpPr>
          <a:xfrm>
            <a:off x="253232" y="1770254"/>
            <a:ext cx="4515768" cy="4418898"/>
            <a:chOff x="4524993" y="1770254"/>
            <a:chExt cx="4515768" cy="4418898"/>
          </a:xfrm>
        </p:grpSpPr>
        <p:grpSp>
          <p:nvGrpSpPr>
            <p:cNvPr id="9" name="Group 8"/>
            <p:cNvGrpSpPr/>
            <p:nvPr/>
          </p:nvGrpSpPr>
          <p:grpSpPr>
            <a:xfrm>
              <a:off x="4524993" y="1770254"/>
              <a:ext cx="4515768" cy="4418898"/>
              <a:chOff x="4524993" y="1844228"/>
              <a:chExt cx="4515768" cy="4418898"/>
            </a:xfrm>
          </p:grpSpPr>
          <p:pic>
            <p:nvPicPr>
              <p:cNvPr id="2" name="Picture 1" descr="Fig.S1-low.jpg"/>
              <p:cNvPicPr>
                <a:picLocks noChangeAspect="1"/>
              </p:cNvPicPr>
              <p:nvPr/>
            </p:nvPicPr>
            <p:blipFill rotWithShape="1">
              <a:blip r:embed="rId3">
                <a:extLst>
                  <a:ext uri="{28A0092B-C50C-407E-A947-70E740481C1C}">
                    <a14:useLocalDpi xmlns:a14="http://schemas.microsoft.com/office/drawing/2010/main" val="0"/>
                  </a:ext>
                </a:extLst>
              </a:blip>
              <a:srcRect r="8026"/>
              <a:stretch/>
            </p:blipFill>
            <p:spPr>
              <a:xfrm>
                <a:off x="4524993" y="1844228"/>
                <a:ext cx="4515768" cy="4418898"/>
              </a:xfrm>
              <a:prstGeom prst="rect">
                <a:avLst/>
              </a:prstGeom>
            </p:spPr>
          </p:pic>
          <p:sp>
            <p:nvSpPr>
              <p:cNvPr id="3" name="TextBox 2"/>
              <p:cNvSpPr txBox="1"/>
              <p:nvPr/>
            </p:nvSpPr>
            <p:spPr>
              <a:xfrm>
                <a:off x="6990913" y="3510817"/>
                <a:ext cx="825867" cy="307777"/>
              </a:xfrm>
              <a:prstGeom prst="rect">
                <a:avLst/>
              </a:prstGeom>
              <a:solidFill>
                <a:srgbClr val="FFFFFF"/>
              </a:solidFill>
            </p:spPr>
            <p:txBody>
              <a:bodyPr wrap="none" rtlCol="0">
                <a:spAutoFit/>
              </a:bodyPr>
              <a:lstStyle/>
              <a:p>
                <a:r>
                  <a:rPr lang="en-US" sz="1400" b="1" dirty="0" smtClean="0">
                    <a:solidFill>
                      <a:srgbClr val="0000FF"/>
                    </a:solidFill>
                    <a:latin typeface="+mn-lt"/>
                  </a:rPr>
                  <a:t>20</a:t>
                </a:r>
                <a:r>
                  <a:rPr lang="en-US" sz="1400" b="1" dirty="0">
                    <a:solidFill>
                      <a:srgbClr val="0000FF"/>
                    </a:solidFill>
                    <a:latin typeface="Calibri"/>
                  </a:rPr>
                  <a:t>°</a:t>
                </a:r>
                <a:r>
                  <a:rPr lang="en-US" sz="1400" b="1" dirty="0" smtClean="0">
                    <a:solidFill>
                      <a:srgbClr val="0000FF"/>
                    </a:solidFill>
                    <a:latin typeface="+mn-lt"/>
                  </a:rPr>
                  <a:t>N JJA</a:t>
                </a:r>
                <a:endParaRPr lang="en-US" sz="1400" b="1" dirty="0">
                  <a:solidFill>
                    <a:srgbClr val="0000FF"/>
                  </a:solidFill>
                  <a:latin typeface="+mn-lt"/>
                </a:endParaRPr>
              </a:p>
            </p:txBody>
          </p:sp>
          <p:sp>
            <p:nvSpPr>
              <p:cNvPr id="11" name="TextBox 10"/>
              <p:cNvSpPr txBox="1"/>
              <p:nvPr/>
            </p:nvSpPr>
            <p:spPr>
              <a:xfrm>
                <a:off x="6983023" y="4033087"/>
                <a:ext cx="800770" cy="307777"/>
              </a:xfrm>
              <a:prstGeom prst="rect">
                <a:avLst/>
              </a:prstGeom>
              <a:solidFill>
                <a:srgbClr val="FFFFFF"/>
              </a:solidFill>
            </p:spPr>
            <p:txBody>
              <a:bodyPr wrap="none" rtlCol="0">
                <a:spAutoFit/>
              </a:bodyPr>
              <a:lstStyle/>
              <a:p>
                <a:r>
                  <a:rPr lang="en-US" sz="1400" b="1" dirty="0" smtClean="0">
                    <a:solidFill>
                      <a:srgbClr val="1DE516"/>
                    </a:solidFill>
                    <a:latin typeface="+mn-lt"/>
                  </a:rPr>
                  <a:t>10</a:t>
                </a:r>
                <a:r>
                  <a:rPr lang="en-US" sz="1400" b="1" dirty="0">
                    <a:solidFill>
                      <a:srgbClr val="1DE516"/>
                    </a:solidFill>
                    <a:latin typeface="Calibri"/>
                  </a:rPr>
                  <a:t>°</a:t>
                </a:r>
                <a:r>
                  <a:rPr lang="en-US" sz="1400" b="1" dirty="0" smtClean="0">
                    <a:solidFill>
                      <a:srgbClr val="1DE516"/>
                    </a:solidFill>
                    <a:latin typeface="+mn-lt"/>
                  </a:rPr>
                  <a:t>S DJF</a:t>
                </a:r>
                <a:endParaRPr lang="en-US" sz="1400" b="1" dirty="0">
                  <a:solidFill>
                    <a:srgbClr val="1DE516"/>
                  </a:solidFill>
                  <a:latin typeface="+mn-lt"/>
                </a:endParaRPr>
              </a:p>
            </p:txBody>
          </p:sp>
          <p:sp>
            <p:nvSpPr>
              <p:cNvPr id="12" name="TextBox 11"/>
              <p:cNvSpPr txBox="1"/>
              <p:nvPr/>
            </p:nvSpPr>
            <p:spPr>
              <a:xfrm>
                <a:off x="6093043" y="4764950"/>
                <a:ext cx="1238390" cy="307777"/>
              </a:xfrm>
              <a:prstGeom prst="rect">
                <a:avLst/>
              </a:prstGeom>
              <a:solidFill>
                <a:srgbClr val="FFFFFF"/>
              </a:solidFill>
            </p:spPr>
            <p:txBody>
              <a:bodyPr wrap="none" rtlCol="0">
                <a:spAutoFit/>
              </a:bodyPr>
              <a:lstStyle/>
              <a:p>
                <a:r>
                  <a:rPr lang="en-US" sz="1400" b="1" dirty="0" smtClean="0">
                    <a:solidFill>
                      <a:srgbClr val="0000FF"/>
                    </a:solidFill>
                    <a:latin typeface="+mn-lt"/>
                  </a:rPr>
                  <a:t>NH meltwater</a:t>
                </a:r>
                <a:endParaRPr lang="en-US" sz="1400" b="1" dirty="0">
                  <a:solidFill>
                    <a:srgbClr val="0000FF"/>
                  </a:solidFill>
                  <a:latin typeface="+mn-lt"/>
                </a:endParaRPr>
              </a:p>
            </p:txBody>
          </p:sp>
          <p:sp>
            <p:nvSpPr>
              <p:cNvPr id="13" name="TextBox 12"/>
              <p:cNvSpPr txBox="1"/>
              <p:nvPr/>
            </p:nvSpPr>
            <p:spPr>
              <a:xfrm>
                <a:off x="7614073" y="4764950"/>
                <a:ext cx="1210588" cy="307777"/>
              </a:xfrm>
              <a:prstGeom prst="rect">
                <a:avLst/>
              </a:prstGeom>
              <a:noFill/>
            </p:spPr>
            <p:txBody>
              <a:bodyPr wrap="none" rtlCol="0">
                <a:spAutoFit/>
              </a:bodyPr>
              <a:lstStyle/>
              <a:p>
                <a:r>
                  <a:rPr lang="en-US" sz="1400" b="1" dirty="0">
                    <a:solidFill>
                      <a:srgbClr val="1DE516"/>
                    </a:solidFill>
                    <a:latin typeface="+mn-lt"/>
                  </a:rPr>
                  <a:t>S</a:t>
                </a:r>
                <a:r>
                  <a:rPr lang="en-US" sz="1400" b="1" dirty="0" smtClean="0">
                    <a:solidFill>
                      <a:srgbClr val="1DE516"/>
                    </a:solidFill>
                    <a:latin typeface="+mn-lt"/>
                  </a:rPr>
                  <a:t>H meltwater</a:t>
                </a:r>
                <a:endParaRPr lang="en-US" sz="1400" b="1" dirty="0">
                  <a:solidFill>
                    <a:srgbClr val="1DE516"/>
                  </a:solidFill>
                  <a:latin typeface="+mn-lt"/>
                </a:endParaRPr>
              </a:p>
            </p:txBody>
          </p:sp>
          <p:sp>
            <p:nvSpPr>
              <p:cNvPr id="4" name="TextBox 3"/>
              <p:cNvSpPr txBox="1"/>
              <p:nvPr/>
            </p:nvSpPr>
            <p:spPr>
              <a:xfrm>
                <a:off x="7706055" y="2226792"/>
                <a:ext cx="493156" cy="307777"/>
              </a:xfrm>
              <a:prstGeom prst="rect">
                <a:avLst/>
              </a:prstGeom>
              <a:noFill/>
            </p:spPr>
            <p:txBody>
              <a:bodyPr wrap="none" rtlCol="0">
                <a:spAutoFit/>
              </a:bodyPr>
              <a:lstStyle/>
              <a:p>
                <a:r>
                  <a:rPr lang="en-US" sz="1400" dirty="0" smtClean="0">
                    <a:solidFill>
                      <a:schemeClr val="bg1"/>
                    </a:solidFill>
                    <a:latin typeface="+mn-lt"/>
                  </a:rPr>
                  <a:t>AHP</a:t>
                </a:r>
                <a:endParaRPr lang="en-US" sz="1400" dirty="0">
                  <a:solidFill>
                    <a:schemeClr val="bg1"/>
                  </a:solidFill>
                  <a:latin typeface="+mn-lt"/>
                </a:endParaRPr>
              </a:p>
            </p:txBody>
          </p:sp>
        </p:grpSp>
        <p:sp>
          <p:nvSpPr>
            <p:cNvPr id="5" name="TextBox 4"/>
            <p:cNvSpPr txBox="1"/>
            <p:nvPr/>
          </p:nvSpPr>
          <p:spPr>
            <a:xfrm>
              <a:off x="5461000" y="4330700"/>
              <a:ext cx="1690387" cy="338554"/>
            </a:xfrm>
            <a:prstGeom prst="rect">
              <a:avLst/>
            </a:prstGeom>
            <a:noFill/>
          </p:spPr>
          <p:txBody>
            <a:bodyPr wrap="none" rtlCol="0">
              <a:spAutoFit/>
            </a:bodyPr>
            <a:lstStyle/>
            <a:p>
              <a:r>
                <a:rPr lang="en-US" sz="1600" b="1" dirty="0" smtClean="0">
                  <a:solidFill>
                    <a:srgbClr val="000000"/>
                  </a:solidFill>
                  <a:latin typeface="+mj-lt"/>
                </a:rPr>
                <a:t>Ice sheets: ICE-5G</a:t>
              </a:r>
              <a:endParaRPr lang="en-US" sz="1600" b="1" dirty="0">
                <a:solidFill>
                  <a:srgbClr val="000000"/>
                </a:solidFill>
                <a:latin typeface="+mj-lt"/>
              </a:endParaRPr>
            </a:p>
          </p:txBody>
        </p:sp>
      </p:grpSp>
      <p:cxnSp>
        <p:nvCxnSpPr>
          <p:cNvPr id="17" name="Straight Arrow Connector 16"/>
          <p:cNvCxnSpPr/>
          <p:nvPr/>
        </p:nvCxnSpPr>
        <p:spPr>
          <a:xfrm rot="5400000" flipH="1" flipV="1">
            <a:off x="2633208" y="5232475"/>
            <a:ext cx="8466" cy="9144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5085656" y="3966049"/>
            <a:ext cx="3621924" cy="1801650"/>
            <a:chOff x="5085656" y="3966049"/>
            <a:chExt cx="3621924" cy="1801650"/>
          </a:xfrm>
        </p:grpSpPr>
        <p:sp>
          <p:nvSpPr>
            <p:cNvPr id="24" name="Rectangle 1037"/>
            <p:cNvSpPr>
              <a:spLocks noChangeArrowheads="1"/>
            </p:cNvSpPr>
            <p:nvPr/>
          </p:nvSpPr>
          <p:spPr bwMode="auto">
            <a:xfrm>
              <a:off x="5085656" y="3966049"/>
              <a:ext cx="362192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000" u="sng" dirty="0" smtClean="0">
                  <a:solidFill>
                    <a:srgbClr val="0000FF"/>
                  </a:solidFill>
                  <a:latin typeface="Calibri"/>
                </a:rPr>
                <a:t>Three simulations</a:t>
              </a:r>
            </a:p>
            <a:p>
              <a:pPr marL="285750" indent="-285750">
                <a:buFont typeface="Arial"/>
                <a:buChar char="•"/>
              </a:pPr>
              <a:r>
                <a:rPr lang="en-US" dirty="0" smtClean="0">
                  <a:solidFill>
                    <a:schemeClr val="bg1"/>
                  </a:solidFill>
                  <a:latin typeface="Calibri"/>
                </a:rPr>
                <a:t>TraCE – all forcings: GHG, orbital, ice sheets, and meltwater</a:t>
              </a:r>
            </a:p>
            <a:p>
              <a:pPr marL="285750" indent="-285750">
                <a:buFont typeface="Arial"/>
                <a:buChar char="•"/>
              </a:pPr>
              <a:r>
                <a:rPr lang="en-US" i="1" dirty="0" smtClean="0">
                  <a:solidFill>
                    <a:schemeClr val="bg1"/>
                  </a:solidFill>
                  <a:latin typeface="Calibri"/>
                </a:rPr>
                <a:t>TraCE – orbital-only*</a:t>
              </a:r>
            </a:p>
            <a:p>
              <a:pPr marL="285750" indent="-285750">
                <a:buFont typeface="Arial"/>
                <a:buChar char="•"/>
              </a:pPr>
              <a:r>
                <a:rPr lang="en-US" i="1" dirty="0" smtClean="0">
                  <a:solidFill>
                    <a:schemeClr val="bg1"/>
                  </a:solidFill>
                  <a:latin typeface="Calibri"/>
                </a:rPr>
                <a:t>TraCE – GHG-only*</a:t>
              </a:r>
            </a:p>
          </p:txBody>
        </p:sp>
        <p:sp>
          <p:nvSpPr>
            <p:cNvPr id="7" name="TextBox 6"/>
            <p:cNvSpPr txBox="1"/>
            <p:nvPr/>
          </p:nvSpPr>
          <p:spPr>
            <a:xfrm>
              <a:off x="5858933" y="5490700"/>
              <a:ext cx="1544012" cy="276999"/>
            </a:xfrm>
            <a:prstGeom prst="rect">
              <a:avLst/>
            </a:prstGeom>
            <a:noFill/>
          </p:spPr>
          <p:txBody>
            <a:bodyPr wrap="none" rtlCol="0">
              <a:spAutoFit/>
            </a:bodyPr>
            <a:lstStyle/>
            <a:p>
              <a:r>
                <a:rPr lang="en-US" sz="1200" dirty="0" smtClean="0">
                  <a:solidFill>
                    <a:schemeClr val="bg1"/>
                  </a:solidFill>
                  <a:latin typeface="+mn-lt"/>
                </a:rPr>
                <a:t>* All else held at 17ka</a:t>
              </a:r>
              <a:endParaRPr lang="en-US" sz="1200" dirty="0">
                <a:solidFill>
                  <a:schemeClr val="bg1"/>
                </a:solidFill>
                <a:latin typeface="+mn-lt"/>
              </a:endParaRPr>
            </a:p>
          </p:txBody>
        </p:sp>
      </p:grpSp>
      <p:cxnSp>
        <p:nvCxnSpPr>
          <p:cNvPr id="25" name="Straight Arrow Connector 24"/>
          <p:cNvCxnSpPr/>
          <p:nvPr/>
        </p:nvCxnSpPr>
        <p:spPr>
          <a:xfrm rot="16200000" flipH="1">
            <a:off x="2611022" y="5025733"/>
            <a:ext cx="1" cy="365484"/>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6200000" flipH="1">
            <a:off x="3847198" y="5025733"/>
            <a:ext cx="1" cy="365484"/>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1762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11113" y="124353"/>
            <a:ext cx="905943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algn="ctr" eaLnBrk="1" hangingPunct="1"/>
            <a:r>
              <a:rPr lang="en-US" sz="3200" dirty="0">
                <a:solidFill>
                  <a:schemeClr val="bg1"/>
                </a:solidFill>
                <a:latin typeface="+mj-lt"/>
              </a:rPr>
              <a:t> </a:t>
            </a:r>
          </a:p>
        </p:txBody>
      </p:sp>
      <p:sp>
        <p:nvSpPr>
          <p:cNvPr id="53251" name="TextBox 5"/>
          <p:cNvSpPr txBox="1">
            <a:spLocks noChangeArrowheads="1"/>
          </p:cNvSpPr>
          <p:nvPr/>
        </p:nvSpPr>
        <p:spPr bwMode="auto">
          <a:xfrm>
            <a:off x="1689100" y="16764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21 ka</a:t>
            </a:r>
          </a:p>
        </p:txBody>
      </p:sp>
      <p:sp>
        <p:nvSpPr>
          <p:cNvPr id="53252" name="TextBox 6"/>
          <p:cNvSpPr txBox="1">
            <a:spLocks noChangeArrowheads="1"/>
          </p:cNvSpPr>
          <p:nvPr/>
        </p:nvSpPr>
        <p:spPr bwMode="auto">
          <a:xfrm>
            <a:off x="1697038" y="4414838"/>
            <a:ext cx="93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atin typeface="Tahoma" charset="0"/>
                <a:cs typeface="Tahoma" charset="0"/>
              </a:rPr>
              <a:t>10 ka</a:t>
            </a:r>
          </a:p>
        </p:txBody>
      </p:sp>
      <p:sp>
        <p:nvSpPr>
          <p:cNvPr id="53253" name="TextBox 7"/>
          <p:cNvSpPr txBox="1">
            <a:spLocks noChangeArrowheads="1"/>
          </p:cNvSpPr>
          <p:nvPr/>
        </p:nvSpPr>
        <p:spPr bwMode="auto">
          <a:xfrm>
            <a:off x="6629400" y="3176588"/>
            <a:ext cx="496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400" dirty="0">
                <a:latin typeface="Calibri"/>
              </a:rPr>
              <a:t>TLAI</a:t>
            </a:r>
          </a:p>
        </p:txBody>
      </p:sp>
      <p:sp>
        <p:nvSpPr>
          <p:cNvPr id="53254" name="TextBox 8"/>
          <p:cNvSpPr txBox="1">
            <a:spLocks noChangeArrowheads="1"/>
          </p:cNvSpPr>
          <p:nvPr/>
        </p:nvSpPr>
        <p:spPr bwMode="auto">
          <a:xfrm>
            <a:off x="6629400" y="5988050"/>
            <a:ext cx="5950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l-GR" sz="1400" dirty="0">
                <a:latin typeface="Calibri"/>
              </a:rPr>
              <a:t>Δ</a:t>
            </a:r>
            <a:r>
              <a:rPr lang="en-US" sz="1400" dirty="0">
                <a:latin typeface="Calibri"/>
              </a:rPr>
              <a:t> SST</a:t>
            </a:r>
          </a:p>
        </p:txBody>
      </p:sp>
      <p:cxnSp>
        <p:nvCxnSpPr>
          <p:cNvPr id="9" name="Straight Connector 8"/>
          <p:cNvCxnSpPr/>
          <p:nvPr/>
        </p:nvCxnSpPr>
        <p:spPr>
          <a:xfrm>
            <a:off x="11113" y="791247"/>
            <a:ext cx="9144000" cy="0"/>
          </a:xfrm>
          <a:prstGeom prst="line">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cxnSp>
      <p:sp>
        <p:nvSpPr>
          <p:cNvPr id="11" name="Freeform 12"/>
          <p:cNvSpPr>
            <a:spLocks noChangeAspect="1"/>
          </p:cNvSpPr>
          <p:nvPr/>
        </p:nvSpPr>
        <p:spPr bwMode="auto">
          <a:xfrm>
            <a:off x="6207547" y="1015969"/>
            <a:ext cx="2193907" cy="2361525"/>
          </a:xfrm>
          <a:custGeom>
            <a:avLst/>
            <a:gdLst/>
            <a:ahLst/>
            <a:cxnLst>
              <a:cxn ang="0">
                <a:pos x="172" y="478"/>
              </a:cxn>
              <a:cxn ang="0">
                <a:pos x="316" y="339"/>
              </a:cxn>
              <a:cxn ang="0">
                <a:pos x="487" y="72"/>
              </a:cxn>
              <a:cxn ang="0">
                <a:pos x="769" y="51"/>
              </a:cxn>
              <a:cxn ang="0">
                <a:pos x="1084" y="3"/>
              </a:cxn>
              <a:cxn ang="0">
                <a:pos x="1185" y="195"/>
              </a:cxn>
              <a:cxn ang="0">
                <a:pos x="1367" y="291"/>
              </a:cxn>
              <a:cxn ang="0">
                <a:pos x="1559" y="296"/>
              </a:cxn>
              <a:cxn ang="0">
                <a:pos x="1665" y="248"/>
              </a:cxn>
              <a:cxn ang="0">
                <a:pos x="1921" y="323"/>
              </a:cxn>
              <a:cxn ang="0">
                <a:pos x="2081" y="414"/>
              </a:cxn>
              <a:cxn ang="0">
                <a:pos x="2161" y="574"/>
              </a:cxn>
              <a:cxn ang="0">
                <a:pos x="2220" y="718"/>
              </a:cxn>
              <a:cxn ang="0">
                <a:pos x="2321" y="915"/>
              </a:cxn>
              <a:cxn ang="0">
                <a:pos x="2497" y="1118"/>
              </a:cxn>
              <a:cxn ang="0">
                <a:pos x="2588" y="1240"/>
              </a:cxn>
              <a:cxn ang="0">
                <a:pos x="2833" y="1176"/>
              </a:cxn>
              <a:cxn ang="0">
                <a:pos x="2833" y="1256"/>
              </a:cxn>
              <a:cxn ang="0">
                <a:pos x="2652" y="1539"/>
              </a:cxn>
              <a:cxn ang="0">
                <a:pos x="2481" y="1688"/>
              </a:cxn>
              <a:cxn ang="0">
                <a:pos x="2391" y="1795"/>
              </a:cxn>
              <a:cxn ang="0">
                <a:pos x="2412" y="2163"/>
              </a:cxn>
              <a:cxn ang="0">
                <a:pos x="2268" y="2430"/>
              </a:cxn>
              <a:cxn ang="0">
                <a:pos x="2172" y="2504"/>
              </a:cxn>
              <a:cxn ang="0">
                <a:pos x="2135" y="2739"/>
              </a:cxn>
              <a:cxn ang="0">
                <a:pos x="2001" y="2968"/>
              </a:cxn>
              <a:cxn ang="0">
                <a:pos x="1932" y="3064"/>
              </a:cxn>
              <a:cxn ang="0">
                <a:pos x="1735" y="3182"/>
              </a:cxn>
              <a:cxn ang="0">
                <a:pos x="1500" y="3187"/>
              </a:cxn>
              <a:cxn ang="0">
                <a:pos x="1425" y="2990"/>
              </a:cxn>
              <a:cxn ang="0">
                <a:pos x="1351" y="2867"/>
              </a:cxn>
              <a:cxn ang="0">
                <a:pos x="1319" y="2622"/>
              </a:cxn>
              <a:cxn ang="0">
                <a:pos x="1244" y="2494"/>
              </a:cxn>
              <a:cxn ang="0">
                <a:pos x="1276" y="2184"/>
              </a:cxn>
              <a:cxn ang="0">
                <a:pos x="1260" y="1992"/>
              </a:cxn>
              <a:cxn ang="0">
                <a:pos x="1180" y="1832"/>
              </a:cxn>
              <a:cxn ang="0">
                <a:pos x="1100" y="1736"/>
              </a:cxn>
              <a:cxn ang="0">
                <a:pos x="1100" y="1502"/>
              </a:cxn>
              <a:cxn ang="0">
                <a:pos x="849" y="1406"/>
              </a:cxn>
              <a:cxn ang="0">
                <a:pos x="577" y="1448"/>
              </a:cxn>
              <a:cxn ang="0">
                <a:pos x="369" y="1470"/>
              </a:cxn>
              <a:cxn ang="0">
                <a:pos x="321" y="1422"/>
              </a:cxn>
              <a:cxn ang="0">
                <a:pos x="199" y="1304"/>
              </a:cxn>
              <a:cxn ang="0">
                <a:pos x="103" y="1219"/>
              </a:cxn>
              <a:cxn ang="0">
                <a:pos x="12" y="1075"/>
              </a:cxn>
              <a:cxn ang="0">
                <a:pos x="12" y="760"/>
              </a:cxn>
              <a:cxn ang="0">
                <a:pos x="92" y="616"/>
              </a:cxn>
              <a:cxn ang="0">
                <a:pos x="124" y="536"/>
              </a:cxn>
            </a:cxnLst>
            <a:rect l="0" t="0" r="r" b="b"/>
            <a:pathLst>
              <a:path w="2850" h="3218">
                <a:moveTo>
                  <a:pt x="124" y="536"/>
                </a:moveTo>
                <a:cubicBezTo>
                  <a:pt x="134" y="532"/>
                  <a:pt x="152" y="536"/>
                  <a:pt x="156" y="526"/>
                </a:cubicBezTo>
                <a:cubicBezTo>
                  <a:pt x="159" y="513"/>
                  <a:pt x="164" y="488"/>
                  <a:pt x="172" y="478"/>
                </a:cubicBezTo>
                <a:cubicBezTo>
                  <a:pt x="184" y="462"/>
                  <a:pt x="217" y="456"/>
                  <a:pt x="236" y="451"/>
                </a:cubicBezTo>
                <a:cubicBezTo>
                  <a:pt x="249" y="431"/>
                  <a:pt x="260" y="431"/>
                  <a:pt x="279" y="419"/>
                </a:cubicBezTo>
                <a:cubicBezTo>
                  <a:pt x="297" y="390"/>
                  <a:pt x="306" y="370"/>
                  <a:pt x="316" y="339"/>
                </a:cubicBezTo>
                <a:cubicBezTo>
                  <a:pt x="318" y="290"/>
                  <a:pt x="298" y="237"/>
                  <a:pt x="348" y="222"/>
                </a:cubicBezTo>
                <a:cubicBezTo>
                  <a:pt x="364" y="197"/>
                  <a:pt x="394" y="187"/>
                  <a:pt x="423" y="179"/>
                </a:cubicBezTo>
                <a:cubicBezTo>
                  <a:pt x="466" y="149"/>
                  <a:pt x="446" y="87"/>
                  <a:pt x="487" y="72"/>
                </a:cubicBezTo>
                <a:cubicBezTo>
                  <a:pt x="528" y="102"/>
                  <a:pt x="509" y="94"/>
                  <a:pt x="540" y="104"/>
                </a:cubicBezTo>
                <a:cubicBezTo>
                  <a:pt x="598" y="100"/>
                  <a:pt x="649" y="97"/>
                  <a:pt x="705" y="78"/>
                </a:cubicBezTo>
                <a:cubicBezTo>
                  <a:pt x="727" y="70"/>
                  <a:pt x="746" y="58"/>
                  <a:pt x="769" y="51"/>
                </a:cubicBezTo>
                <a:cubicBezTo>
                  <a:pt x="804" y="26"/>
                  <a:pt x="844" y="22"/>
                  <a:pt x="887" y="19"/>
                </a:cubicBezTo>
                <a:cubicBezTo>
                  <a:pt x="910" y="21"/>
                  <a:pt x="932" y="30"/>
                  <a:pt x="956" y="30"/>
                </a:cubicBezTo>
                <a:cubicBezTo>
                  <a:pt x="999" y="30"/>
                  <a:pt x="1042" y="15"/>
                  <a:pt x="1084" y="3"/>
                </a:cubicBezTo>
                <a:cubicBezTo>
                  <a:pt x="1130" y="7"/>
                  <a:pt x="1135" y="0"/>
                  <a:pt x="1148" y="40"/>
                </a:cubicBezTo>
                <a:cubicBezTo>
                  <a:pt x="1152" y="76"/>
                  <a:pt x="1173" y="121"/>
                  <a:pt x="1137" y="147"/>
                </a:cubicBezTo>
                <a:cubicBezTo>
                  <a:pt x="1110" y="189"/>
                  <a:pt x="1152" y="190"/>
                  <a:pt x="1185" y="195"/>
                </a:cubicBezTo>
                <a:cubicBezTo>
                  <a:pt x="1215" y="204"/>
                  <a:pt x="1252" y="233"/>
                  <a:pt x="1281" y="238"/>
                </a:cubicBezTo>
                <a:cubicBezTo>
                  <a:pt x="1300" y="240"/>
                  <a:pt x="1320" y="241"/>
                  <a:pt x="1340" y="243"/>
                </a:cubicBezTo>
                <a:cubicBezTo>
                  <a:pt x="1367" y="262"/>
                  <a:pt x="1350" y="270"/>
                  <a:pt x="1367" y="291"/>
                </a:cubicBezTo>
                <a:cubicBezTo>
                  <a:pt x="1377" y="304"/>
                  <a:pt x="1401" y="306"/>
                  <a:pt x="1415" y="312"/>
                </a:cubicBezTo>
                <a:cubicBezTo>
                  <a:pt x="1447" y="324"/>
                  <a:pt x="1478" y="337"/>
                  <a:pt x="1511" y="350"/>
                </a:cubicBezTo>
                <a:cubicBezTo>
                  <a:pt x="1551" y="340"/>
                  <a:pt x="1545" y="330"/>
                  <a:pt x="1559" y="296"/>
                </a:cubicBezTo>
                <a:cubicBezTo>
                  <a:pt x="1564" y="263"/>
                  <a:pt x="1555" y="266"/>
                  <a:pt x="1580" y="254"/>
                </a:cubicBezTo>
                <a:cubicBezTo>
                  <a:pt x="1595" y="246"/>
                  <a:pt x="1628" y="238"/>
                  <a:pt x="1628" y="238"/>
                </a:cubicBezTo>
                <a:cubicBezTo>
                  <a:pt x="1631" y="238"/>
                  <a:pt x="1659" y="245"/>
                  <a:pt x="1665" y="248"/>
                </a:cubicBezTo>
                <a:cubicBezTo>
                  <a:pt x="1676" y="254"/>
                  <a:pt x="1684" y="266"/>
                  <a:pt x="1697" y="270"/>
                </a:cubicBezTo>
                <a:cubicBezTo>
                  <a:pt x="1745" y="285"/>
                  <a:pt x="1772" y="301"/>
                  <a:pt x="1825" y="307"/>
                </a:cubicBezTo>
                <a:cubicBezTo>
                  <a:pt x="1859" y="317"/>
                  <a:pt x="1882" y="319"/>
                  <a:pt x="1921" y="323"/>
                </a:cubicBezTo>
                <a:cubicBezTo>
                  <a:pt x="1956" y="340"/>
                  <a:pt x="1990" y="334"/>
                  <a:pt x="2028" y="323"/>
                </a:cubicBezTo>
                <a:cubicBezTo>
                  <a:pt x="2037" y="324"/>
                  <a:pt x="2048" y="321"/>
                  <a:pt x="2055" y="328"/>
                </a:cubicBezTo>
                <a:cubicBezTo>
                  <a:pt x="2071" y="344"/>
                  <a:pt x="2067" y="394"/>
                  <a:pt x="2081" y="414"/>
                </a:cubicBezTo>
                <a:cubicBezTo>
                  <a:pt x="2088" y="424"/>
                  <a:pt x="2095" y="435"/>
                  <a:pt x="2103" y="446"/>
                </a:cubicBezTo>
                <a:cubicBezTo>
                  <a:pt x="2110" y="456"/>
                  <a:pt x="2124" y="478"/>
                  <a:pt x="2124" y="478"/>
                </a:cubicBezTo>
                <a:cubicBezTo>
                  <a:pt x="2134" y="510"/>
                  <a:pt x="2150" y="540"/>
                  <a:pt x="2161" y="574"/>
                </a:cubicBezTo>
                <a:cubicBezTo>
                  <a:pt x="2164" y="584"/>
                  <a:pt x="2168" y="618"/>
                  <a:pt x="2177" y="627"/>
                </a:cubicBezTo>
                <a:cubicBezTo>
                  <a:pt x="2197" y="647"/>
                  <a:pt x="2188" y="636"/>
                  <a:pt x="2204" y="659"/>
                </a:cubicBezTo>
                <a:cubicBezTo>
                  <a:pt x="2209" y="675"/>
                  <a:pt x="2208" y="704"/>
                  <a:pt x="2220" y="718"/>
                </a:cubicBezTo>
                <a:cubicBezTo>
                  <a:pt x="2228" y="728"/>
                  <a:pt x="2242" y="734"/>
                  <a:pt x="2252" y="744"/>
                </a:cubicBezTo>
                <a:cubicBezTo>
                  <a:pt x="2259" y="766"/>
                  <a:pt x="2268" y="778"/>
                  <a:pt x="2273" y="803"/>
                </a:cubicBezTo>
                <a:cubicBezTo>
                  <a:pt x="2277" y="858"/>
                  <a:pt x="2276" y="884"/>
                  <a:pt x="2321" y="915"/>
                </a:cubicBezTo>
                <a:cubicBezTo>
                  <a:pt x="2331" y="949"/>
                  <a:pt x="2338" y="1005"/>
                  <a:pt x="2369" y="1027"/>
                </a:cubicBezTo>
                <a:cubicBezTo>
                  <a:pt x="2383" y="1048"/>
                  <a:pt x="2408" y="1056"/>
                  <a:pt x="2433" y="1064"/>
                </a:cubicBezTo>
                <a:cubicBezTo>
                  <a:pt x="2454" y="1095"/>
                  <a:pt x="2459" y="1109"/>
                  <a:pt x="2497" y="1118"/>
                </a:cubicBezTo>
                <a:cubicBezTo>
                  <a:pt x="2522" y="1154"/>
                  <a:pt x="2515" y="1137"/>
                  <a:pt x="2524" y="1166"/>
                </a:cubicBezTo>
                <a:cubicBezTo>
                  <a:pt x="2476" y="1188"/>
                  <a:pt x="2496" y="1192"/>
                  <a:pt x="2529" y="1203"/>
                </a:cubicBezTo>
                <a:cubicBezTo>
                  <a:pt x="2567" y="1241"/>
                  <a:pt x="2546" y="1232"/>
                  <a:pt x="2588" y="1240"/>
                </a:cubicBezTo>
                <a:cubicBezTo>
                  <a:pt x="2619" y="1236"/>
                  <a:pt x="2635" y="1233"/>
                  <a:pt x="2663" y="1224"/>
                </a:cubicBezTo>
                <a:cubicBezTo>
                  <a:pt x="2673" y="1220"/>
                  <a:pt x="2695" y="1214"/>
                  <a:pt x="2695" y="1214"/>
                </a:cubicBezTo>
                <a:cubicBezTo>
                  <a:pt x="2736" y="1185"/>
                  <a:pt x="2786" y="1189"/>
                  <a:pt x="2833" y="1176"/>
                </a:cubicBezTo>
                <a:cubicBezTo>
                  <a:pt x="2838" y="1178"/>
                  <a:pt x="2848" y="1176"/>
                  <a:pt x="2849" y="1182"/>
                </a:cubicBezTo>
                <a:cubicBezTo>
                  <a:pt x="2850" y="1193"/>
                  <a:pt x="2841" y="1203"/>
                  <a:pt x="2839" y="1214"/>
                </a:cubicBezTo>
                <a:cubicBezTo>
                  <a:pt x="2836" y="1227"/>
                  <a:pt x="2835" y="1242"/>
                  <a:pt x="2833" y="1256"/>
                </a:cubicBezTo>
                <a:cubicBezTo>
                  <a:pt x="2824" y="1299"/>
                  <a:pt x="2800" y="1386"/>
                  <a:pt x="2764" y="1411"/>
                </a:cubicBezTo>
                <a:cubicBezTo>
                  <a:pt x="2743" y="1440"/>
                  <a:pt x="2725" y="1481"/>
                  <a:pt x="2695" y="1502"/>
                </a:cubicBezTo>
                <a:cubicBezTo>
                  <a:pt x="2684" y="1517"/>
                  <a:pt x="2652" y="1539"/>
                  <a:pt x="2652" y="1539"/>
                </a:cubicBezTo>
                <a:cubicBezTo>
                  <a:pt x="2638" y="1558"/>
                  <a:pt x="2619" y="1579"/>
                  <a:pt x="2599" y="1592"/>
                </a:cubicBezTo>
                <a:cubicBezTo>
                  <a:pt x="2584" y="1613"/>
                  <a:pt x="2549" y="1643"/>
                  <a:pt x="2524" y="1651"/>
                </a:cubicBezTo>
                <a:cubicBezTo>
                  <a:pt x="2491" y="1698"/>
                  <a:pt x="2546" y="1622"/>
                  <a:pt x="2481" y="1688"/>
                </a:cubicBezTo>
                <a:cubicBezTo>
                  <a:pt x="2470" y="1698"/>
                  <a:pt x="2459" y="1709"/>
                  <a:pt x="2449" y="1720"/>
                </a:cubicBezTo>
                <a:cubicBezTo>
                  <a:pt x="2443" y="1725"/>
                  <a:pt x="2433" y="1736"/>
                  <a:pt x="2433" y="1736"/>
                </a:cubicBezTo>
                <a:cubicBezTo>
                  <a:pt x="2425" y="1760"/>
                  <a:pt x="2412" y="1780"/>
                  <a:pt x="2391" y="1795"/>
                </a:cubicBezTo>
                <a:cubicBezTo>
                  <a:pt x="2367" y="1840"/>
                  <a:pt x="2347" y="1884"/>
                  <a:pt x="2332" y="1934"/>
                </a:cubicBezTo>
                <a:cubicBezTo>
                  <a:pt x="2373" y="1975"/>
                  <a:pt x="2349" y="2067"/>
                  <a:pt x="2396" y="2099"/>
                </a:cubicBezTo>
                <a:cubicBezTo>
                  <a:pt x="2403" y="2121"/>
                  <a:pt x="2408" y="2139"/>
                  <a:pt x="2412" y="2163"/>
                </a:cubicBezTo>
                <a:cubicBezTo>
                  <a:pt x="2401" y="2243"/>
                  <a:pt x="2434" y="2331"/>
                  <a:pt x="2343" y="2360"/>
                </a:cubicBezTo>
                <a:cubicBezTo>
                  <a:pt x="2329" y="2378"/>
                  <a:pt x="2310" y="2401"/>
                  <a:pt x="2289" y="2408"/>
                </a:cubicBezTo>
                <a:cubicBezTo>
                  <a:pt x="2282" y="2428"/>
                  <a:pt x="2288" y="2423"/>
                  <a:pt x="2268" y="2430"/>
                </a:cubicBezTo>
                <a:cubicBezTo>
                  <a:pt x="2257" y="2433"/>
                  <a:pt x="2236" y="2440"/>
                  <a:pt x="2236" y="2440"/>
                </a:cubicBezTo>
                <a:cubicBezTo>
                  <a:pt x="2223" y="2458"/>
                  <a:pt x="2211" y="2460"/>
                  <a:pt x="2193" y="2472"/>
                </a:cubicBezTo>
                <a:cubicBezTo>
                  <a:pt x="2186" y="2482"/>
                  <a:pt x="2179" y="2493"/>
                  <a:pt x="2172" y="2504"/>
                </a:cubicBezTo>
                <a:cubicBezTo>
                  <a:pt x="2168" y="2509"/>
                  <a:pt x="2161" y="2520"/>
                  <a:pt x="2161" y="2520"/>
                </a:cubicBezTo>
                <a:cubicBezTo>
                  <a:pt x="2167" y="2538"/>
                  <a:pt x="2172" y="2552"/>
                  <a:pt x="2183" y="2568"/>
                </a:cubicBezTo>
                <a:cubicBezTo>
                  <a:pt x="2204" y="2637"/>
                  <a:pt x="2219" y="2718"/>
                  <a:pt x="2135" y="2739"/>
                </a:cubicBezTo>
                <a:cubicBezTo>
                  <a:pt x="2113" y="2749"/>
                  <a:pt x="2100" y="2763"/>
                  <a:pt x="2081" y="2776"/>
                </a:cubicBezTo>
                <a:cubicBezTo>
                  <a:pt x="2077" y="2814"/>
                  <a:pt x="2081" y="2880"/>
                  <a:pt x="2044" y="2904"/>
                </a:cubicBezTo>
                <a:cubicBezTo>
                  <a:pt x="2028" y="2926"/>
                  <a:pt x="2019" y="2949"/>
                  <a:pt x="2001" y="2968"/>
                </a:cubicBezTo>
                <a:cubicBezTo>
                  <a:pt x="1989" y="3005"/>
                  <a:pt x="1994" y="2989"/>
                  <a:pt x="1985" y="3016"/>
                </a:cubicBezTo>
                <a:cubicBezTo>
                  <a:pt x="1983" y="3025"/>
                  <a:pt x="1985" y="3035"/>
                  <a:pt x="1980" y="3043"/>
                </a:cubicBezTo>
                <a:cubicBezTo>
                  <a:pt x="1977" y="3046"/>
                  <a:pt x="1941" y="3058"/>
                  <a:pt x="1932" y="3064"/>
                </a:cubicBezTo>
                <a:cubicBezTo>
                  <a:pt x="1922" y="3094"/>
                  <a:pt x="1874" y="3126"/>
                  <a:pt x="1847" y="3144"/>
                </a:cubicBezTo>
                <a:cubicBezTo>
                  <a:pt x="1829" y="3169"/>
                  <a:pt x="1812" y="3165"/>
                  <a:pt x="1783" y="3171"/>
                </a:cubicBezTo>
                <a:cubicBezTo>
                  <a:pt x="1766" y="3174"/>
                  <a:pt x="1751" y="3178"/>
                  <a:pt x="1735" y="3182"/>
                </a:cubicBezTo>
                <a:cubicBezTo>
                  <a:pt x="1727" y="3183"/>
                  <a:pt x="1713" y="3187"/>
                  <a:pt x="1713" y="3187"/>
                </a:cubicBezTo>
                <a:cubicBezTo>
                  <a:pt x="1692" y="3200"/>
                  <a:pt x="1679" y="3203"/>
                  <a:pt x="1655" y="3208"/>
                </a:cubicBezTo>
                <a:cubicBezTo>
                  <a:pt x="1600" y="3205"/>
                  <a:pt x="1545" y="3218"/>
                  <a:pt x="1500" y="3187"/>
                </a:cubicBezTo>
                <a:cubicBezTo>
                  <a:pt x="1467" y="3140"/>
                  <a:pt x="1479" y="3151"/>
                  <a:pt x="1484" y="3070"/>
                </a:cubicBezTo>
                <a:cubicBezTo>
                  <a:pt x="1472" y="3047"/>
                  <a:pt x="1468" y="3035"/>
                  <a:pt x="1447" y="3022"/>
                </a:cubicBezTo>
                <a:cubicBezTo>
                  <a:pt x="1439" y="3011"/>
                  <a:pt x="1427" y="3002"/>
                  <a:pt x="1425" y="2990"/>
                </a:cubicBezTo>
                <a:cubicBezTo>
                  <a:pt x="1415" y="2948"/>
                  <a:pt x="1415" y="2907"/>
                  <a:pt x="1372" y="2894"/>
                </a:cubicBezTo>
                <a:cubicBezTo>
                  <a:pt x="1370" y="2888"/>
                  <a:pt x="1370" y="2882"/>
                  <a:pt x="1367" y="2878"/>
                </a:cubicBezTo>
                <a:cubicBezTo>
                  <a:pt x="1363" y="2872"/>
                  <a:pt x="1352" y="2873"/>
                  <a:pt x="1351" y="2867"/>
                </a:cubicBezTo>
                <a:cubicBezTo>
                  <a:pt x="1343" y="2839"/>
                  <a:pt x="1347" y="2809"/>
                  <a:pt x="1340" y="2782"/>
                </a:cubicBezTo>
                <a:cubicBezTo>
                  <a:pt x="1334" y="2762"/>
                  <a:pt x="1324" y="2723"/>
                  <a:pt x="1324" y="2723"/>
                </a:cubicBezTo>
                <a:cubicBezTo>
                  <a:pt x="1322" y="2689"/>
                  <a:pt x="1325" y="2655"/>
                  <a:pt x="1319" y="2622"/>
                </a:cubicBezTo>
                <a:cubicBezTo>
                  <a:pt x="1317" y="2615"/>
                  <a:pt x="1307" y="2615"/>
                  <a:pt x="1303" y="2611"/>
                </a:cubicBezTo>
                <a:cubicBezTo>
                  <a:pt x="1294" y="2601"/>
                  <a:pt x="1281" y="2579"/>
                  <a:pt x="1281" y="2579"/>
                </a:cubicBezTo>
                <a:cubicBezTo>
                  <a:pt x="1277" y="2544"/>
                  <a:pt x="1281" y="2505"/>
                  <a:pt x="1244" y="2494"/>
                </a:cubicBezTo>
                <a:cubicBezTo>
                  <a:pt x="1235" y="2466"/>
                  <a:pt x="1235" y="2435"/>
                  <a:pt x="1212" y="2419"/>
                </a:cubicBezTo>
                <a:cubicBezTo>
                  <a:pt x="1197" y="2358"/>
                  <a:pt x="1226" y="2303"/>
                  <a:pt x="1244" y="2248"/>
                </a:cubicBezTo>
                <a:cubicBezTo>
                  <a:pt x="1248" y="2212"/>
                  <a:pt x="1247" y="2203"/>
                  <a:pt x="1276" y="2184"/>
                </a:cubicBezTo>
                <a:cubicBezTo>
                  <a:pt x="1283" y="2161"/>
                  <a:pt x="1286" y="2138"/>
                  <a:pt x="1292" y="2115"/>
                </a:cubicBezTo>
                <a:cubicBezTo>
                  <a:pt x="1288" y="2093"/>
                  <a:pt x="1282" y="2076"/>
                  <a:pt x="1276" y="2056"/>
                </a:cubicBezTo>
                <a:cubicBezTo>
                  <a:pt x="1282" y="2028"/>
                  <a:pt x="1285" y="2009"/>
                  <a:pt x="1260" y="1992"/>
                </a:cubicBezTo>
                <a:cubicBezTo>
                  <a:pt x="1247" y="1968"/>
                  <a:pt x="1248" y="1945"/>
                  <a:pt x="1233" y="1923"/>
                </a:cubicBezTo>
                <a:cubicBezTo>
                  <a:pt x="1227" y="1897"/>
                  <a:pt x="1226" y="1873"/>
                  <a:pt x="1201" y="1864"/>
                </a:cubicBezTo>
                <a:cubicBezTo>
                  <a:pt x="1189" y="1826"/>
                  <a:pt x="1206" y="1871"/>
                  <a:pt x="1180" y="1832"/>
                </a:cubicBezTo>
                <a:cubicBezTo>
                  <a:pt x="1176" y="1827"/>
                  <a:pt x="1178" y="1819"/>
                  <a:pt x="1175" y="1816"/>
                </a:cubicBezTo>
                <a:cubicBezTo>
                  <a:pt x="1165" y="1806"/>
                  <a:pt x="1143" y="1795"/>
                  <a:pt x="1143" y="1795"/>
                </a:cubicBezTo>
                <a:cubicBezTo>
                  <a:pt x="1127" y="1772"/>
                  <a:pt x="1124" y="1752"/>
                  <a:pt x="1100" y="1736"/>
                </a:cubicBezTo>
                <a:cubicBezTo>
                  <a:pt x="1092" y="1711"/>
                  <a:pt x="1096" y="1693"/>
                  <a:pt x="1111" y="1672"/>
                </a:cubicBezTo>
                <a:cubicBezTo>
                  <a:pt x="1114" y="1631"/>
                  <a:pt x="1111" y="1616"/>
                  <a:pt x="1132" y="1587"/>
                </a:cubicBezTo>
                <a:cubicBezTo>
                  <a:pt x="1144" y="1548"/>
                  <a:pt x="1140" y="1511"/>
                  <a:pt x="1100" y="1502"/>
                </a:cubicBezTo>
                <a:cubicBezTo>
                  <a:pt x="1081" y="1474"/>
                  <a:pt x="1050" y="1480"/>
                  <a:pt x="1020" y="1475"/>
                </a:cubicBezTo>
                <a:cubicBezTo>
                  <a:pt x="986" y="1481"/>
                  <a:pt x="983" y="1488"/>
                  <a:pt x="951" y="1475"/>
                </a:cubicBezTo>
                <a:cubicBezTo>
                  <a:pt x="933" y="1428"/>
                  <a:pt x="893" y="1416"/>
                  <a:pt x="849" y="1406"/>
                </a:cubicBezTo>
                <a:cubicBezTo>
                  <a:pt x="808" y="1412"/>
                  <a:pt x="771" y="1422"/>
                  <a:pt x="732" y="1432"/>
                </a:cubicBezTo>
                <a:cubicBezTo>
                  <a:pt x="712" y="1445"/>
                  <a:pt x="690" y="1457"/>
                  <a:pt x="668" y="1464"/>
                </a:cubicBezTo>
                <a:cubicBezTo>
                  <a:pt x="635" y="1460"/>
                  <a:pt x="608" y="1453"/>
                  <a:pt x="577" y="1448"/>
                </a:cubicBezTo>
                <a:cubicBezTo>
                  <a:pt x="514" y="1452"/>
                  <a:pt x="510" y="1446"/>
                  <a:pt x="465" y="1464"/>
                </a:cubicBezTo>
                <a:cubicBezTo>
                  <a:pt x="449" y="1469"/>
                  <a:pt x="417" y="1480"/>
                  <a:pt x="417" y="1480"/>
                </a:cubicBezTo>
                <a:cubicBezTo>
                  <a:pt x="400" y="1477"/>
                  <a:pt x="381" y="1480"/>
                  <a:pt x="369" y="1470"/>
                </a:cubicBezTo>
                <a:cubicBezTo>
                  <a:pt x="364" y="1466"/>
                  <a:pt x="363" y="1458"/>
                  <a:pt x="359" y="1454"/>
                </a:cubicBezTo>
                <a:cubicBezTo>
                  <a:pt x="349" y="1446"/>
                  <a:pt x="337" y="1444"/>
                  <a:pt x="327" y="1438"/>
                </a:cubicBezTo>
                <a:cubicBezTo>
                  <a:pt x="325" y="1432"/>
                  <a:pt x="325" y="1426"/>
                  <a:pt x="321" y="1422"/>
                </a:cubicBezTo>
                <a:cubicBezTo>
                  <a:pt x="314" y="1415"/>
                  <a:pt x="252" y="1388"/>
                  <a:pt x="241" y="1384"/>
                </a:cubicBezTo>
                <a:cubicBezTo>
                  <a:pt x="226" y="1362"/>
                  <a:pt x="218" y="1340"/>
                  <a:pt x="204" y="1320"/>
                </a:cubicBezTo>
                <a:cubicBezTo>
                  <a:pt x="202" y="1314"/>
                  <a:pt x="203" y="1307"/>
                  <a:pt x="199" y="1304"/>
                </a:cubicBezTo>
                <a:cubicBezTo>
                  <a:pt x="189" y="1297"/>
                  <a:pt x="167" y="1294"/>
                  <a:pt x="167" y="1294"/>
                </a:cubicBezTo>
                <a:cubicBezTo>
                  <a:pt x="135" y="1272"/>
                  <a:pt x="153" y="1249"/>
                  <a:pt x="135" y="1230"/>
                </a:cubicBezTo>
                <a:cubicBezTo>
                  <a:pt x="133" y="1228"/>
                  <a:pt x="105" y="1219"/>
                  <a:pt x="103" y="1219"/>
                </a:cubicBezTo>
                <a:cubicBezTo>
                  <a:pt x="77" y="1182"/>
                  <a:pt x="92" y="1186"/>
                  <a:pt x="44" y="1176"/>
                </a:cubicBezTo>
                <a:cubicBezTo>
                  <a:pt x="37" y="1156"/>
                  <a:pt x="24" y="1147"/>
                  <a:pt x="17" y="1128"/>
                </a:cubicBezTo>
                <a:cubicBezTo>
                  <a:pt x="26" y="1102"/>
                  <a:pt x="50" y="1086"/>
                  <a:pt x="12" y="1075"/>
                </a:cubicBezTo>
                <a:cubicBezTo>
                  <a:pt x="0" y="1038"/>
                  <a:pt x="7" y="1009"/>
                  <a:pt x="39" y="990"/>
                </a:cubicBezTo>
                <a:cubicBezTo>
                  <a:pt x="45" y="968"/>
                  <a:pt x="53" y="947"/>
                  <a:pt x="60" y="926"/>
                </a:cubicBezTo>
                <a:cubicBezTo>
                  <a:pt x="55" y="875"/>
                  <a:pt x="41" y="803"/>
                  <a:pt x="12" y="760"/>
                </a:cubicBezTo>
                <a:cubicBezTo>
                  <a:pt x="17" y="735"/>
                  <a:pt x="22" y="726"/>
                  <a:pt x="44" y="712"/>
                </a:cubicBezTo>
                <a:cubicBezTo>
                  <a:pt x="51" y="689"/>
                  <a:pt x="57" y="667"/>
                  <a:pt x="71" y="648"/>
                </a:cubicBezTo>
                <a:cubicBezTo>
                  <a:pt x="78" y="637"/>
                  <a:pt x="92" y="616"/>
                  <a:pt x="92" y="616"/>
                </a:cubicBezTo>
                <a:cubicBezTo>
                  <a:pt x="98" y="596"/>
                  <a:pt x="106" y="567"/>
                  <a:pt x="119" y="552"/>
                </a:cubicBezTo>
                <a:cubicBezTo>
                  <a:pt x="123" y="547"/>
                  <a:pt x="133" y="548"/>
                  <a:pt x="135" y="542"/>
                </a:cubicBezTo>
                <a:cubicBezTo>
                  <a:pt x="136" y="538"/>
                  <a:pt x="127" y="538"/>
                  <a:pt x="124" y="536"/>
                </a:cubicBezTo>
                <a:close/>
              </a:path>
            </a:pathLst>
          </a:custGeom>
          <a:solidFill>
            <a:srgbClr val="995839"/>
          </a:solidFill>
          <a:ln w="9525">
            <a:solidFill>
              <a:schemeClr val="tx1"/>
            </a:solidFill>
            <a:round/>
            <a:headEnd/>
            <a:tailEnd/>
          </a:ln>
        </p:spPr>
        <p:txBody>
          <a:bodyPr wrap="none" anchor="ctr"/>
          <a:lstStyle/>
          <a:p>
            <a:endParaRPr lang="en-US" dirty="0">
              <a:solidFill>
                <a:srgbClr val="000000"/>
              </a:solidFill>
              <a:latin typeface="Calibri"/>
            </a:endParaRPr>
          </a:p>
        </p:txBody>
      </p:sp>
      <p:pic>
        <p:nvPicPr>
          <p:cNvPr id="17" name="Picture 16" descr="1259531_SupportingFile_Figure_seq1_v3.pdf"/>
          <p:cNvPicPr>
            <a:picLocks noChangeAspect="1"/>
          </p:cNvPicPr>
          <p:nvPr/>
        </p:nvPicPr>
        <p:blipFill rotWithShape="1">
          <a:blip r:embed="rId3">
            <a:extLst>
              <a:ext uri="{28A0092B-C50C-407E-A947-70E740481C1C}">
                <a14:useLocalDpi xmlns:a14="http://schemas.microsoft.com/office/drawing/2010/main" val="0"/>
              </a:ext>
            </a:extLst>
          </a:blip>
          <a:srcRect l="7032" t="25143" r="6250" b="8953"/>
          <a:stretch/>
        </p:blipFill>
        <p:spPr>
          <a:xfrm>
            <a:off x="938034" y="891687"/>
            <a:ext cx="4810116" cy="5419100"/>
          </a:xfrm>
          <a:prstGeom prst="rect">
            <a:avLst/>
          </a:prstGeom>
        </p:spPr>
      </p:pic>
      <p:sp>
        <p:nvSpPr>
          <p:cNvPr id="2" name="TextBox 1"/>
          <p:cNvSpPr txBox="1"/>
          <p:nvPr/>
        </p:nvSpPr>
        <p:spPr>
          <a:xfrm rot="16200000">
            <a:off x="-243871" y="3176588"/>
            <a:ext cx="1760255" cy="369332"/>
          </a:xfrm>
          <a:prstGeom prst="rect">
            <a:avLst/>
          </a:prstGeom>
          <a:noFill/>
        </p:spPr>
        <p:txBody>
          <a:bodyPr wrap="none" rtlCol="0">
            <a:spAutoFit/>
          </a:bodyPr>
          <a:lstStyle/>
          <a:p>
            <a:r>
              <a:rPr lang="en-US" dirty="0" smtClean="0">
                <a:solidFill>
                  <a:srgbClr val="FF0000"/>
                </a:solidFill>
                <a:latin typeface="+mn-lt"/>
              </a:rPr>
              <a:t>TraCE simulation</a:t>
            </a:r>
            <a:endParaRPr lang="en-US" dirty="0">
              <a:solidFill>
                <a:srgbClr val="FF0000"/>
              </a:solidFill>
              <a:latin typeface="+mn-lt"/>
            </a:endParaRPr>
          </a:p>
        </p:txBody>
      </p:sp>
      <p:sp>
        <p:nvSpPr>
          <p:cNvPr id="19" name="TextBox 18"/>
          <p:cNvSpPr txBox="1"/>
          <p:nvPr/>
        </p:nvSpPr>
        <p:spPr>
          <a:xfrm rot="16200000">
            <a:off x="4772029" y="2835632"/>
            <a:ext cx="1182498" cy="369332"/>
          </a:xfrm>
          <a:prstGeom prst="rect">
            <a:avLst/>
          </a:prstGeom>
          <a:noFill/>
        </p:spPr>
        <p:txBody>
          <a:bodyPr wrap="none" rtlCol="0">
            <a:spAutoFit/>
          </a:bodyPr>
          <a:lstStyle/>
          <a:p>
            <a:r>
              <a:rPr lang="en-US" dirty="0" smtClean="0">
                <a:solidFill>
                  <a:schemeClr val="bg1"/>
                </a:solidFill>
                <a:latin typeface="+mn-lt"/>
              </a:rPr>
              <a:t>Proxy data</a:t>
            </a:r>
            <a:endParaRPr lang="en-US" dirty="0">
              <a:solidFill>
                <a:schemeClr val="bg1"/>
              </a:solidFill>
              <a:latin typeface="+mn-lt"/>
            </a:endParaRPr>
          </a:p>
        </p:txBody>
      </p:sp>
      <p:sp>
        <p:nvSpPr>
          <p:cNvPr id="3" name="TextBox 2"/>
          <p:cNvSpPr txBox="1"/>
          <p:nvPr/>
        </p:nvSpPr>
        <p:spPr>
          <a:xfrm>
            <a:off x="1337679" y="99652"/>
            <a:ext cx="6153585" cy="584776"/>
          </a:xfrm>
          <a:prstGeom prst="rect">
            <a:avLst/>
          </a:prstGeom>
          <a:noFill/>
        </p:spPr>
        <p:txBody>
          <a:bodyPr wrap="none" rtlCol="0">
            <a:spAutoFit/>
          </a:bodyPr>
          <a:lstStyle/>
          <a:p>
            <a:r>
              <a:rPr lang="en-US" sz="3200" i="1" dirty="0" smtClean="0">
                <a:solidFill>
                  <a:srgbClr val="0000FF"/>
                </a:solidFill>
                <a:latin typeface="+mn-lt"/>
              </a:rPr>
              <a:t>TraCE simulation versus Proxy Data</a:t>
            </a:r>
            <a:endParaRPr lang="en-US" sz="3200" i="1" dirty="0">
              <a:solidFill>
                <a:srgbClr val="0000FF"/>
              </a:solidFill>
              <a:latin typeface="+mn-lt"/>
            </a:endParaRPr>
          </a:p>
        </p:txBody>
      </p:sp>
      <p:sp>
        <p:nvSpPr>
          <p:cNvPr id="20" name="Rectangle 1042"/>
          <p:cNvSpPr>
            <a:spLocks noChangeArrowheads="1"/>
          </p:cNvSpPr>
          <p:nvPr/>
        </p:nvSpPr>
        <p:spPr bwMode="auto">
          <a:xfrm>
            <a:off x="6492131" y="5994191"/>
            <a:ext cx="230336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i="1" dirty="0" smtClean="0">
                <a:solidFill>
                  <a:srgbClr val="0000FF"/>
                </a:solidFill>
                <a:latin typeface="+mn-lt"/>
                <a:cs typeface="Arial"/>
              </a:rPr>
              <a:t>Otto-Bliesner et al., Science, 2014</a:t>
            </a:r>
            <a:endParaRPr lang="en-US" sz="1200" i="1" dirty="0">
              <a:solidFill>
                <a:srgbClr val="0000FF"/>
              </a:solidFill>
              <a:latin typeface="+mn-lt"/>
              <a:cs typeface="Arial"/>
            </a:endParaRPr>
          </a:p>
        </p:txBody>
      </p:sp>
      <p:grpSp>
        <p:nvGrpSpPr>
          <p:cNvPr id="22" name="Group 21"/>
          <p:cNvGrpSpPr/>
          <p:nvPr/>
        </p:nvGrpSpPr>
        <p:grpSpPr>
          <a:xfrm>
            <a:off x="5837050" y="2253303"/>
            <a:ext cx="2147575" cy="2161535"/>
            <a:chOff x="6147795" y="2253303"/>
            <a:chExt cx="2147575" cy="2161535"/>
          </a:xfrm>
        </p:grpSpPr>
        <p:sp>
          <p:nvSpPr>
            <p:cNvPr id="30" name="AutoShape 10"/>
            <p:cNvSpPr>
              <a:spLocks noChangeArrowheads="1"/>
            </p:cNvSpPr>
            <p:nvPr/>
          </p:nvSpPr>
          <p:spPr bwMode="auto">
            <a:xfrm>
              <a:off x="8014255" y="2338286"/>
              <a:ext cx="207961" cy="205728"/>
            </a:xfrm>
            <a:prstGeom prst="diamond">
              <a:avLst/>
            </a:prstGeom>
            <a:solidFill>
              <a:schemeClr val="accent1"/>
            </a:solidFill>
            <a:ln w="9525">
              <a:solidFill>
                <a:schemeClr val="tx1"/>
              </a:solidFill>
              <a:miter lim="800000"/>
              <a:headEnd/>
              <a:tailEnd/>
            </a:ln>
            <a:effectLst/>
          </p:spPr>
          <p:txBody>
            <a:bodyPr wrap="none" anchor="ctr"/>
            <a:lstStyle/>
            <a:p>
              <a:endParaRPr lang="en-US" dirty="0">
                <a:latin typeface="Calibri"/>
              </a:endParaRPr>
            </a:p>
          </p:txBody>
        </p:sp>
        <p:cxnSp>
          <p:nvCxnSpPr>
            <p:cNvPr id="6" name="Straight Arrow Connector 5"/>
            <p:cNvCxnSpPr/>
            <p:nvPr/>
          </p:nvCxnSpPr>
          <p:spPr>
            <a:xfrm flipH="1">
              <a:off x="6147795" y="2544014"/>
              <a:ext cx="1866461" cy="1870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AutoShape 10"/>
            <p:cNvSpPr>
              <a:spLocks noChangeArrowheads="1"/>
            </p:cNvSpPr>
            <p:nvPr/>
          </p:nvSpPr>
          <p:spPr bwMode="auto">
            <a:xfrm>
              <a:off x="8087409" y="2253303"/>
              <a:ext cx="207961" cy="205728"/>
            </a:xfrm>
            <a:prstGeom prst="diamond">
              <a:avLst/>
            </a:prstGeom>
            <a:solidFill>
              <a:schemeClr val="accent1"/>
            </a:solidFill>
            <a:ln w="9525">
              <a:solidFill>
                <a:schemeClr val="tx1"/>
              </a:solidFill>
              <a:miter lim="800000"/>
              <a:headEnd/>
              <a:tailEnd/>
            </a:ln>
            <a:effectLst/>
          </p:spPr>
          <p:txBody>
            <a:bodyPr wrap="none" anchor="ctr"/>
            <a:lstStyle/>
            <a:p>
              <a:endParaRPr lang="en-US" dirty="0">
                <a:solidFill>
                  <a:srgbClr val="000000"/>
                </a:solidFill>
                <a:latin typeface="Calibri"/>
              </a:endParaRPr>
            </a:p>
          </p:txBody>
        </p:sp>
      </p:grpSp>
      <p:grpSp>
        <p:nvGrpSpPr>
          <p:cNvPr id="27" name="Group 26"/>
          <p:cNvGrpSpPr/>
          <p:nvPr/>
        </p:nvGrpSpPr>
        <p:grpSpPr>
          <a:xfrm>
            <a:off x="5299218" y="2100903"/>
            <a:ext cx="2347687" cy="3336181"/>
            <a:chOff x="5622663" y="2100903"/>
            <a:chExt cx="2347687" cy="3336181"/>
          </a:xfrm>
        </p:grpSpPr>
        <p:sp>
          <p:nvSpPr>
            <p:cNvPr id="24" name="AutoShape 10"/>
            <p:cNvSpPr>
              <a:spLocks noChangeArrowheads="1"/>
            </p:cNvSpPr>
            <p:nvPr/>
          </p:nvSpPr>
          <p:spPr bwMode="auto">
            <a:xfrm>
              <a:off x="7762389" y="2100903"/>
              <a:ext cx="207961" cy="205728"/>
            </a:xfrm>
            <a:prstGeom prst="diamond">
              <a:avLst/>
            </a:prstGeom>
            <a:solidFill>
              <a:schemeClr val="accent1"/>
            </a:solidFill>
            <a:ln w="9525">
              <a:solidFill>
                <a:schemeClr val="tx1"/>
              </a:solidFill>
              <a:miter lim="800000"/>
              <a:headEnd/>
              <a:tailEnd/>
            </a:ln>
            <a:effectLst/>
          </p:spPr>
          <p:txBody>
            <a:bodyPr wrap="none" anchor="ctr"/>
            <a:lstStyle/>
            <a:p>
              <a:endParaRPr lang="en-US" dirty="0">
                <a:solidFill>
                  <a:srgbClr val="000000"/>
                </a:solidFill>
                <a:latin typeface="Calibri"/>
              </a:endParaRPr>
            </a:p>
          </p:txBody>
        </p:sp>
        <p:cxnSp>
          <p:nvCxnSpPr>
            <p:cNvPr id="26" name="Straight Arrow Connector 25"/>
            <p:cNvCxnSpPr/>
            <p:nvPr/>
          </p:nvCxnSpPr>
          <p:spPr>
            <a:xfrm flipH="1">
              <a:off x="5622663" y="2306631"/>
              <a:ext cx="2139726" cy="31304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5329427" y="1603291"/>
            <a:ext cx="2067548" cy="1774203"/>
            <a:chOff x="5614772" y="1603291"/>
            <a:chExt cx="2067548" cy="1774203"/>
          </a:xfrm>
        </p:grpSpPr>
        <p:sp>
          <p:nvSpPr>
            <p:cNvPr id="13" name="AutoShape 10"/>
            <p:cNvSpPr>
              <a:spLocks noChangeArrowheads="1"/>
            </p:cNvSpPr>
            <p:nvPr/>
          </p:nvSpPr>
          <p:spPr bwMode="auto">
            <a:xfrm>
              <a:off x="7474359" y="1603291"/>
              <a:ext cx="207961" cy="205728"/>
            </a:xfrm>
            <a:prstGeom prst="diamond">
              <a:avLst/>
            </a:prstGeom>
            <a:solidFill>
              <a:schemeClr val="accent1"/>
            </a:solidFill>
            <a:ln w="9525">
              <a:solidFill>
                <a:schemeClr val="tx1"/>
              </a:solidFill>
              <a:miter lim="800000"/>
              <a:headEnd/>
              <a:tailEnd/>
            </a:ln>
            <a:effectLst/>
          </p:spPr>
          <p:txBody>
            <a:bodyPr wrap="none" anchor="ctr"/>
            <a:lstStyle/>
            <a:p>
              <a:endParaRPr lang="en-US" dirty="0">
                <a:solidFill>
                  <a:srgbClr val="000000"/>
                </a:solidFill>
                <a:latin typeface="Calibri"/>
              </a:endParaRPr>
            </a:p>
          </p:txBody>
        </p:sp>
        <p:cxnSp>
          <p:nvCxnSpPr>
            <p:cNvPr id="29" name="Straight Arrow Connector 28"/>
            <p:cNvCxnSpPr/>
            <p:nvPr/>
          </p:nvCxnSpPr>
          <p:spPr>
            <a:xfrm flipH="1">
              <a:off x="5622662" y="1784068"/>
              <a:ext cx="1865846" cy="15934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5614772" y="1800849"/>
              <a:ext cx="1865846" cy="680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5568333" y="4671230"/>
            <a:ext cx="3634328" cy="1107996"/>
          </a:xfrm>
          <a:prstGeom prst="rect">
            <a:avLst/>
          </a:prstGeom>
          <a:noFill/>
        </p:spPr>
        <p:txBody>
          <a:bodyPr wrap="none" rtlCol="0">
            <a:spAutoFit/>
          </a:bodyPr>
          <a:lstStyle/>
          <a:p>
            <a:r>
              <a:rPr lang="en-US" dirty="0" smtClean="0">
                <a:solidFill>
                  <a:srgbClr val="0000FF"/>
                </a:solidFill>
                <a:latin typeface="+mn-lt"/>
              </a:rPr>
              <a:t>   Data and TraCE simulation</a:t>
            </a:r>
          </a:p>
          <a:p>
            <a:pPr marL="168275" indent="-168275">
              <a:buFont typeface="Arial"/>
              <a:buChar char="•"/>
            </a:pPr>
            <a:r>
              <a:rPr lang="en-US" sz="1600" dirty="0" smtClean="0">
                <a:solidFill>
                  <a:srgbClr val="000000"/>
                </a:solidFill>
                <a:latin typeface="+mn-lt"/>
              </a:rPr>
              <a:t>Relatively dry at LGM (~20ka)</a:t>
            </a:r>
          </a:p>
          <a:p>
            <a:pPr marL="168275" indent="-168275">
              <a:buFont typeface="Arial"/>
              <a:buChar char="•"/>
            </a:pPr>
            <a:r>
              <a:rPr lang="en-US" sz="1600" dirty="0" smtClean="0">
                <a:solidFill>
                  <a:srgbClr val="000000"/>
                </a:solidFill>
                <a:latin typeface="+mn-lt"/>
              </a:rPr>
              <a:t>Even drier from ~18 to 15ka</a:t>
            </a:r>
          </a:p>
          <a:p>
            <a:pPr marL="168275" indent="-168275">
              <a:buFont typeface="Arial"/>
              <a:buChar char="•"/>
            </a:pPr>
            <a:r>
              <a:rPr lang="en-US" sz="1600" dirty="0" smtClean="0">
                <a:solidFill>
                  <a:srgbClr val="000000"/>
                </a:solidFill>
                <a:latin typeface="+mn-lt"/>
              </a:rPr>
              <a:t>Abrupt increase in moisture at ~14.7ka</a:t>
            </a:r>
            <a:endParaRPr lang="en-US" sz="1600" dirty="0">
              <a:solidFill>
                <a:srgbClr val="000000"/>
              </a:solidFill>
              <a:latin typeface="+mn-lt"/>
            </a:endParaRPr>
          </a:p>
        </p:txBody>
      </p:sp>
      <p:sp>
        <p:nvSpPr>
          <p:cNvPr id="4" name="TextBox 3"/>
          <p:cNvSpPr txBox="1"/>
          <p:nvPr/>
        </p:nvSpPr>
        <p:spPr>
          <a:xfrm>
            <a:off x="3979335" y="1134528"/>
            <a:ext cx="560470" cy="338554"/>
          </a:xfrm>
          <a:prstGeom prst="rect">
            <a:avLst/>
          </a:prstGeom>
          <a:noFill/>
        </p:spPr>
        <p:txBody>
          <a:bodyPr wrap="none" rtlCol="0">
            <a:spAutoFit/>
          </a:bodyPr>
          <a:lstStyle/>
          <a:p>
            <a:r>
              <a:rPr lang="en-US" sz="1600" b="1" dirty="0" smtClean="0">
                <a:solidFill>
                  <a:srgbClr val="008000"/>
                </a:solidFill>
                <a:latin typeface="+mn-lt"/>
              </a:rPr>
              <a:t>AHP</a:t>
            </a:r>
            <a:endParaRPr lang="en-US" sz="1600" b="1" dirty="0">
              <a:solidFill>
                <a:srgbClr val="008000"/>
              </a:solidFill>
              <a:latin typeface="+mn-lt"/>
            </a:endParaRPr>
          </a:p>
        </p:txBody>
      </p:sp>
      <p:sp>
        <p:nvSpPr>
          <p:cNvPr id="5" name="TextBox 4"/>
          <p:cNvSpPr txBox="1"/>
          <p:nvPr/>
        </p:nvSpPr>
        <p:spPr>
          <a:xfrm>
            <a:off x="1405407" y="1600087"/>
            <a:ext cx="1667999" cy="430887"/>
          </a:xfrm>
          <a:prstGeom prst="rect">
            <a:avLst/>
          </a:prstGeom>
          <a:noFill/>
        </p:spPr>
        <p:txBody>
          <a:bodyPr wrap="square" rtlCol="0">
            <a:spAutoFit/>
          </a:bodyPr>
          <a:lstStyle/>
          <a:p>
            <a:pPr algn="ctr"/>
            <a:r>
              <a:rPr lang="en-US" sz="1100" dirty="0" smtClean="0">
                <a:solidFill>
                  <a:schemeClr val="bg1"/>
                </a:solidFill>
                <a:latin typeface="+mn-lt"/>
              </a:rPr>
              <a:t>Atlantic ocean overturning circulation </a:t>
            </a:r>
            <a:endParaRPr lang="en-US" sz="1100" dirty="0">
              <a:solidFill>
                <a:schemeClr val="bg1"/>
              </a:solidFill>
              <a:latin typeface="+mn-lt"/>
            </a:endParaRPr>
          </a:p>
        </p:txBody>
      </p:sp>
      <p:cxnSp>
        <p:nvCxnSpPr>
          <p:cNvPr id="31" name="Straight Arrow Connector 30"/>
          <p:cNvCxnSpPr/>
          <p:nvPr/>
        </p:nvCxnSpPr>
        <p:spPr>
          <a:xfrm rot="5400000" flipH="1" flipV="1">
            <a:off x="3124294" y="5613490"/>
            <a:ext cx="8466" cy="9144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706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55532</TotalTime>
  <Words>3850</Words>
  <Application>Microsoft Macintosh PowerPoint</Application>
  <PresentationFormat>On-screen Show (4:3)</PresentationFormat>
  <Paragraphs>352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Story</vt:lpstr>
      <vt:lpstr>Climate Dynamics of Tropical Africa:  Capturing Paleoclimate Changes</vt:lpstr>
      <vt:lpstr>The Sahel</vt:lpstr>
      <vt:lpstr>Past and Future   −   Data and Models</vt:lpstr>
      <vt:lpstr>Data − Glacial-Interglacial</vt:lpstr>
      <vt:lpstr>Models − Glacial-Interglacial: Orbital Forcing</vt:lpstr>
      <vt:lpstr>Models − Glacial-Interglacial: Millennial Events</vt:lpstr>
      <vt:lpstr>Last 21ka – Deglaciation and Holocene</vt:lpstr>
      <vt:lpstr>Role of Climate Forcings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Bette Otto-Bliesner</dc:creator>
  <cp:keywords/>
  <dc:description/>
  <cp:lastModifiedBy>Bette Otto-Bliesner</cp:lastModifiedBy>
  <cp:revision>439</cp:revision>
  <cp:lastPrinted>2016-05-16T22:08:38Z</cp:lastPrinted>
  <dcterms:created xsi:type="dcterms:W3CDTF">2012-08-26T17:12:40Z</dcterms:created>
  <dcterms:modified xsi:type="dcterms:W3CDTF">2016-05-17T16:56:04Z</dcterms:modified>
  <cp:category/>
</cp:coreProperties>
</file>