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7"/>
  </p:notesMasterIdLst>
  <p:sldIdLst>
    <p:sldId id="290" r:id="rId2"/>
    <p:sldId id="362" r:id="rId3"/>
    <p:sldId id="363" r:id="rId4"/>
    <p:sldId id="377" r:id="rId5"/>
    <p:sldId id="386" r:id="rId6"/>
    <p:sldId id="396" r:id="rId7"/>
    <p:sldId id="401" r:id="rId8"/>
    <p:sldId id="400" r:id="rId9"/>
    <p:sldId id="403" r:id="rId10"/>
    <p:sldId id="404" r:id="rId11"/>
    <p:sldId id="405" r:id="rId12"/>
    <p:sldId id="393" r:id="rId13"/>
    <p:sldId id="355" r:id="rId14"/>
    <p:sldId id="392" r:id="rId15"/>
    <p:sldId id="35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schemeClr val="tx1"/>
    </p:penClr>
  </p:showPr>
  <p:clrMru>
    <a:srgbClr val="FFFF91"/>
    <a:srgbClr val="37D200"/>
    <a:srgbClr val="00C5FF"/>
    <a:srgbClr val="00CDFF"/>
    <a:srgbClr val="80FF80"/>
    <a:srgbClr val="008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466" autoAdjust="0"/>
    <p:restoredTop sz="83961" autoAdjust="0"/>
  </p:normalViewPr>
  <p:slideViewPr>
    <p:cSldViewPr snapToGrid="0" snapToObjects="1">
      <p:cViewPr>
        <p:scale>
          <a:sx n="75" d="100"/>
          <a:sy n="75" d="100"/>
        </p:scale>
        <p:origin x="-1192" y="-240"/>
      </p:cViewPr>
      <p:guideLst>
        <p:guide orient="horz" pos="3530"/>
        <p:guide pos="56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3" d="100"/>
          <a:sy n="83" d="100"/>
        </p:scale>
        <p:origin x="-2352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45E21BE7-5D78-D143-A4EE-48BC9D09FDB8}" type="datetimeFigureOut">
              <a:rPr lang="en-US" smtClean="0"/>
              <a:pPr/>
              <a:t>5/19/14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079FE0B6-52BC-1A45-B409-CD0EDF32AAE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FE0B6-52BC-1A45-B409-CD0EDF32AAE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Lateral channel migration is a fundamental geologic process, and connects to a variety of broader Earth science topics.</a:t>
            </a:r>
            <a:endParaRPr lang="en-US" dirty="0" smtClean="0"/>
          </a:p>
          <a:p>
            <a:r>
              <a:rPr lang="en-US" dirty="0" smtClean="0"/>
              <a:t>- Terraces, slot canyons, mars</a:t>
            </a:r>
          </a:p>
          <a:p>
            <a:r>
              <a:rPr lang="en-US" dirty="0" smtClean="0"/>
              <a:t>- Key for</a:t>
            </a:r>
            <a:r>
              <a:rPr lang="en-US" baseline="0" dirty="0" smtClean="0"/>
              <a:t> broader earth </a:t>
            </a:r>
            <a:r>
              <a:rPr lang="en-US" baseline="0" dirty="0" err="1" smtClean="0"/>
              <a:t>sci</a:t>
            </a:r>
            <a:r>
              <a:rPr lang="en-US" baseline="0" dirty="0" smtClean="0"/>
              <a:t> topics: climate, tectonics,..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FE0B6-52BC-1A45-B409-CD0EDF32AAE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smtClean="0"/>
              <a:t>Meandering channel shape differs</a:t>
            </a:r>
            <a:r>
              <a:rPr lang="en-US" baseline="0" dirty="0" smtClean="0"/>
              <a:t> strongly </a:t>
            </a:r>
          </a:p>
          <a:p>
            <a:pPr>
              <a:buFontTx/>
              <a:buChar char="-"/>
            </a:pPr>
            <a:r>
              <a:rPr lang="en-US" baseline="0" dirty="0" smtClean="0"/>
              <a:t>Colorado: all sed. SJ: all rock. Beaver: varying bank strength.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FE0B6-52BC-1A45-B409-CD0EDF32AAE0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FE0B6-52BC-1A45-B409-CD0EDF32AAE0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n-US" sz="1400" u="sng" dirty="0" smtClean="0">
                <a:latin typeface="Arial"/>
                <a:cs typeface="Arial"/>
                <a:sym typeface="Wingdings"/>
              </a:rPr>
              <a:t>Grid-based solutions are problematic</a:t>
            </a:r>
            <a:r>
              <a:rPr lang="en-US" sz="1400" dirty="0" smtClean="0">
                <a:latin typeface="Arial"/>
                <a:cs typeface="Arial"/>
                <a:sym typeface="Wingdings"/>
              </a:rPr>
              <a:t>.</a:t>
            </a:r>
          </a:p>
          <a:p>
            <a:pPr marL="119063" indent="-119063">
              <a:buFont typeface="Wingdings" pitchFamily="-65" charset="2"/>
              <a:buChar char="à"/>
            </a:pPr>
            <a:r>
              <a:rPr lang="en-US" dirty="0" smtClean="0">
                <a:latin typeface="Arial"/>
                <a:cs typeface="Arial"/>
                <a:sym typeface="Wingdings"/>
              </a:rPr>
              <a:t> Increasing the grid resolution has a high memory cost, particularly for low lateral erosion rates (e.g., &lt;1 cm/yr in bedrock).</a:t>
            </a:r>
          </a:p>
          <a:p>
            <a:pPr marL="119063" indent="-119063">
              <a:buFont typeface="Wingdings" pitchFamily="-65" charset="2"/>
              <a:buChar char="à"/>
            </a:pPr>
            <a:r>
              <a:rPr lang="en-US" dirty="0" smtClean="0">
                <a:latin typeface="Arial"/>
                <a:cs typeface="Arial"/>
                <a:sym typeface="Wingdings"/>
              </a:rPr>
              <a:t> Using an adaptive grid at landscape scale is computationally intensive. </a:t>
            </a:r>
            <a:endParaRPr lang="en-US" dirty="0" smtClean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FE0B6-52BC-1A45-B409-CD0EDF32AAE0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Problem is not tractable to test things want to test – large domains, long times, many grid points – specific about limits – give memory # (plot)</a:t>
            </a:r>
          </a:p>
          <a:p>
            <a:r>
              <a:rPr lang="en-US" baseline="0" dirty="0" smtClean="0"/>
              <a:t>Particularly not for bedrock – ok for some </a:t>
            </a:r>
            <a:r>
              <a:rPr lang="en-US" baseline="0" dirty="0" err="1" smtClean="0"/>
              <a:t>others.time</a:t>
            </a:r>
            <a:r>
              <a:rPr lang="en-US" baseline="0" dirty="0" smtClean="0"/>
              <a:t> step is important.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FE0B6-52BC-1A45-B409-CD0EDF32AAE0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FE0B6-52BC-1A45-B409-CD0EDF32AAE0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/>
                <a:cs typeface="Arial"/>
              </a:rPr>
              <a:t>Point</a:t>
            </a:r>
            <a:r>
              <a:rPr lang="en-US" baseline="0" dirty="0" smtClean="0">
                <a:latin typeface="Arial"/>
                <a:cs typeface="Arial"/>
              </a:rPr>
              <a:t> out </a:t>
            </a:r>
            <a:r>
              <a:rPr lang="en-US" dirty="0" smtClean="0">
                <a:latin typeface="Arial"/>
                <a:cs typeface="Arial"/>
              </a:rPr>
              <a:t>strath terraces, deformed meander bends, </a:t>
            </a:r>
            <a:r>
              <a:rPr lang="en-US" dirty="0" err="1" smtClean="0">
                <a:latin typeface="Arial"/>
                <a:cs typeface="Arial"/>
              </a:rPr>
              <a:t>underfit</a:t>
            </a:r>
            <a:r>
              <a:rPr lang="en-US" dirty="0" smtClean="0">
                <a:latin typeface="Arial"/>
                <a:cs typeface="Arial"/>
              </a:rPr>
              <a:t> valleys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FE0B6-52BC-1A45-B409-CD0EDF32AAE0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FE0B6-52BC-1A45-B409-CD0EDF32AAE0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B008-A3DF-D04D-AA4B-3B96C5A7F5AE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00165-EFCD-8E42-B3BA-4299B3E7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B008-A3DF-D04D-AA4B-3B96C5A7F5AE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00165-EFCD-8E42-B3BA-4299B3E7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B008-A3DF-D04D-AA4B-3B96C5A7F5AE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00165-EFCD-8E42-B3BA-4299B3E7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B008-A3DF-D04D-AA4B-3B96C5A7F5AE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00165-EFCD-8E42-B3BA-4299B3E7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B008-A3DF-D04D-AA4B-3B96C5A7F5AE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00165-EFCD-8E42-B3BA-4299B3E7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B008-A3DF-D04D-AA4B-3B96C5A7F5AE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00165-EFCD-8E42-B3BA-4299B3E7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B008-A3DF-D04D-AA4B-3B96C5A7F5AE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00165-EFCD-8E42-B3BA-4299B3E7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B008-A3DF-D04D-AA4B-3B96C5A7F5AE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00165-EFCD-8E42-B3BA-4299B3E7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B008-A3DF-D04D-AA4B-3B96C5A7F5AE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00165-EFCD-8E42-B3BA-4299B3E7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B008-A3DF-D04D-AA4B-3B96C5A7F5AE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00165-EFCD-8E42-B3BA-4299B3E7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B008-A3DF-D04D-AA4B-3B96C5A7F5AE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00165-EFCD-8E42-B3BA-4299B3E70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>
            <a:alphaModFix amt="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2B41B008-A3DF-D04D-AA4B-3B96C5A7F5AE}" type="datetimeFigureOut">
              <a:rPr lang="en-US" smtClean="0"/>
              <a:pPr/>
              <a:t>5/19/14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27D00165-EFCD-8E42-B3BA-4299B3E7047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gif"/><Relationship Id="rId5" Type="http://schemas.openxmlformats.org/officeDocument/2006/relationships/image" Target="../media/image4.pdf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4" Type="http://schemas.openxmlformats.org/officeDocument/2006/relationships/image" Target="../media/image20.png"/><Relationship Id="rId5" Type="http://schemas.openxmlformats.org/officeDocument/2006/relationships/image" Target="../media/image4.pdf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df"/><Relationship Id="rId4" Type="http://schemas.openxmlformats.org/officeDocument/2006/relationships/image" Target="../media/image23.png"/><Relationship Id="rId5" Type="http://schemas.openxmlformats.org/officeDocument/2006/relationships/image" Target="../media/image24.pdf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6.png"/><Relationship Id="rId1" Type="http://schemas.openxmlformats.org/officeDocument/2006/relationships/video" Target="file://localhost/Users/Ajay/Dropbox/Docs/My%20papers/Bedrock%20river%20valley%20evolution/paper/JGR_final/supplement/ms02.mp4" TargetMode="Externa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df"/><Relationship Id="rId4" Type="http://schemas.openxmlformats.org/officeDocument/2006/relationships/image" Target="../media/image25.png"/><Relationship Id="rId5" Type="http://schemas.openxmlformats.org/officeDocument/2006/relationships/image" Target="../media/image10.pdf"/><Relationship Id="rId6" Type="http://schemas.openxmlformats.org/officeDocument/2006/relationships/image" Target="../media/image11.png"/><Relationship Id="rId7" Type="http://schemas.openxmlformats.org/officeDocument/2006/relationships/image" Target="../media/image27.pdf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df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df"/><Relationship Id="rId4" Type="http://schemas.openxmlformats.org/officeDocument/2006/relationships/image" Target="../media/image11.png"/><Relationship Id="rId5" Type="http://schemas.openxmlformats.org/officeDocument/2006/relationships/image" Target="../media/image12.pdf"/><Relationship Id="rId6" Type="http://schemas.openxmlformats.org/officeDocument/2006/relationships/image" Target="../media/image13.png"/><Relationship Id="rId7" Type="http://schemas.openxmlformats.org/officeDocument/2006/relationships/image" Target="../media/image8.pdf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3122" y="1089377"/>
            <a:ext cx="9144000" cy="576862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5313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456" y="5446991"/>
            <a:ext cx="6767088" cy="1411009"/>
          </a:xfrm>
          <a:noFill/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Ajay B. S. Limaye</a:t>
            </a:r>
          </a:p>
          <a:p>
            <a:pPr algn="ctr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California Institute of Technology</a:t>
            </a:r>
          </a:p>
          <a:p>
            <a:pPr algn="ctr">
              <a:buNone/>
            </a:pPr>
            <a:r>
              <a:rPr lang="en-US" sz="2400" i="1" dirty="0" smtClean="0">
                <a:solidFill>
                  <a:schemeClr val="bg1"/>
                </a:solidFill>
              </a:rPr>
              <a:t>CSDMS Annual Meeting 2014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" y="189825"/>
            <a:ext cx="9144000" cy="1143000"/>
          </a:xfrm>
          <a:noFill/>
        </p:spPr>
        <p:txBody>
          <a:bodyPr>
            <a:noAutofit/>
          </a:bodyPr>
          <a:lstStyle/>
          <a:p>
            <a:r>
              <a:rPr lang="en-US" sz="3200" b="1" dirty="0" smtClean="0">
                <a:cs typeface="Arial"/>
              </a:rPr>
              <a:t>A vector-based approach </a:t>
            </a:r>
            <a:br>
              <a:rPr lang="en-US" sz="3200" b="1" dirty="0" smtClean="0">
                <a:cs typeface="Arial"/>
              </a:rPr>
            </a:br>
            <a:r>
              <a:rPr lang="en-US" sz="3200" b="1" dirty="0" smtClean="0">
                <a:cs typeface="Arial"/>
              </a:rPr>
              <a:t>to bank-material tracking in coupled models </a:t>
            </a:r>
            <a:br>
              <a:rPr lang="en-US" sz="3200" b="1" dirty="0" smtClean="0">
                <a:cs typeface="Arial"/>
              </a:rPr>
            </a:br>
            <a:r>
              <a:rPr lang="en-US" sz="3200" b="1" dirty="0" smtClean="0">
                <a:cs typeface="Arial"/>
              </a:rPr>
              <a:t>of meandering and landscape evolution</a:t>
            </a:r>
            <a:endParaRPr lang="en-US" sz="3200" b="1" i="1" dirty="0">
              <a:solidFill>
                <a:srgbClr val="000090"/>
              </a:solidFill>
            </a:endParaRPr>
          </a:p>
        </p:txBody>
      </p:sp>
      <p:pic>
        <p:nvPicPr>
          <p:cNvPr id="5" name="Picture 4" descr="classic_gps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14" y="5572781"/>
            <a:ext cx="1131898" cy="1142696"/>
          </a:xfrm>
          <a:prstGeom prst="rect">
            <a:avLst/>
          </a:prstGeom>
        </p:spPr>
      </p:pic>
      <p:pic>
        <p:nvPicPr>
          <p:cNvPr id="8" name="Picture 7" descr="DODc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544" y="5768475"/>
            <a:ext cx="947002" cy="94700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 flipV="1">
            <a:off x="0" y="1531348"/>
            <a:ext cx="9144000" cy="5249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2000995" y="1720994"/>
            <a:ext cx="5056632" cy="3662601"/>
            <a:chOff x="519479" y="807157"/>
            <a:chExt cx="7713460" cy="5568696"/>
          </a:xfrm>
        </p:grpSpPr>
        <p:pic>
          <p:nvPicPr>
            <p:cNvPr id="27" name="Picture 26" descr="polygons_overview_color.eps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5"/>
                <a:srcRect l="56619" t="27533" b="40763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6"/>
                <a:srcRect l="56619" t="27533" b="40763"/>
                <a:stretch>
                  <a:fillRect/>
                </a:stretch>
              </p:blipFill>
            </mc:Fallback>
          </mc:AlternateContent>
          <p:spPr>
            <a:xfrm>
              <a:off x="519479" y="807157"/>
              <a:ext cx="7713460" cy="5568696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519479" y="6100930"/>
              <a:ext cx="7713460" cy="274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983" y="2493961"/>
            <a:ext cx="2674416" cy="26744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-1818697" y="3927628"/>
            <a:ext cx="5869351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99050" y="5168377"/>
            <a:ext cx="267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Grid cell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54463" y="1223864"/>
            <a:ext cx="323240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1450583" y="3882966"/>
            <a:ext cx="5869351" cy="1588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146625" y="923696"/>
            <a:ext cx="223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Channel 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bank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at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endParaRPr lang="en-US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6809" y="3439219"/>
            <a:ext cx="2520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Cell records bank properties affected by channel migration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31087" y="-155663"/>
            <a:ext cx="8841763" cy="1143000"/>
          </a:xfrm>
        </p:spPr>
        <p:txBody>
          <a:bodyPr>
            <a:normAutofit/>
          </a:bodyPr>
          <a:lstStyle/>
          <a:p>
            <a:pPr marL="119063" lvl="0" indent="-119063" algn="r">
              <a:defRPr/>
            </a:pPr>
            <a:r>
              <a:rPr lang="en-US" sz="2400" b="1" dirty="0" smtClean="0">
                <a:cs typeface="Arial"/>
                <a:sym typeface="Wingdings"/>
              </a:rPr>
              <a:t>The necessary grid resolution </a:t>
            </a:r>
            <a:br>
              <a:rPr lang="en-US" sz="2400" b="1" dirty="0" smtClean="0">
                <a:cs typeface="Arial"/>
                <a:sym typeface="Wingdings"/>
              </a:rPr>
            </a:br>
            <a:r>
              <a:rPr lang="en-US" sz="2400" b="1" dirty="0" smtClean="0">
                <a:cs typeface="Arial"/>
                <a:sym typeface="Wingdings"/>
              </a:rPr>
              <a:t>depends on the channel lateral erosion rate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33325" y="1208519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(lateral erosion </a:t>
            </a:r>
            <a:r>
              <a:rPr lang="en-US" dirty="0" err="1" smtClean="0">
                <a:latin typeface="Arial"/>
                <a:cs typeface="Arial"/>
              </a:rPr>
              <a:t>rate)Δ</a:t>
            </a:r>
            <a:r>
              <a:rPr lang="en-US" i="1" dirty="0" err="1" smtClean="0">
                <a:latin typeface="Arial"/>
                <a:cs typeface="Arial"/>
              </a:rPr>
              <a:t>t</a:t>
            </a:r>
            <a:r>
              <a:rPr lang="en-US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8388" y="993746"/>
            <a:ext cx="223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Channel 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bank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at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+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Δ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8388" y="1973565"/>
            <a:ext cx="475713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900" dirty="0" smtClean="0">
              <a:latin typeface="Arial"/>
              <a:cs typeface="Arial"/>
            </a:endParaRPr>
          </a:p>
          <a:p>
            <a:pPr algn="ctr"/>
            <a:r>
              <a:rPr lang="en-US" sz="1900" dirty="0" err="1" smtClean="0">
                <a:latin typeface="Arial"/>
                <a:cs typeface="Arial"/>
              </a:rPr>
              <a:t>Δ</a:t>
            </a:r>
            <a:r>
              <a:rPr lang="en-US" sz="1900" i="1" dirty="0" err="1" smtClean="0">
                <a:latin typeface="Arial"/>
                <a:cs typeface="Arial"/>
              </a:rPr>
              <a:t>t</a:t>
            </a:r>
            <a:r>
              <a:rPr lang="en-US" sz="1900" dirty="0" smtClean="0">
                <a:latin typeface="Arial"/>
                <a:cs typeface="Arial"/>
              </a:rPr>
              <a:t> is limited by the channel </a:t>
            </a: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>evolution timescale </a:t>
            </a: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>(i.e., recurrence interval of bankfull flood).</a:t>
            </a:r>
          </a:p>
          <a:p>
            <a:pPr algn="ctr"/>
            <a:endParaRPr lang="en-US" sz="1900" dirty="0" smtClean="0">
              <a:latin typeface="Arial"/>
              <a:cs typeface="Arial"/>
              <a:sym typeface="Wingdings"/>
            </a:endParaRPr>
          </a:p>
          <a:p>
            <a:pPr algn="ctr"/>
            <a:r>
              <a:rPr lang="en-US" sz="1900" dirty="0" smtClean="0">
                <a:latin typeface="Arial"/>
                <a:cs typeface="Arial"/>
                <a:sym typeface="Wingdings"/>
              </a:rPr>
              <a:t>As lateral erosion rates decrease, </a:t>
            </a:r>
          </a:p>
          <a:p>
            <a:pPr algn="ctr"/>
            <a:r>
              <a:rPr lang="en-US" sz="1900" dirty="0" smtClean="0">
                <a:latin typeface="Arial"/>
                <a:cs typeface="Arial"/>
                <a:sym typeface="Wingdings"/>
              </a:rPr>
              <a:t>smaller grid cells are needed. </a:t>
            </a:r>
          </a:p>
          <a:p>
            <a:pPr algn="ctr"/>
            <a:endParaRPr lang="en-US" sz="1900" dirty="0" smtClean="0">
              <a:latin typeface="Arial"/>
              <a:cs typeface="Arial"/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983" y="2493961"/>
            <a:ext cx="2674416" cy="26744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-1818697" y="3927628"/>
            <a:ext cx="5869351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99050" y="5168377"/>
            <a:ext cx="267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Grid cell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54463" y="1223864"/>
            <a:ext cx="323240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1450583" y="3882966"/>
            <a:ext cx="5869351" cy="1588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146625" y="923696"/>
            <a:ext cx="223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Channel 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bank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at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endParaRPr lang="en-US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6809" y="3439219"/>
            <a:ext cx="2520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Cell records bank properties affected by channel migration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31087" y="-155663"/>
            <a:ext cx="8841763" cy="1143000"/>
          </a:xfrm>
        </p:spPr>
        <p:txBody>
          <a:bodyPr>
            <a:normAutofit/>
          </a:bodyPr>
          <a:lstStyle/>
          <a:p>
            <a:pPr marL="119063" lvl="0" indent="-119063" algn="r">
              <a:defRPr/>
            </a:pPr>
            <a:r>
              <a:rPr lang="en-US" sz="2400" b="1" dirty="0" smtClean="0">
                <a:cs typeface="Arial"/>
                <a:sym typeface="Wingdings"/>
              </a:rPr>
              <a:t>The necessary grid resolution </a:t>
            </a:r>
            <a:br>
              <a:rPr lang="en-US" sz="2400" b="1" dirty="0" smtClean="0">
                <a:cs typeface="Arial"/>
                <a:sym typeface="Wingdings"/>
              </a:rPr>
            </a:br>
            <a:r>
              <a:rPr lang="en-US" sz="2400" b="1" dirty="0" smtClean="0">
                <a:cs typeface="Arial"/>
                <a:sym typeface="Wingdings"/>
              </a:rPr>
              <a:t>depends on the channel lateral erosion rate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33325" y="1208519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(lateral erosion </a:t>
            </a:r>
            <a:r>
              <a:rPr lang="en-US" dirty="0" err="1" smtClean="0">
                <a:latin typeface="Arial"/>
                <a:cs typeface="Arial"/>
              </a:rPr>
              <a:t>rate)Δ</a:t>
            </a:r>
            <a:r>
              <a:rPr lang="en-US" i="1" dirty="0" err="1" smtClean="0">
                <a:latin typeface="Arial"/>
                <a:cs typeface="Arial"/>
              </a:rPr>
              <a:t>t</a:t>
            </a:r>
            <a:r>
              <a:rPr lang="en-US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8388" y="993746"/>
            <a:ext cx="223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Channel 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bank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at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+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Δ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8388" y="1973565"/>
            <a:ext cx="4757132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900" dirty="0" smtClean="0">
              <a:latin typeface="Arial"/>
              <a:cs typeface="Arial"/>
            </a:endParaRPr>
          </a:p>
          <a:p>
            <a:pPr algn="ctr"/>
            <a:r>
              <a:rPr lang="en-US" sz="1900" dirty="0" err="1" smtClean="0">
                <a:latin typeface="Arial"/>
                <a:cs typeface="Arial"/>
              </a:rPr>
              <a:t>Δ</a:t>
            </a:r>
            <a:r>
              <a:rPr lang="en-US" sz="1900" i="1" dirty="0" err="1" smtClean="0">
                <a:latin typeface="Arial"/>
                <a:cs typeface="Arial"/>
              </a:rPr>
              <a:t>t</a:t>
            </a:r>
            <a:r>
              <a:rPr lang="en-US" sz="1900" dirty="0" smtClean="0">
                <a:latin typeface="Arial"/>
                <a:cs typeface="Arial"/>
              </a:rPr>
              <a:t> is limited by the channel </a:t>
            </a: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>evolution timescale </a:t>
            </a: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>(i.e., recurrence interval of bankfull flood).</a:t>
            </a:r>
          </a:p>
          <a:p>
            <a:pPr algn="ctr"/>
            <a:endParaRPr lang="en-US" sz="1900" dirty="0" smtClean="0">
              <a:latin typeface="Arial"/>
              <a:cs typeface="Arial"/>
              <a:sym typeface="Wingdings"/>
            </a:endParaRPr>
          </a:p>
          <a:p>
            <a:pPr algn="ctr"/>
            <a:r>
              <a:rPr lang="en-US" sz="1900" dirty="0" smtClean="0">
                <a:latin typeface="Arial"/>
                <a:cs typeface="Arial"/>
                <a:sym typeface="Wingdings"/>
              </a:rPr>
              <a:t>As lateral erosion rates decrease, </a:t>
            </a:r>
          </a:p>
          <a:p>
            <a:pPr algn="ctr"/>
            <a:r>
              <a:rPr lang="en-US" sz="1900" dirty="0" smtClean="0">
                <a:latin typeface="Arial"/>
                <a:cs typeface="Arial"/>
                <a:sym typeface="Wingdings"/>
              </a:rPr>
              <a:t>smaller grid cells are needed. </a:t>
            </a:r>
          </a:p>
          <a:p>
            <a:pPr algn="ctr"/>
            <a:endParaRPr lang="en-US" sz="1900" dirty="0" smtClean="0">
              <a:latin typeface="Arial"/>
              <a:cs typeface="Arial"/>
              <a:sym typeface="Wingdings"/>
            </a:endParaRPr>
          </a:p>
          <a:p>
            <a:pPr algn="ctr"/>
            <a:r>
              <a:rPr lang="en-US" sz="1900" b="1" dirty="0" err="1" smtClean="0">
                <a:latin typeface="Arial"/>
                <a:cs typeface="Arial"/>
                <a:sym typeface="Wingdings"/>
              </a:rPr>
              <a:t>Valley</a:t>
            </a:r>
            <a:r>
              <a:rPr lang="en-US" sz="1900" b="1" dirty="0" smtClean="0">
                <a:latin typeface="Arial"/>
                <a:cs typeface="Arial"/>
                <a:sym typeface="Wingdings"/>
              </a:rPr>
              <a:t>-scale simulations and low lateral erosion rates (i.e., &lt; 1 cm/yr in bedrock) require an impractical amount of memory (i.e., Terabytes).</a:t>
            </a:r>
          </a:p>
          <a:p>
            <a:pPr algn="ctr"/>
            <a:endParaRPr lang="en-US" sz="1900" dirty="0" smtClean="0">
              <a:latin typeface="Arial"/>
              <a:cs typeface="Arial"/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lygons_overview_color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b="58222"/>
              <a:stretch>
                <a:fillRect/>
              </a:stretch>
            </p:blipFill>
          </mc:Choice>
          <mc:Fallback>
            <p:blipFill>
              <a:blip r:embed="rId4"/>
              <a:srcRect b="58222"/>
              <a:stretch>
                <a:fillRect/>
              </a:stretch>
            </p:blipFill>
          </mc:Fallback>
        </mc:AlternateContent>
        <p:spPr>
          <a:xfrm>
            <a:off x="292192" y="614717"/>
            <a:ext cx="8366759" cy="5486213"/>
          </a:xfrm>
          <a:prstGeom prst="rect">
            <a:avLst/>
          </a:prstGeom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61759" y="710938"/>
            <a:ext cx="7827076" cy="5669278"/>
            <a:chOff x="519479" y="807157"/>
            <a:chExt cx="7713460" cy="5568696"/>
          </a:xfrm>
        </p:grpSpPr>
        <p:pic>
          <p:nvPicPr>
            <p:cNvPr id="13" name="Picture 12" descr="polygons_overview_color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rcRect l="56619" t="27533" b="40763"/>
                <a:stretch>
                  <a:fillRect/>
                </a:stretch>
              </p:blipFill>
            </mc:Choice>
            <mc:Fallback>
              <p:blipFill>
                <a:blip r:embed="rId6"/>
                <a:srcRect l="56619" t="27533" b="40763"/>
                <a:stretch>
                  <a:fillRect/>
                </a:stretch>
              </p:blipFill>
            </mc:Fallback>
          </mc:AlternateContent>
          <p:spPr>
            <a:xfrm>
              <a:off x="519479" y="807157"/>
              <a:ext cx="7713460" cy="556869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19479" y="6100930"/>
              <a:ext cx="7713460" cy="274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42519" y="6303240"/>
            <a:ext cx="8197192" cy="4777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-157161"/>
            <a:ext cx="9144000" cy="1143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Solution: Track bank-material properties using </a:t>
            </a:r>
            <a:br>
              <a:rPr lang="en-US" sz="2400" b="1" dirty="0" smtClean="0"/>
            </a:br>
            <a:r>
              <a:rPr lang="en-US" sz="2400" b="1" dirty="0" smtClean="0"/>
              <a:t>the channel dimensions themselves</a:t>
            </a:r>
            <a:endParaRPr lang="en-US" sz="2400" b="1" i="1" dirty="0"/>
          </a:p>
        </p:txBody>
      </p:sp>
      <p:sp>
        <p:nvSpPr>
          <p:cNvPr id="18" name="Rectangle 17"/>
          <p:cNvSpPr/>
          <p:nvPr/>
        </p:nvSpPr>
        <p:spPr>
          <a:xfrm flipV="1">
            <a:off x="0" y="792539"/>
            <a:ext cx="9144000" cy="5249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thods_v3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49993" r="-144" b="70216"/>
              <a:stretch>
                <a:fillRect/>
              </a:stretch>
            </p:blipFill>
          </mc:Choice>
          <mc:Fallback>
            <p:blipFill>
              <a:blip r:embed="rId4"/>
              <a:srcRect l="49993" r="-144" b="70216"/>
              <a:stretch>
                <a:fillRect/>
              </a:stretch>
            </p:blipFill>
          </mc:Fallback>
        </mc:AlternateContent>
        <p:spPr>
          <a:xfrm>
            <a:off x="293575" y="931326"/>
            <a:ext cx="4870443" cy="2550472"/>
          </a:xfr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57161"/>
            <a:ext cx="9144000" cy="1143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Solution: Track bank-material properties using </a:t>
            </a:r>
            <a:br>
              <a:rPr lang="en-US" sz="2400" b="1" dirty="0" smtClean="0"/>
            </a:br>
            <a:r>
              <a:rPr lang="en-US" sz="2400" b="1" dirty="0" smtClean="0"/>
              <a:t>the channel dimensions themselves</a:t>
            </a:r>
            <a:endParaRPr lang="en-US" sz="24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80074" y="1615885"/>
            <a:ext cx="40062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/>
              <a:buChar char="•"/>
            </a:pPr>
            <a:r>
              <a:rPr lang="en-US" sz="2000" dirty="0" smtClean="0">
                <a:latin typeface="Arial"/>
              </a:rPr>
              <a:t>Channel geometry is archived as vector data (connected points) at each time step. </a:t>
            </a:r>
          </a:p>
          <a:p>
            <a:pPr marL="119063" indent="-119063">
              <a:buFont typeface="Arial"/>
              <a:buChar char="•"/>
            </a:pPr>
            <a:endParaRPr lang="en-US" sz="2000" dirty="0" smtClean="0">
              <a:latin typeface="Arial"/>
            </a:endParaRPr>
          </a:p>
          <a:p>
            <a:pPr marL="119063" indent="-119063">
              <a:buFont typeface="Arial"/>
              <a:buChar char="•"/>
            </a:pPr>
            <a:r>
              <a:rPr lang="en-US" sz="2000" dirty="0" smtClean="0">
                <a:latin typeface="Arial"/>
              </a:rPr>
              <a:t>This vector data is used to </a:t>
            </a:r>
            <a:r>
              <a:rPr lang="en-US" sz="2000" dirty="0" smtClean="0">
                <a:latin typeface="Arial"/>
                <a:cs typeface="Arial"/>
              </a:rPr>
              <a:t>reconstruct bank-material properties set by channel scour and sedimentation.</a:t>
            </a:r>
          </a:p>
          <a:p>
            <a:pPr marL="119063" indent="-119063">
              <a:buFont typeface="Arial"/>
              <a:buChar char="•"/>
            </a:pPr>
            <a:endParaRPr lang="en-US" sz="2000" dirty="0" smtClean="0">
              <a:latin typeface="Arial"/>
              <a:cs typeface="Arial"/>
            </a:endParaRPr>
          </a:p>
          <a:p>
            <a:pPr marL="119063" indent="-119063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Bank properties are used to scale channel migration rates.</a:t>
            </a:r>
            <a:endParaRPr lang="en-US" sz="2000" dirty="0" smtClean="0"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0436" y="1051495"/>
            <a:ext cx="774411" cy="856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3575" y="3378201"/>
            <a:ext cx="571929" cy="632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65865" y="3547534"/>
            <a:ext cx="571929" cy="632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grpSp>
        <p:nvGrpSpPr>
          <p:cNvPr id="17" name="Group 15"/>
          <p:cNvGrpSpPr/>
          <p:nvPr/>
        </p:nvGrpSpPr>
        <p:grpSpPr>
          <a:xfrm>
            <a:off x="728130" y="3714207"/>
            <a:ext cx="3273053" cy="2689796"/>
            <a:chOff x="5803215" y="4178975"/>
            <a:chExt cx="3273053" cy="2689796"/>
          </a:xfrm>
        </p:grpSpPr>
        <p:pic>
          <p:nvPicPr>
            <p:cNvPr id="18" name="Picture 17" descr="figure4_revised_JGR_new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rcRect l="44839" t="48212" r="15861" b="10087"/>
                <a:stretch>
                  <a:fillRect/>
                </a:stretch>
              </p:blipFill>
            </mc:Choice>
            <mc:Fallback>
              <p:blipFill>
                <a:blip r:embed="rId6"/>
                <a:srcRect l="44839" t="48212" r="15861" b="10087"/>
                <a:stretch>
                  <a:fillRect/>
                </a:stretch>
              </p:blipFill>
            </mc:Fallback>
          </mc:AlternateContent>
          <p:spPr>
            <a:xfrm>
              <a:off x="5803215" y="4178975"/>
              <a:ext cx="3273053" cy="268979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938679" y="4314626"/>
              <a:ext cx="411318" cy="342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0" y="6488668"/>
            <a:ext cx="5249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Limaye and Lamb (2013), </a:t>
            </a:r>
            <a:r>
              <a:rPr lang="en-US" i="1" dirty="0" smtClean="0">
                <a:latin typeface="Arial"/>
                <a:cs typeface="Arial"/>
              </a:rPr>
              <a:t>JGR-ES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 flipV="1">
            <a:off x="0" y="792539"/>
            <a:ext cx="9144000" cy="5249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8949" y="3864813"/>
            <a:ext cx="2135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Bedrock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8949" y="5094877"/>
            <a:ext cx="2135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Sediment</a:t>
            </a:r>
            <a:endParaRPr lang="en-US" sz="1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02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9257"/>
            <a:ext cx="9144000" cy="51394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6525880"/>
            <a:ext cx="3979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Limaye and Lamb (2014), </a:t>
            </a:r>
            <a:r>
              <a:rPr lang="en-US" sz="1600" i="1" dirty="0" smtClean="0">
                <a:latin typeface="Arial"/>
                <a:cs typeface="Arial"/>
              </a:rPr>
              <a:t>JGR-ES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32" y="70828"/>
            <a:ext cx="912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Application to bedrock river valleys</a:t>
            </a:r>
          </a:p>
        </p:txBody>
      </p:sp>
      <p:sp>
        <p:nvSpPr>
          <p:cNvPr id="11" name="Rectangle 10"/>
          <p:cNvSpPr/>
          <p:nvPr/>
        </p:nvSpPr>
        <p:spPr>
          <a:xfrm flipV="1">
            <a:off x="0" y="606276"/>
            <a:ext cx="9144000" cy="5249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18593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93738" lvl="1" indent="-236538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6692" y="5542198"/>
            <a:ext cx="585730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/>
                <a:cs typeface="Arial"/>
              </a:rPr>
              <a:t>Memory use for bank-strength tracking: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~ 1,000,000 MB (using 1 cm-resolution grid)</a:t>
            </a:r>
          </a:p>
          <a:p>
            <a:r>
              <a:rPr lang="en-US" sz="2000" b="1" dirty="0" smtClean="0">
                <a:latin typeface="Arial"/>
                <a:cs typeface="Arial"/>
                <a:sym typeface="Wingdings"/>
              </a:rPr>
              <a:t>          </a:t>
            </a:r>
            <a:r>
              <a:rPr lang="en-US" sz="2000" b="1" dirty="0" err="1" smtClean="0">
                <a:latin typeface="Arial"/>
                <a:cs typeface="Arial"/>
                <a:sym typeface="Wingdings"/>
              </a:rPr>
              <a:t></a:t>
            </a:r>
            <a:r>
              <a:rPr lang="en-US" sz="2000" b="1" dirty="0" smtClean="0">
                <a:latin typeface="Arial"/>
                <a:cs typeface="Arial"/>
                <a:sym typeface="Wingdings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50 MB (using vector-based tracking)</a:t>
            </a:r>
            <a:endParaRPr lang="en-US" sz="20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90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Conclusions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4761030"/>
            <a:ext cx="4322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Arial"/>
            </a:endParaRPr>
          </a:p>
        </p:txBody>
      </p:sp>
      <p:sp>
        <p:nvSpPr>
          <p:cNvPr id="23" name="Rectangle 22"/>
          <p:cNvSpPr/>
          <p:nvPr/>
        </p:nvSpPr>
        <p:spPr>
          <a:xfrm flipV="1">
            <a:off x="0" y="1063467"/>
            <a:ext cx="9144000" cy="5249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57201" y="1650999"/>
            <a:ext cx="5742431" cy="1126064"/>
          </a:xfrm>
        </p:spPr>
        <p:txBody>
          <a:bodyPr>
            <a:noAutofit/>
          </a:bodyPr>
          <a:lstStyle/>
          <a:p>
            <a:r>
              <a:rPr lang="en-US" sz="2200" dirty="0" smtClean="0"/>
              <a:t>Bank-material properties can strongly influence river meandering.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57200" y="3020467"/>
            <a:ext cx="5791199" cy="1643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Vector-based bank-material tracking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makes simulations </a:t>
            </a:r>
            <a:r>
              <a:rPr lang="en-US" sz="2200" dirty="0" smtClean="0">
                <a:latin typeface="Arial"/>
              </a:rPr>
              <a:t>for resistant bank materials computationally tractable.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57208" y="4834466"/>
            <a:ext cx="5942906" cy="2192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principles of the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vector-based framework </a:t>
            </a:r>
            <a:r>
              <a:rPr lang="en-US" sz="2200" dirty="0" smtClean="0">
                <a:latin typeface="Arial"/>
              </a:rPr>
              <a:t>are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transferrable to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representing topography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stratigraphy in net-depositional settings.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5"/>
          <p:cNvGrpSpPr>
            <a:grpSpLocks noChangeAspect="1"/>
          </p:cNvGrpSpPr>
          <p:nvPr/>
        </p:nvGrpSpPr>
        <p:grpSpPr>
          <a:xfrm>
            <a:off x="6681279" y="3138567"/>
            <a:ext cx="1664264" cy="1371600"/>
            <a:chOff x="5803215" y="4178975"/>
            <a:chExt cx="3273053" cy="2689796"/>
          </a:xfrm>
        </p:grpSpPr>
        <p:pic>
          <p:nvPicPr>
            <p:cNvPr id="14" name="Picture 13" descr="figure4_revised_JGR_new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rcRect l="44839" t="48212" r="15861" b="10087"/>
                <a:stretch>
                  <a:fillRect/>
                </a:stretch>
              </p:blipFill>
            </mc:Choice>
            <mc:Fallback>
              <p:blipFill>
                <a:blip r:embed="rId4"/>
                <a:srcRect l="44839" t="48212" r="15861" b="10087"/>
                <a:stretch>
                  <a:fillRect/>
                </a:stretch>
              </p:blipFill>
            </mc:Fallback>
          </mc:AlternateContent>
          <p:spPr>
            <a:xfrm>
              <a:off x="5803215" y="4178975"/>
              <a:ext cx="3273053" cy="268979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938679" y="4314626"/>
              <a:ext cx="411318" cy="342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/>
              </a:endParaRPr>
            </a:p>
          </p:txBody>
        </p:sp>
      </p:grpSp>
      <p:pic>
        <p:nvPicPr>
          <p:cNvPr id="16" name="Picture 15" descr="fig1_revised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15190" t="35170" r="62125" b="45225"/>
              <a:stretch>
                <a:fillRect/>
              </a:stretch>
            </p:blipFill>
          </mc:Choice>
          <mc:Fallback>
            <p:blipFill>
              <a:blip r:embed="rId6"/>
              <a:srcRect l="15190" t="35170" r="62125" b="45225"/>
              <a:stretch>
                <a:fillRect/>
              </a:stretch>
            </p:blipFill>
          </mc:Fallback>
        </mc:AlternateContent>
        <p:spPr>
          <a:xfrm>
            <a:off x="6787664" y="1342728"/>
            <a:ext cx="1519144" cy="154533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323741" y="4921062"/>
            <a:ext cx="51605" cy="1335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199632" y="4761030"/>
            <a:ext cx="2690368" cy="1495161"/>
            <a:chOff x="6199632" y="4761030"/>
            <a:chExt cx="2690368" cy="1495161"/>
          </a:xfrm>
        </p:grpSpPr>
        <p:grpSp>
          <p:nvGrpSpPr>
            <p:cNvPr id="22" name="Group 21"/>
            <p:cNvGrpSpPr/>
            <p:nvPr/>
          </p:nvGrpSpPr>
          <p:grpSpPr>
            <a:xfrm>
              <a:off x="6199632" y="4761030"/>
              <a:ext cx="2487168" cy="1495161"/>
              <a:chOff x="6199632" y="4761030"/>
              <a:chExt cx="2487168" cy="1495161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6516902" y="4921062"/>
                <a:ext cx="1841511" cy="1335129"/>
                <a:chOff x="6516902" y="4921062"/>
                <a:chExt cx="1841511" cy="1335129"/>
              </a:xfrm>
            </p:grpSpPr>
            <p:pic>
              <p:nvPicPr>
                <p:cNvPr id="17" name="Picture 16" descr="figure8_JGR_revision copy.pdf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7"/>
                    <a:srcRect t="39154" r="31148" b="26717"/>
                    <a:stretch>
                      <a:fillRect/>
                    </a:stretch>
                  </p:blipFill>
                </mc:Choice>
                <mc:Fallback>
                  <p:blipFill>
                    <a:blip r:embed="rId8"/>
                    <a:srcRect t="39154" r="31148" b="26717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6529613" y="4921062"/>
                  <a:ext cx="1828800" cy="1335129"/>
                </a:xfrm>
                <a:prstGeom prst="rect">
                  <a:avLst/>
                </a:prstGeom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6516902" y="4921062"/>
                  <a:ext cx="176500" cy="1335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>
                <a:off x="6199632" y="4761030"/>
                <a:ext cx="2487168" cy="160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8306808" y="4921062"/>
              <a:ext cx="583192" cy="1022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7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t="5810" b="20773"/>
          <a:stretch>
            <a:fillRect/>
          </a:stretch>
        </p:blipFill>
        <p:spPr>
          <a:xfrm>
            <a:off x="36172" y="46560"/>
            <a:ext cx="4422773" cy="36740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72" y="3396418"/>
            <a:ext cx="1810512" cy="307777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Hancock et al., 1999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945" y="36877"/>
            <a:ext cx="4687362" cy="3683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9118" y="3412255"/>
            <a:ext cx="1655064" cy="307777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Arial"/>
                <a:cs typeface="Arial"/>
              </a:rPr>
              <a:t>Mohrig</a:t>
            </a:r>
            <a:r>
              <a:rPr lang="en-US" sz="1400" dirty="0" smtClean="0">
                <a:latin typeface="Arial"/>
                <a:cs typeface="Arial"/>
              </a:rPr>
              <a:t> et al., 2000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rcRect b="14597"/>
          <a:stretch>
            <a:fillRect/>
          </a:stretch>
        </p:blipFill>
        <p:spPr>
          <a:xfrm>
            <a:off x="4522112" y="3765440"/>
            <a:ext cx="4558131" cy="31356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54053" y="6460935"/>
            <a:ext cx="1810512" cy="307777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Howard et al., 2009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7" name="Picture 16" descr="fig1_just_airphoto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r="47090" b="50000"/>
              <a:stretch>
                <a:fillRect/>
              </a:stretch>
            </p:blipFill>
          </mc:Choice>
          <mc:Fallback>
            <p:blipFill>
              <a:blip r:embed="rId7"/>
              <a:srcRect r="47090" b="50000"/>
              <a:stretch>
                <a:fillRect/>
              </a:stretch>
            </p:blipFill>
          </mc:Fallback>
        </mc:AlternateContent>
        <p:spPr>
          <a:xfrm>
            <a:off x="13611" y="3715308"/>
            <a:ext cx="4463945" cy="318579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6819512"/>
            <a:ext cx="9146307" cy="666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037" y="6477868"/>
            <a:ext cx="2080495" cy="307777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Limaye and Lamb,2014</a:t>
            </a:r>
            <a:endParaRPr lang="en-US" sz="1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Bank properties change how rivers meander</a:t>
            </a:r>
            <a:endParaRPr lang="en-US" sz="2400" b="1" dirty="0"/>
          </a:p>
        </p:txBody>
      </p:sp>
      <p:pic>
        <p:nvPicPr>
          <p:cNvPr id="8" name="Picture 7" descr="fig1_revised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15190" t="35170" r="62125" b="45225"/>
              <a:stretch>
                <a:fillRect/>
              </a:stretch>
            </p:blipFill>
          </mc:Choice>
          <mc:Fallback>
            <p:blipFill>
              <a:blip r:embed="rId4"/>
              <a:srcRect l="15190" t="35170" r="62125" b="45225"/>
              <a:stretch>
                <a:fillRect/>
              </a:stretch>
            </p:blipFill>
          </mc:Fallback>
        </mc:AlternateContent>
        <p:spPr>
          <a:xfrm>
            <a:off x="3231999" y="2238737"/>
            <a:ext cx="2676099" cy="27222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45200" y="6551379"/>
            <a:ext cx="309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Limaye and Lamb (2014), </a:t>
            </a:r>
            <a:r>
              <a:rPr lang="en-US" sz="1400" i="1" dirty="0" smtClean="0">
                <a:latin typeface="Arial"/>
                <a:cs typeface="Arial"/>
              </a:rPr>
              <a:t>JGR-ES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4270" y="5233342"/>
            <a:ext cx="29082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Beaver R., Alberta, Canada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0" y="1029601"/>
            <a:ext cx="9144000" cy="5249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90408" y="5233342"/>
            <a:ext cx="23537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San Juan R., Utah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8828" y="5212482"/>
            <a:ext cx="23537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Colorado R., Texas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1" name="Picture 20" descr="fig1_just_airphoto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52910" t="50000" b="6173"/>
              <a:stretch>
                <a:fillRect/>
              </a:stretch>
            </p:blipFill>
          </mc:Choice>
          <mc:Fallback>
            <p:blipFill>
              <a:blip r:embed="rId6"/>
              <a:srcRect l="52910" t="50000" b="6173"/>
              <a:stretch>
                <a:fillRect/>
              </a:stretch>
            </p:blipFill>
          </mc:Fallback>
        </mc:AlternateContent>
        <p:spPr>
          <a:xfrm>
            <a:off x="10196" y="2410375"/>
            <a:ext cx="3194944" cy="224564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928543" y="2392688"/>
            <a:ext cx="3186345" cy="2529798"/>
            <a:chOff x="5928543" y="2392688"/>
            <a:chExt cx="3186345" cy="2529798"/>
          </a:xfrm>
        </p:grpSpPr>
        <p:pic>
          <p:nvPicPr>
            <p:cNvPr id="22" name="Picture 21" descr="fig1_just_airphoto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rcRect r="47090" b="50000"/>
                <a:stretch>
                  <a:fillRect/>
                </a:stretch>
              </p:blipFill>
            </mc:Choice>
            <mc:Fallback>
              <p:blipFill>
                <a:blip r:embed="rId8"/>
                <a:srcRect r="47090" b="50000"/>
                <a:stretch>
                  <a:fillRect/>
                </a:stretch>
              </p:blipFill>
            </mc:Fallback>
          </mc:AlternateContent>
          <p:spPr>
            <a:xfrm>
              <a:off x="5928543" y="2392688"/>
              <a:ext cx="3186345" cy="227399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928543" y="4617534"/>
              <a:ext cx="3186345" cy="304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38" y="-117931"/>
            <a:ext cx="8841763" cy="1143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Existing approaches to tracking bank properties use grids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6637867" y="2387600"/>
            <a:ext cx="2207904" cy="104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5249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Limaye and Lamb (2013), </a:t>
            </a:r>
            <a:r>
              <a:rPr lang="en-US" i="1" dirty="0" smtClean="0">
                <a:latin typeface="Arial"/>
                <a:cs typeface="Arial"/>
              </a:rPr>
              <a:t>JGR-ES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 flipV="1">
            <a:off x="0" y="792539"/>
            <a:ext cx="9144000" cy="5249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7207" y="1231976"/>
            <a:ext cx="4098093" cy="4886834"/>
            <a:chOff x="207207" y="1231976"/>
            <a:chExt cx="4098093" cy="4886834"/>
          </a:xfrm>
        </p:grpSpPr>
        <p:pic>
          <p:nvPicPr>
            <p:cNvPr id="9" name="Picture 8" descr="figure1_JGR_revision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rcRect b="34267"/>
                <a:stretch>
                  <a:fillRect/>
                </a:stretch>
              </p:blipFill>
            </mc:Choice>
            <mc:Fallback>
              <p:blipFill>
                <a:blip r:embed="rId4"/>
                <a:srcRect b="34267"/>
                <a:stretch>
                  <a:fillRect/>
                </a:stretch>
              </p:blipFill>
            </mc:Fallback>
          </mc:AlternateContent>
          <p:spPr>
            <a:xfrm>
              <a:off x="207207" y="1231976"/>
              <a:ext cx="4098093" cy="488683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905000" y="2946400"/>
              <a:ext cx="2269073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Current channel banks represented as vectors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pic>
        <p:nvPicPr>
          <p:cNvPr id="14" name="Picture 13" descr="figure1_JGR_revision_colo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t="64892"/>
              <a:stretch>
                <a:fillRect/>
              </a:stretch>
            </p:blipFill>
          </mc:Choice>
          <mc:Fallback>
            <p:blipFill>
              <a:blip r:embed="rId6"/>
              <a:srcRect t="64892"/>
              <a:stretch>
                <a:fillRect/>
              </a:stretch>
            </p:blipFill>
          </mc:Fallback>
        </mc:AlternateContent>
        <p:spPr>
          <a:xfrm>
            <a:off x="4125215" y="1944989"/>
            <a:ext cx="5073992" cy="3231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93976" y="1397595"/>
            <a:ext cx="8480588" cy="4279294"/>
            <a:chOff x="193516" y="1802967"/>
            <a:chExt cx="7994558" cy="3813037"/>
          </a:xfrm>
        </p:grpSpPr>
        <p:pic>
          <p:nvPicPr>
            <p:cNvPr id="22" name="Picture 21" descr="figure3_JGR_revision.tif"/>
            <p:cNvPicPr>
              <a:picLocks noChangeAspect="1"/>
            </p:cNvPicPr>
            <p:nvPr/>
          </p:nvPicPr>
          <p:blipFill>
            <a:blip r:embed="rId3"/>
            <a:srcRect l="3961" t="39060" r="27311" b="40319"/>
            <a:stretch>
              <a:fillRect/>
            </a:stretch>
          </p:blipFill>
          <p:spPr>
            <a:xfrm>
              <a:off x="193518" y="1877093"/>
              <a:ext cx="7994556" cy="1907867"/>
            </a:xfrm>
            <a:prstGeom prst="rect">
              <a:avLst/>
            </a:prstGeom>
          </p:spPr>
        </p:pic>
        <p:pic>
          <p:nvPicPr>
            <p:cNvPr id="23" name="Picture 22" descr="figure3_JGR_revision.tif"/>
            <p:cNvPicPr>
              <a:picLocks noChangeAspect="1"/>
            </p:cNvPicPr>
            <p:nvPr/>
          </p:nvPicPr>
          <p:blipFill>
            <a:blip r:embed="rId3"/>
            <a:srcRect l="3961" t="79721" r="27311"/>
            <a:stretch>
              <a:fillRect/>
            </a:stretch>
          </p:blipFill>
          <p:spPr>
            <a:xfrm>
              <a:off x="193516" y="3739777"/>
              <a:ext cx="7994557" cy="1876227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54003" y="1929967"/>
              <a:ext cx="304797" cy="338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4004" y="3789051"/>
              <a:ext cx="304797" cy="338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56103" y="1802967"/>
              <a:ext cx="304797" cy="338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356103" y="3754865"/>
              <a:ext cx="355597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007" y="102198"/>
            <a:ext cx="8841763" cy="1143000"/>
          </a:xfrm>
        </p:spPr>
        <p:txBody>
          <a:bodyPr>
            <a:normAutofit fontScale="90000"/>
          </a:bodyPr>
          <a:lstStyle/>
          <a:p>
            <a:pPr marL="119063" indent="-119063"/>
            <a:r>
              <a:rPr lang="en-US" sz="2400" b="1" dirty="0" smtClean="0">
                <a:cs typeface="Arial"/>
                <a:sym typeface="Wingdings"/>
              </a:rPr>
              <a:t>Problem: When bank strength is spatially variable, </a:t>
            </a:r>
            <a:br>
              <a:rPr lang="en-US" sz="2400" b="1" dirty="0" smtClean="0">
                <a:cs typeface="Arial"/>
                <a:sym typeface="Wingdings"/>
              </a:rPr>
            </a:br>
            <a:r>
              <a:rPr lang="en-US" sz="2400" b="1" dirty="0" smtClean="0">
                <a:cs typeface="Arial"/>
                <a:sym typeface="Wingdings"/>
              </a:rPr>
              <a:t>different grid resolutions cause different channel trajectories</a:t>
            </a:r>
            <a:br>
              <a:rPr lang="en-US" sz="2400" b="1" dirty="0" smtClean="0">
                <a:cs typeface="Arial"/>
                <a:sym typeface="Wingdings"/>
              </a:rPr>
            </a:br>
            <a:endParaRPr lang="en-US" sz="2400" b="1" dirty="0" smtClean="0">
              <a:cs typeface="Arial"/>
              <a:sym typeface="Wingding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911070"/>
            <a:ext cx="9144000" cy="5249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44700" y="1351560"/>
            <a:ext cx="149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Sediment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3238880" y="1355906"/>
            <a:ext cx="124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Bedrock</a:t>
            </a:r>
            <a:endParaRPr lang="en-US" sz="1200" dirty="0">
              <a:latin typeface="Arial"/>
              <a:cs typeface="Arial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rot="5400000">
            <a:off x="2645777" y="1736737"/>
            <a:ext cx="296446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675651" y="1754765"/>
            <a:ext cx="296446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894671" y="6552168"/>
            <a:ext cx="5249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Limaye and Lamb (2013), </a:t>
            </a:r>
            <a:r>
              <a:rPr lang="en-US" sz="1400" i="1" dirty="0" smtClean="0">
                <a:latin typeface="Arial"/>
                <a:cs typeface="Arial"/>
              </a:rPr>
              <a:t>JGR-ES</a:t>
            </a:r>
            <a:endParaRPr lang="en-US" sz="1400" i="1" dirty="0">
              <a:latin typeface="Arial"/>
              <a:cs typeface="Arial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793206" y="2878666"/>
            <a:ext cx="1916422" cy="169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793206" y="4944533"/>
            <a:ext cx="1916422" cy="169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15983" y="2510894"/>
            <a:ext cx="2674416" cy="2674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-1818697" y="3944561"/>
            <a:ext cx="5869351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15983" y="5185310"/>
            <a:ext cx="267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Grid cell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31087" y="-155663"/>
            <a:ext cx="88417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9063" lvl="0" indent="-119063" algn="r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  <a:sym typeface="Wingdings"/>
              </a:rPr>
              <a:t>The necessary grid resolution </a:t>
            </a:r>
          </a:p>
          <a:p>
            <a:pPr marL="119063" lvl="0" indent="-119063" algn="r">
              <a:spcBef>
                <a:spcPct val="0"/>
              </a:spcBef>
              <a:defRPr/>
            </a:pPr>
            <a:r>
              <a:rPr lang="en-US" sz="2400" b="1" dirty="0" smtClean="0">
                <a:latin typeface="Arial"/>
                <a:cs typeface="Arial"/>
                <a:sym typeface="Wingdings"/>
              </a:rPr>
              <a:t>depends on the channel lateral erosion rate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146625" y="923696"/>
            <a:ext cx="223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Channel 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bank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at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983" y="2510894"/>
            <a:ext cx="2674416" cy="2674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-1818697" y="3927628"/>
            <a:ext cx="5869351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15983" y="5185310"/>
            <a:ext cx="267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Grid cell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35223" y="1240797"/>
            <a:ext cx="34400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-1435417" y="3866033"/>
            <a:ext cx="5869351" cy="1588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146625" y="923696"/>
            <a:ext cx="223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Channel 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bank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at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8383" y="3580061"/>
            <a:ext cx="252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atin typeface="Arial"/>
                <a:cs typeface="Arial"/>
              </a:rPr>
              <a:t>Cell does not record channel migration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31087" y="-155663"/>
            <a:ext cx="88417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9063" marR="0" lvl="0" indent="-119063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Arial"/>
                <a:ea typeface="+mj-ea"/>
                <a:cs typeface="Arial"/>
                <a:sym typeface="Wingdings"/>
              </a:rPr>
              <a:t>The necessary grid resolution </a:t>
            </a:r>
          </a:p>
          <a:p>
            <a:pPr marL="119063" marR="0" lvl="0" indent="-119063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Arial"/>
                <a:ea typeface="+mj-ea"/>
                <a:cs typeface="Arial"/>
                <a:sym typeface="Wingdings"/>
              </a:rPr>
              <a:t>depends on the channel lateral erosion rate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  <a:sym typeface="Wingding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6194" y="957565"/>
            <a:ext cx="223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Channel 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bank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at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 +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Δ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endParaRPr lang="en-US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983" y="2493961"/>
            <a:ext cx="2674416" cy="26744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-1818697" y="3927628"/>
            <a:ext cx="5869351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99050" y="5168377"/>
            <a:ext cx="267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Grid cell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54463" y="1223864"/>
            <a:ext cx="323240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1450583" y="3882966"/>
            <a:ext cx="5869351" cy="1588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146625" y="923696"/>
            <a:ext cx="223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Channel 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bank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at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endParaRPr lang="en-US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6809" y="3439219"/>
            <a:ext cx="252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Cell records 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channel migration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31087" y="-155663"/>
            <a:ext cx="8841763" cy="1143000"/>
          </a:xfrm>
        </p:spPr>
        <p:txBody>
          <a:bodyPr>
            <a:normAutofit/>
          </a:bodyPr>
          <a:lstStyle/>
          <a:p>
            <a:pPr marL="119063" lvl="0" indent="-119063" algn="r">
              <a:defRPr/>
            </a:pPr>
            <a:r>
              <a:rPr lang="en-US" sz="2400" b="1" dirty="0" smtClean="0">
                <a:cs typeface="Arial"/>
                <a:sym typeface="Wingdings"/>
              </a:rPr>
              <a:t>The necessary grid resolution </a:t>
            </a:r>
            <a:br>
              <a:rPr lang="en-US" sz="2400" b="1" dirty="0" smtClean="0">
                <a:cs typeface="Arial"/>
                <a:sym typeface="Wingdings"/>
              </a:rPr>
            </a:br>
            <a:r>
              <a:rPr lang="en-US" sz="2400" b="1" dirty="0" smtClean="0">
                <a:cs typeface="Arial"/>
                <a:sym typeface="Wingdings"/>
              </a:rPr>
              <a:t>depends on the channel lateral erosion rate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8388" y="993746"/>
            <a:ext cx="223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Channel 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bank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at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+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Δ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983" y="2493961"/>
            <a:ext cx="2674416" cy="26744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-1818697" y="3927628"/>
            <a:ext cx="5869351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99050" y="5168377"/>
            <a:ext cx="267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Grid cell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54463" y="1223864"/>
            <a:ext cx="323240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1450583" y="3882966"/>
            <a:ext cx="5869351" cy="1588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146625" y="923696"/>
            <a:ext cx="223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Channel 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bank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at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endParaRPr lang="en-US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6809" y="3439219"/>
            <a:ext cx="2520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Cell records bank properties affected by channel migration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31087" y="-155663"/>
            <a:ext cx="8841763" cy="1143000"/>
          </a:xfrm>
        </p:spPr>
        <p:txBody>
          <a:bodyPr>
            <a:normAutofit/>
          </a:bodyPr>
          <a:lstStyle/>
          <a:p>
            <a:pPr marL="119063" lvl="0" indent="-119063" algn="r">
              <a:defRPr/>
            </a:pPr>
            <a:r>
              <a:rPr lang="en-US" sz="2400" b="1" dirty="0" smtClean="0">
                <a:cs typeface="Arial"/>
                <a:sym typeface="Wingdings"/>
              </a:rPr>
              <a:t>The necessary grid resolution </a:t>
            </a:r>
            <a:br>
              <a:rPr lang="en-US" sz="2400" b="1" dirty="0" smtClean="0">
                <a:cs typeface="Arial"/>
                <a:sym typeface="Wingdings"/>
              </a:rPr>
            </a:br>
            <a:r>
              <a:rPr lang="en-US" sz="2400" b="1" dirty="0" smtClean="0">
                <a:cs typeface="Arial"/>
                <a:sym typeface="Wingdings"/>
              </a:rPr>
              <a:t>depends on the channel lateral erosion rate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33325" y="1208519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(lateral erosion </a:t>
            </a:r>
            <a:r>
              <a:rPr lang="en-US" dirty="0" err="1" smtClean="0">
                <a:latin typeface="Arial"/>
                <a:cs typeface="Arial"/>
              </a:rPr>
              <a:t>rate)Δ</a:t>
            </a:r>
            <a:r>
              <a:rPr lang="en-US" i="1" dirty="0" err="1" smtClean="0">
                <a:latin typeface="Arial"/>
                <a:cs typeface="Arial"/>
              </a:rPr>
              <a:t>t</a:t>
            </a:r>
            <a:r>
              <a:rPr lang="en-US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8388" y="993746"/>
            <a:ext cx="2231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Channel 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bank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at 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+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Δ</a:t>
            </a:r>
            <a:r>
              <a:rPr lang="en-US" i="1" dirty="0" err="1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8388" y="1973565"/>
            <a:ext cx="475713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900" dirty="0" smtClean="0">
              <a:latin typeface="Arial"/>
              <a:cs typeface="Arial"/>
            </a:endParaRPr>
          </a:p>
          <a:p>
            <a:pPr algn="ctr"/>
            <a:r>
              <a:rPr lang="en-US" sz="1900" dirty="0" err="1" smtClean="0">
                <a:latin typeface="Arial"/>
                <a:cs typeface="Arial"/>
              </a:rPr>
              <a:t>Δ</a:t>
            </a:r>
            <a:r>
              <a:rPr lang="en-US" sz="1900" i="1" dirty="0" err="1" smtClean="0">
                <a:latin typeface="Arial"/>
                <a:cs typeface="Arial"/>
              </a:rPr>
              <a:t>t</a:t>
            </a:r>
            <a:r>
              <a:rPr lang="en-US" sz="1900" dirty="0" smtClean="0">
                <a:latin typeface="Arial"/>
                <a:cs typeface="Arial"/>
              </a:rPr>
              <a:t> is limited by the channel </a:t>
            </a: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>evolution timescale </a:t>
            </a: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>(i.e., recurrence interval of bankfull flood).</a:t>
            </a:r>
          </a:p>
          <a:p>
            <a:pPr algn="ctr"/>
            <a:endParaRPr lang="en-US" sz="1900" dirty="0" smtClean="0">
              <a:latin typeface="Arial"/>
              <a:cs typeface="Arial"/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23581</TotalTime>
  <Words>799</Words>
  <Application>Microsoft Macintosh PowerPoint</Application>
  <PresentationFormat>On-screen Show (4:3)</PresentationFormat>
  <Paragraphs>135</Paragraphs>
  <Slides>15</Slides>
  <Notes>9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A vector-based approach  to bank-material tracking in coupled models  of meandering and landscape evolution</vt:lpstr>
      <vt:lpstr>Slide 2</vt:lpstr>
      <vt:lpstr>Bank properties change how rivers meander</vt:lpstr>
      <vt:lpstr>Existing approaches to tracking bank properties use grids</vt:lpstr>
      <vt:lpstr>Problem: When bank strength is spatially variable,  different grid resolutions cause different channel trajectories </vt:lpstr>
      <vt:lpstr>Slide 6</vt:lpstr>
      <vt:lpstr>Slide 7</vt:lpstr>
      <vt:lpstr>The necessary grid resolution  depends on the channel lateral erosion rate</vt:lpstr>
      <vt:lpstr>The necessary grid resolution  depends on the channel lateral erosion rate</vt:lpstr>
      <vt:lpstr>The necessary grid resolution  depends on the channel lateral erosion rate</vt:lpstr>
      <vt:lpstr>The necessary grid resolution  depends on the channel lateral erosion rate</vt:lpstr>
      <vt:lpstr>Solution: Track bank-material properties using  the channel dimensions themselves</vt:lpstr>
      <vt:lpstr>Solution: Track bank-material properties using  the channel dimensions themselves</vt:lpstr>
      <vt:lpstr>Slide 14</vt:lpstr>
      <vt:lpstr>Conclusions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 terraces and lateral erosion</dc:title>
  <dc:creator>Ajay</dc:creator>
  <cp:lastModifiedBy>Ajay</cp:lastModifiedBy>
  <cp:revision>578</cp:revision>
  <cp:lastPrinted>2012-12-07T00:19:18Z</cp:lastPrinted>
  <dcterms:created xsi:type="dcterms:W3CDTF">2014-05-19T18:25:16Z</dcterms:created>
  <dcterms:modified xsi:type="dcterms:W3CDTF">2014-05-19T18:27:23Z</dcterms:modified>
</cp:coreProperties>
</file>