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92" r:id="rId3"/>
    <p:sldId id="293" r:id="rId4"/>
    <p:sldId id="275" r:id="rId5"/>
    <p:sldId id="259" r:id="rId6"/>
    <p:sldId id="264" r:id="rId7"/>
    <p:sldId id="285" r:id="rId8"/>
    <p:sldId id="256" r:id="rId9"/>
    <p:sldId id="305" r:id="rId10"/>
    <p:sldId id="295" r:id="rId11"/>
    <p:sldId id="258" r:id="rId12"/>
    <p:sldId id="261" r:id="rId13"/>
    <p:sldId id="298" r:id="rId14"/>
    <p:sldId id="299" r:id="rId15"/>
    <p:sldId id="262" r:id="rId16"/>
    <p:sldId id="294" r:id="rId17"/>
    <p:sldId id="265" r:id="rId18"/>
    <p:sldId id="263" r:id="rId19"/>
    <p:sldId id="302" r:id="rId20"/>
    <p:sldId id="288" r:id="rId21"/>
    <p:sldId id="269" r:id="rId22"/>
    <p:sldId id="300" r:id="rId23"/>
    <p:sldId id="270" r:id="rId24"/>
    <p:sldId id="277" r:id="rId25"/>
    <p:sldId id="301" r:id="rId26"/>
    <p:sldId id="273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3792" y="-1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706C09-3465-F145-A62F-A9DE7ADDCC9D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D67828-C441-B640-A7A0-C55C2762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D55CD98-52E9-8F4D-B858-ACD0A1D8EB0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3344D18-BF7E-2E4B-92F7-8B36BA19E0D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263B-05FF-A043-9CA3-D1C874325966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C99F-EF57-DA45-9229-EEC358875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69CB-0063-574C-A770-0B1F4EE411A5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D67B-D7A9-BA4F-AE5A-F833254D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964D-96F3-6E48-AE55-13F6E01FFD5F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18E1-6888-4244-B7D9-A9BC8573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C3D8-81F8-FD45-B804-42E3D733B811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CDAC-3187-BE4F-9FD4-C68C7D8D5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2386-3D21-DF4A-A97C-C56BE8E83466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1AF5-2F67-B548-A927-F3504F167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29BC-EE10-9649-A8C7-1B8643032624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54DB-31AA-B246-8541-BE52B3CEA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F7B6-075E-884E-AFF0-BB0C5D5A75C4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59EE-66FA-7D46-8276-A8F0118D3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9DA6-A8B9-524F-8DF6-13361B465E57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B314-6969-4647-B251-543697D9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A99-BDBD-F343-AA29-A702B6F328CE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0237-334E-3F43-A80E-8C246FD7B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D80F-8791-4D48-B4FB-84B058F1AE32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6DF4-E382-274D-9E33-650BED0A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6F5E-67DC-8A47-A2D3-76E7A7719B18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DDD6-FE66-3F4D-AE67-BA218C3D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E84368-4BE7-C84E-BCD2-6CB44CECCB97}" type="datetime1">
              <a:rPr lang="en-US"/>
              <a:pPr>
                <a:defRPr/>
              </a:pPr>
              <a:t>1/31/13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BAD2B6-35C2-204E-B19B-378140475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801813"/>
            <a:ext cx="7772400" cy="2162175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What</a:t>
            </a:r>
            <a:r>
              <a:rPr lang="ja-JP" altLang="en-US" sz="3600">
                <a:solidFill>
                  <a:schemeClr val="bg1"/>
                </a:solidFill>
                <a:latin typeface="Comic Sans MS" charset="0"/>
              </a:rPr>
              <a:t>’</a:t>
            </a:r>
            <a:r>
              <a:rPr lang="en-US" altLang="ja-JP" sz="3600">
                <a:solidFill>
                  <a:schemeClr val="bg1"/>
                </a:solidFill>
                <a:latin typeface="Comic Sans MS" charset="0"/>
              </a:rPr>
              <a:t>s in a Name ?</a:t>
            </a:r>
            <a:br>
              <a:rPr lang="en-US" altLang="ja-JP" sz="3600">
                <a:solidFill>
                  <a:schemeClr val="bg1"/>
                </a:solidFill>
                <a:latin typeface="Comic Sans MS" charset="0"/>
              </a:rPr>
            </a:br>
            <a:r>
              <a:rPr lang="en-US" altLang="ja-JP" sz="3600">
                <a:solidFill>
                  <a:schemeClr val="bg1"/>
                </a:solidFill>
                <a:latin typeface="Comic Sans MS" charset="0"/>
              </a:rPr>
              <a:t>How the CSDMS Standard Names Support Sharing Variables</a:t>
            </a:r>
            <a:br>
              <a:rPr lang="en-US" altLang="ja-JP" sz="3600">
                <a:solidFill>
                  <a:schemeClr val="bg1"/>
                </a:solidFill>
                <a:latin typeface="Comic Sans MS" charset="0"/>
              </a:rPr>
            </a:br>
            <a:r>
              <a:rPr lang="en-US" altLang="ja-JP" sz="3600">
                <a:solidFill>
                  <a:schemeClr val="bg1"/>
                </a:solidFill>
                <a:latin typeface="Comic Sans MS" charset="0"/>
              </a:rPr>
              <a:t>Between Models</a:t>
            </a:r>
            <a:endParaRPr lang="en-US" sz="36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438785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bg1"/>
                </a:solidFill>
                <a:latin typeface="Calibri" charset="0"/>
              </a:rPr>
              <a:t>Scott D. Peckham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Calibri" charset="0"/>
              </a:rPr>
              <a:t>Chief Software Architect for CSDMS</a:t>
            </a:r>
          </a:p>
          <a:p>
            <a:pPr eaLnBrk="1" hangingPunct="1"/>
            <a:r>
              <a:rPr lang="en-US" sz="2400">
                <a:solidFill>
                  <a:schemeClr val="bg1"/>
                </a:solidFill>
                <a:latin typeface="Calibri" charset="0"/>
              </a:rPr>
              <a:t>December 20, 2012</a:t>
            </a:r>
          </a:p>
        </p:txBody>
      </p:sp>
      <p:pic>
        <p:nvPicPr>
          <p:cNvPr id="14339" name="Picture 6" descr="CSDMS_high_res_we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52413"/>
            <a:ext cx="42037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NSF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180975"/>
            <a:ext cx="15859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925513" y="6238875"/>
            <a:ext cx="7272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</a:rPr>
              <a:t>Frontiers in Computational Physics: Modeling the Earth System, Boulder, CO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457200" y="20701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Object Name Patterns</a:t>
            </a:r>
          </a:p>
        </p:txBody>
      </p:sp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663575" y="2952750"/>
            <a:ext cx="7708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FF00"/>
                </a:solidFill>
              </a:rPr>
              <a:t>A fairly small number of patterns covers most object names.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457200" y="2413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Word Order in Object Names </a:t>
            </a:r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03238" y="1168400"/>
            <a:ext cx="8183562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Starting with a </a:t>
            </a:r>
            <a:r>
              <a:rPr lang="en-US" i="1">
                <a:solidFill>
                  <a:srgbClr val="FFFF00"/>
                </a:solidFill>
              </a:rPr>
              <a:t>base object</a:t>
            </a:r>
            <a:r>
              <a:rPr lang="en-US">
                <a:solidFill>
                  <a:schemeClr val="bg1"/>
                </a:solidFill>
              </a:rPr>
              <a:t>, descriptive words are added to the left in an effort to construct an </a:t>
            </a:r>
            <a:r>
              <a:rPr lang="en-US">
                <a:solidFill>
                  <a:srgbClr val="FFFF00"/>
                </a:solidFill>
              </a:rPr>
              <a:t>unambiguous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>
                <a:solidFill>
                  <a:srgbClr val="FFFF00"/>
                </a:solidFill>
              </a:rPr>
              <a:t>easily understood</a:t>
            </a:r>
            <a:r>
              <a:rPr lang="en-US">
                <a:solidFill>
                  <a:schemeClr val="bg1"/>
                </a:solidFill>
              </a:rPr>
              <a:t> object name.  The addition of each new word (or words) produces a more restrictive or specific name from the previous name. For example: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 b="1" i="1">
                <a:solidFill>
                  <a:srgbClr val="00FF00"/>
                </a:solidFill>
              </a:rPr>
              <a:t>bear                                                                       tree </a:t>
            </a:r>
          </a:p>
          <a:p>
            <a:pPr eaLnBrk="1" hangingPunct="1"/>
            <a:r>
              <a:rPr lang="en-US" b="1" i="1">
                <a:solidFill>
                  <a:srgbClr val="FFFF00"/>
                </a:solidFill>
              </a:rPr>
              <a:t>black</a:t>
            </a:r>
            <a:r>
              <a:rPr lang="en-US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bear                                                           </a:t>
            </a:r>
            <a:r>
              <a:rPr lang="en-US" b="1" i="1">
                <a:solidFill>
                  <a:srgbClr val="FFFF00"/>
                </a:solidFill>
              </a:rPr>
              <a:t>oak</a:t>
            </a:r>
            <a:r>
              <a:rPr lang="en-US" b="1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tree</a:t>
            </a:r>
          </a:p>
          <a:p>
            <a:pPr eaLnBrk="1" hangingPunct="1"/>
            <a:r>
              <a:rPr lang="en-US" b="1" i="1">
                <a:solidFill>
                  <a:srgbClr val="FF6600"/>
                </a:solidFill>
              </a:rPr>
              <a:t>alaskan</a:t>
            </a:r>
            <a:r>
              <a:rPr lang="en-US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FFFF00"/>
                </a:solidFill>
              </a:rPr>
              <a:t>black</a:t>
            </a:r>
            <a:r>
              <a:rPr lang="en-US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bear                                          </a:t>
            </a:r>
            <a:r>
              <a:rPr lang="en-US" b="1" i="1">
                <a:solidFill>
                  <a:srgbClr val="FF6600"/>
                </a:solidFill>
              </a:rPr>
              <a:t>bluejack</a:t>
            </a:r>
            <a:r>
              <a:rPr lang="en-US" b="1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FFFF00"/>
                </a:solidFill>
              </a:rPr>
              <a:t>oak</a:t>
            </a:r>
            <a:r>
              <a:rPr lang="en-US" b="1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tree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However, in the </a:t>
            </a:r>
            <a:r>
              <a:rPr lang="en-US" sz="2000" i="1">
                <a:solidFill>
                  <a:srgbClr val="FFFF00"/>
                </a:solidFill>
              </a:rPr>
              <a:t>Part of Another Object Pattern</a:t>
            </a:r>
            <a:r>
              <a:rPr lang="en-US" sz="2000">
                <a:solidFill>
                  <a:schemeClr val="bg1"/>
                </a:solidFill>
              </a:rPr>
              <a:t>, words added to the left could be </a:t>
            </a:r>
            <a:r>
              <a:rPr lang="en-US" sz="2000" b="1" i="1">
                <a:solidFill>
                  <a:srgbClr val="00FFFF"/>
                </a:solidFill>
              </a:rPr>
              <a:t>objects</a:t>
            </a:r>
            <a:r>
              <a:rPr lang="en-US" sz="2000">
                <a:solidFill>
                  <a:schemeClr val="bg1"/>
                </a:solidFill>
              </a:rPr>
              <a:t> that indicate </a:t>
            </a:r>
            <a:r>
              <a:rPr lang="en-US" sz="2000" b="1" i="1">
                <a:solidFill>
                  <a:srgbClr val="00FFFF"/>
                </a:solidFill>
              </a:rPr>
              <a:t>nested containment</a:t>
            </a:r>
            <a:r>
              <a:rPr lang="en-US" sz="2000">
                <a:solidFill>
                  <a:schemeClr val="bg1"/>
                </a:solidFill>
              </a:rPr>
              <a:t>, e.g.: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</a:rPr>
              <a:t>	</a:t>
            </a:r>
            <a:r>
              <a:rPr lang="en-US" b="1" i="1">
                <a:solidFill>
                  <a:srgbClr val="FF6600"/>
                </a:solidFill>
              </a:rPr>
              <a:t>bluejack</a:t>
            </a:r>
            <a:r>
              <a:rPr lang="en-US" b="1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FFFF00"/>
                </a:solidFill>
              </a:rPr>
              <a:t>oak</a:t>
            </a:r>
            <a:r>
              <a:rPr lang="en-US" i="1">
                <a:solidFill>
                  <a:schemeClr val="bg1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tree</a:t>
            </a:r>
            <a:r>
              <a:rPr lang="en-US" b="1" i="1">
                <a:solidFill>
                  <a:srgbClr val="FF6600"/>
                </a:solidFill>
              </a:rPr>
              <a:t>_</a:t>
            </a:r>
            <a:r>
              <a:rPr lang="en-US" b="1" i="1">
                <a:solidFill>
                  <a:srgbClr val="00FFFF"/>
                </a:solidFill>
              </a:rPr>
              <a:t>trunk</a:t>
            </a:r>
            <a:r>
              <a:rPr lang="en-US" b="1" i="1">
                <a:solidFill>
                  <a:srgbClr val="FF6600"/>
                </a:solidFill>
              </a:rPr>
              <a:t>_</a:t>
            </a:r>
            <a:r>
              <a:rPr lang="en-US" b="1" i="1">
                <a:solidFill>
                  <a:srgbClr val="FF6FCF"/>
                </a:solidFill>
              </a:rPr>
              <a:t>cross_section</a:t>
            </a:r>
            <a:r>
              <a:rPr lang="en-US" i="1">
                <a:solidFill>
                  <a:schemeClr val="bg1"/>
                </a:solidFill>
              </a:rPr>
              <a:t>__diameter</a:t>
            </a:r>
          </a:p>
        </p:txBody>
      </p:sp>
      <p:pic>
        <p:nvPicPr>
          <p:cNvPr id="26627" name="Picture 3" descr="black b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3222625"/>
            <a:ext cx="2206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457200" y="2413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Part of Another Object Pattern</a:t>
            </a:r>
          </a:p>
        </p:txBody>
      </p:sp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82588" y="1146175"/>
            <a:ext cx="7966075" cy="4154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alaskan_black_bear_brain_to_body__mass_ratio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alaskan_black_bear_head__mean_diameter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</a:rPr>
              <a:t>bluejack_oak_tree_trunk_cross_section__diameter</a:t>
            </a:r>
          </a:p>
          <a:p>
            <a:pPr eaLnBrk="1" hangingPunct="1"/>
            <a:r>
              <a:rPr lang="en-US">
                <a:solidFill>
                  <a:srgbClr val="00FF00"/>
                </a:solidFill>
              </a:rPr>
              <a:t>brammo_empulse_electric_motorcycle__rake_angle</a:t>
            </a:r>
          </a:p>
          <a:p>
            <a:pPr eaLnBrk="1" hangingPunct="1"/>
            <a:r>
              <a:rPr lang="en-US">
                <a:solidFill>
                  <a:srgbClr val="00FF00"/>
                </a:solidFill>
              </a:rPr>
              <a:t>brammo_empulse_electric_motorcycle__wheelbase_length</a:t>
            </a:r>
          </a:p>
          <a:p>
            <a:pPr eaLnBrk="1" hangingPunct="1"/>
            <a:r>
              <a:rPr lang="en-US">
                <a:solidFill>
                  <a:srgbClr val="FF6600"/>
                </a:solidFill>
              </a:rPr>
              <a:t>channel_cross_section__wetted_perimeter</a:t>
            </a:r>
          </a:p>
          <a:p>
            <a:pPr eaLnBrk="1" hangingPunct="1"/>
            <a:r>
              <a:rPr lang="en-US">
                <a:solidFill>
                  <a:srgbClr val="FF6600"/>
                </a:solidFill>
              </a:rPr>
              <a:t>channel_cross_section__area</a:t>
            </a:r>
          </a:p>
          <a:p>
            <a:pPr eaLnBrk="1" hangingPunct="1"/>
            <a:r>
              <a:rPr lang="en-US">
                <a:solidFill>
                  <a:srgbClr val="00FFFF"/>
                </a:solidFill>
              </a:rPr>
              <a:t>earth_axis__tilt_angle</a:t>
            </a:r>
          </a:p>
          <a:p>
            <a:pPr eaLnBrk="1" hangingPunct="1"/>
            <a:r>
              <a:rPr lang="en-US">
                <a:solidFill>
                  <a:srgbClr val="00FFFF"/>
                </a:solidFill>
              </a:rPr>
              <a:t>earth_orbit__eccentricity</a:t>
            </a:r>
          </a:p>
          <a:p>
            <a:pPr eaLnBrk="1" hangingPunct="1"/>
            <a:r>
              <a:rPr lang="en-US">
                <a:solidFill>
                  <a:srgbClr val="FF6FCF"/>
                </a:solidFill>
              </a:rPr>
              <a:t>gm_hummer_gas_tank__volume </a:t>
            </a:r>
          </a:p>
          <a:p>
            <a:pPr eaLnBrk="1" hangingPunct="1"/>
            <a:r>
              <a:rPr lang="en-US">
                <a:solidFill>
                  <a:srgbClr val="FF6FCF"/>
                </a:solidFill>
              </a:rPr>
              <a:t>gm_hummer__fuel_economy  [mpg]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82588" y="5607050"/>
            <a:ext cx="7677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We can also use </a:t>
            </a:r>
            <a:r>
              <a:rPr lang="ja-JP" altLang="en-US" sz="1800">
                <a:solidFill>
                  <a:schemeClr val="bg1"/>
                </a:solidFill>
              </a:rPr>
              <a:t>“</a:t>
            </a:r>
            <a:r>
              <a:rPr lang="en-US" altLang="ja-JP" sz="1800">
                <a:solidFill>
                  <a:schemeClr val="bg1"/>
                </a:solidFill>
              </a:rPr>
              <a:t>nested containment</a:t>
            </a:r>
            <a:r>
              <a:rPr lang="ja-JP" altLang="en-US" sz="1800">
                <a:solidFill>
                  <a:schemeClr val="bg1"/>
                </a:solidFill>
              </a:rPr>
              <a:t>”</a:t>
            </a:r>
            <a:r>
              <a:rPr lang="en-US" altLang="ja-JP" sz="1800">
                <a:solidFill>
                  <a:schemeClr val="bg1"/>
                </a:solidFill>
              </a:rPr>
              <a:t> to indicate which part of an object, as in: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atmosphere_top, channel_bed, channel_inflow_end, glacier_top,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sea_floor_surface, sea_surface</a:t>
            </a:r>
          </a:p>
        </p:txBody>
      </p:sp>
      <p:pic>
        <p:nvPicPr>
          <p:cNvPr id="27652" name="Picture 4" descr="00_Empulse_R_1600x955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3429000"/>
            <a:ext cx="36909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 txBox="1">
            <a:spLocks/>
          </p:cNvSpPr>
          <p:nvPr/>
        </p:nvSpPr>
        <p:spPr bwMode="auto">
          <a:xfrm>
            <a:off x="457200" y="2413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Two-Object Quantities</a:t>
            </a:r>
          </a:p>
        </p:txBody>
      </p:sp>
      <p:pic>
        <p:nvPicPr>
          <p:cNvPr id="28674" name="Picture 5" descr="mechkey_sub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36988"/>
            <a:ext cx="308451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513px-Methane-CRC-MW-3D-ba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811463"/>
            <a:ext cx="2166937" cy="2528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342900" y="2487613"/>
            <a:ext cx="3205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FF00"/>
                </a:solidFill>
              </a:rPr>
              <a:t>earth_to_sun</a:t>
            </a:r>
            <a:r>
              <a:rPr lang="en-US" sz="1800">
                <a:solidFill>
                  <a:schemeClr val="bg1"/>
                </a:solidFill>
              </a:rPr>
              <a:t>__</a:t>
            </a:r>
            <a:r>
              <a:rPr lang="en-US" sz="1800" b="1" i="1">
                <a:solidFill>
                  <a:srgbClr val="FF6600"/>
                </a:solidFill>
              </a:rPr>
              <a:t>mean_distance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260350" y="5908675"/>
            <a:ext cx="3005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FF00"/>
                </a:solidFill>
              </a:rPr>
              <a:t>rubber_to_pavement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__</a:t>
            </a:r>
            <a:r>
              <a:rPr lang="en-US" sz="1800" b="1" i="1">
                <a:solidFill>
                  <a:srgbClr val="FF6600"/>
                </a:solidFill>
              </a:rPr>
              <a:t>kinetic_friction_coefficient</a:t>
            </a:r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207000" y="6284913"/>
            <a:ext cx="376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FF00"/>
                </a:solidFill>
              </a:rPr>
              <a:t>carbon_dioxide_in_water</a:t>
            </a:r>
            <a:r>
              <a:rPr lang="en-US" sz="1800">
                <a:solidFill>
                  <a:schemeClr val="bg1"/>
                </a:solidFill>
              </a:rPr>
              <a:t>__</a:t>
            </a:r>
            <a:r>
              <a:rPr lang="en-US" sz="1800" b="1" i="1">
                <a:solidFill>
                  <a:srgbClr val="FF6600"/>
                </a:solidFill>
              </a:rPr>
              <a:t>solubility</a:t>
            </a:r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3460750" y="5373688"/>
            <a:ext cx="2836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FF00"/>
                </a:solidFill>
              </a:rPr>
              <a:t>methane_molecule_c_to_h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__</a:t>
            </a:r>
            <a:r>
              <a:rPr lang="en-US" sz="1800" b="1" i="1">
                <a:solidFill>
                  <a:srgbClr val="FF6600"/>
                </a:solidFill>
              </a:rPr>
              <a:t>bond_length</a:t>
            </a:r>
          </a:p>
        </p:txBody>
      </p:sp>
      <p:pic>
        <p:nvPicPr>
          <p:cNvPr id="28680" name="Picture 6" descr="SunEarthDist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71575"/>
            <a:ext cx="3865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Two_champagne_glass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811463"/>
            <a:ext cx="22050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4"/>
          <p:cNvSpPr txBox="1">
            <a:spLocks noChangeArrowheads="1"/>
          </p:cNvSpPr>
          <p:nvPr/>
        </p:nvSpPr>
        <p:spPr bwMode="auto">
          <a:xfrm>
            <a:off x="4643438" y="1320800"/>
            <a:ext cx="2286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FF00"/>
                </a:solidFill>
              </a:rPr>
              <a:t>visible_light_in_glass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__</a:t>
            </a:r>
            <a:r>
              <a:rPr lang="en-US" sz="1800" b="1" i="1">
                <a:solidFill>
                  <a:srgbClr val="FF6600"/>
                </a:solidFill>
              </a:rPr>
              <a:t>standard_</a:t>
            </a:r>
          </a:p>
          <a:p>
            <a:pPr eaLnBrk="1" hangingPunct="1"/>
            <a:r>
              <a:rPr lang="en-US" sz="1800" b="1" i="1">
                <a:solidFill>
                  <a:srgbClr val="FF6600"/>
                </a:solidFill>
              </a:rPr>
              <a:t>refraction_index</a:t>
            </a:r>
          </a:p>
        </p:txBody>
      </p:sp>
      <p:pic>
        <p:nvPicPr>
          <p:cNvPr id="28683" name="Picture 15" descr="Prism_Refracti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196975"/>
            <a:ext cx="1912938" cy="1433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93663" y="101600"/>
            <a:ext cx="5657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omic Sans MS" charset="0"/>
              </a:rPr>
              <a:t>Object-in-object Quantity Pattern</a:t>
            </a:r>
          </a:p>
        </p:txBody>
      </p:sp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57200" y="725488"/>
            <a:ext cx="6911975" cy="31384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carbon_dioxide_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_air__</a:t>
            </a:r>
            <a:r>
              <a:rPr lang="en-US" sz="2200" i="1">
                <a:solidFill>
                  <a:srgbClr val="FF6FCF"/>
                </a:solidFill>
              </a:rPr>
              <a:t>partial_pressure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carbon_dioxide_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_air__</a:t>
            </a:r>
            <a:r>
              <a:rPr lang="en-US" sz="2200" i="1">
                <a:solidFill>
                  <a:srgbClr val="FF6FCF"/>
                </a:solidFill>
              </a:rPr>
              <a:t>relative_saturation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carbon_dioxide_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_water__</a:t>
            </a:r>
            <a:r>
              <a:rPr lang="en-US" sz="2200" i="1">
                <a:solidFill>
                  <a:srgbClr val="FF6FCF"/>
                </a:solidFill>
              </a:rPr>
              <a:t>solubility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clay_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_soil__</a:t>
            </a:r>
            <a:r>
              <a:rPr lang="en-US" sz="2200" i="1">
                <a:solidFill>
                  <a:srgbClr val="FF6FCF"/>
                </a:solidFill>
              </a:rPr>
              <a:t>volume_fraction</a:t>
            </a:r>
            <a:r>
              <a:rPr lang="en-US" sz="2200" i="1">
                <a:solidFill>
                  <a:srgbClr val="FFFFFF"/>
                </a:solidFill>
              </a:rPr>
              <a:t>       (or silt or sand or water)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helium_plume_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_air__</a:t>
            </a:r>
            <a:r>
              <a:rPr lang="en-US" sz="2200" i="1">
                <a:solidFill>
                  <a:srgbClr val="FF6FCF"/>
                </a:solidFill>
              </a:rPr>
              <a:t>richardson_number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oxygen_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_water__</a:t>
            </a:r>
            <a:r>
              <a:rPr lang="en-US" sz="2200" i="1">
                <a:solidFill>
                  <a:srgbClr val="FF6FCF"/>
                </a:solidFill>
              </a:rPr>
              <a:t>mole_concentration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suspended_sediment_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_water__</a:t>
            </a:r>
            <a:r>
              <a:rPr lang="en-US" sz="2200" i="1">
                <a:solidFill>
                  <a:srgbClr val="FF6FCF"/>
                </a:solidFill>
              </a:rPr>
              <a:t>volume_concentration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visible_light_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_air__</a:t>
            </a:r>
            <a:r>
              <a:rPr lang="en-US" sz="2200" i="1">
                <a:solidFill>
                  <a:srgbClr val="FF6FCF"/>
                </a:solidFill>
              </a:rPr>
              <a:t>speed</a:t>
            </a:r>
            <a:endParaRPr lang="en-US" sz="2200">
              <a:solidFill>
                <a:srgbClr val="FF6FCF"/>
              </a:solidFill>
            </a:endParaRP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water_</a:t>
            </a:r>
            <a:r>
              <a:rPr lang="en-US" sz="2200" b="1">
                <a:solidFill>
                  <a:srgbClr val="FFFF00"/>
                </a:solidFill>
              </a:rPr>
              <a:t>in</a:t>
            </a:r>
            <a:r>
              <a:rPr lang="en-US" sz="2200">
                <a:solidFill>
                  <a:srgbClr val="FFFFFF"/>
                </a:solidFill>
              </a:rPr>
              <a:t>_ethanol__</a:t>
            </a:r>
            <a:r>
              <a:rPr lang="en-US" sz="2200" i="1">
                <a:solidFill>
                  <a:srgbClr val="FF6FCF"/>
                </a:solidFill>
              </a:rPr>
              <a:t>dilution_ratio</a:t>
            </a: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290513" y="3889375"/>
            <a:ext cx="5397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omic Sans MS" charset="0"/>
              </a:rPr>
              <a:t>Object-to-object Quantity Pattern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88950" y="4486275"/>
            <a:ext cx="6880225" cy="2124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FF"/>
                </a:solidFill>
              </a:rPr>
              <a:t>brain_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_body__</a:t>
            </a:r>
            <a:r>
              <a:rPr lang="en-US" sz="2200" i="1">
                <a:solidFill>
                  <a:srgbClr val="FF6FCF"/>
                </a:solidFill>
              </a:rPr>
              <a:t>mass_ratio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carbon_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_hydrogen_bond__</a:t>
            </a:r>
            <a:r>
              <a:rPr lang="en-US" sz="2200" i="1">
                <a:solidFill>
                  <a:srgbClr val="FF6FCF"/>
                </a:solidFill>
              </a:rPr>
              <a:t>length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carbon_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_hydrogen_bond__</a:t>
            </a:r>
            <a:r>
              <a:rPr lang="en-US" sz="2200" i="1">
                <a:solidFill>
                  <a:srgbClr val="FF6FCF"/>
                </a:solidFill>
              </a:rPr>
              <a:t>dissociation_energy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earth_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_mars__</a:t>
            </a:r>
            <a:r>
              <a:rPr lang="en-US" sz="2200" i="1">
                <a:solidFill>
                  <a:srgbClr val="FF6FCF"/>
                </a:solidFill>
              </a:rPr>
              <a:t>travel_time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earth_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_sun__</a:t>
            </a:r>
            <a:r>
              <a:rPr lang="en-US" sz="2200" i="1">
                <a:solidFill>
                  <a:srgbClr val="FF6FCF"/>
                </a:solidFill>
              </a:rPr>
              <a:t>mean_distance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rubber_</a:t>
            </a:r>
            <a:r>
              <a:rPr lang="en-US" sz="2200" b="1">
                <a:solidFill>
                  <a:srgbClr val="FFFF00"/>
                </a:solidFill>
              </a:rPr>
              <a:t>to</a:t>
            </a:r>
            <a:r>
              <a:rPr lang="en-US" sz="2200">
                <a:solidFill>
                  <a:srgbClr val="FFFFFF"/>
                </a:solidFill>
              </a:rPr>
              <a:t>_pavement__</a:t>
            </a:r>
            <a:r>
              <a:rPr lang="en-US" sz="2200" i="1">
                <a:solidFill>
                  <a:srgbClr val="FF6FCF"/>
                </a:solidFill>
              </a:rPr>
              <a:t>static_friction_coefficient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Object Name + Model Name Pattern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150938" y="2411413"/>
            <a:ext cx="6443662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bubble_</a:t>
            </a:r>
            <a:r>
              <a:rPr lang="en-US">
                <a:solidFill>
                  <a:srgbClr val="FFFF00"/>
                </a:solidFill>
              </a:rPr>
              <a:t>sphere</a:t>
            </a:r>
            <a:r>
              <a:rPr lang="en-US">
                <a:solidFill>
                  <a:srgbClr val="FFFFFF"/>
                </a:solidFill>
              </a:rPr>
              <a:t>__radius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channel_</a:t>
            </a:r>
            <a:r>
              <a:rPr lang="en-US">
                <a:solidFill>
                  <a:srgbClr val="FFFF00"/>
                </a:solidFill>
              </a:rPr>
              <a:t>centerline</a:t>
            </a:r>
            <a:r>
              <a:rPr lang="en-US">
                <a:solidFill>
                  <a:srgbClr val="FFFFFF"/>
                </a:solidFill>
              </a:rPr>
              <a:t>__valley_sinuosity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channel_cross_section_</a:t>
            </a:r>
            <a:r>
              <a:rPr lang="en-US">
                <a:solidFill>
                  <a:srgbClr val="FFFF00"/>
                </a:solidFill>
              </a:rPr>
              <a:t>trapezoid</a:t>
            </a:r>
            <a:r>
              <a:rPr lang="en-US">
                <a:solidFill>
                  <a:srgbClr val="FFFFFF"/>
                </a:solidFill>
              </a:rPr>
              <a:t>__bottom_width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crater_</a:t>
            </a:r>
            <a:r>
              <a:rPr lang="en-US">
                <a:solidFill>
                  <a:srgbClr val="FFFF00"/>
                </a:solidFill>
              </a:rPr>
              <a:t>circle</a:t>
            </a:r>
            <a:r>
              <a:rPr lang="en-US">
                <a:solidFill>
                  <a:srgbClr val="FFFFFF"/>
                </a:solidFill>
              </a:rPr>
              <a:t>__radius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earth_</a:t>
            </a:r>
            <a:r>
              <a:rPr lang="en-US">
                <a:solidFill>
                  <a:srgbClr val="FFFF00"/>
                </a:solidFill>
              </a:rPr>
              <a:t>ellipsoid</a:t>
            </a:r>
            <a:r>
              <a:rPr lang="en-US">
                <a:solidFill>
                  <a:srgbClr val="FFFFFF"/>
                </a:solidFill>
              </a:rPr>
              <a:t>__equatorial_radius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land_</a:t>
            </a:r>
            <a:r>
              <a:rPr lang="en-US">
                <a:solidFill>
                  <a:srgbClr val="FFFF00"/>
                </a:solidFill>
              </a:rPr>
              <a:t>surface</a:t>
            </a:r>
            <a:r>
              <a:rPr lang="en-US">
                <a:solidFill>
                  <a:srgbClr val="FFFFFF"/>
                </a:solidFill>
              </a:rPr>
              <a:t>__plan_curvature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369888" y="11017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Objects are often idealized by a </a:t>
            </a:r>
            <a:r>
              <a:rPr lang="en-US" i="1">
                <a:solidFill>
                  <a:srgbClr val="FFFF00"/>
                </a:solidFill>
              </a:rPr>
              <a:t>geometric shape </a:t>
            </a:r>
            <a:r>
              <a:rPr lang="en-US">
                <a:solidFill>
                  <a:schemeClr val="bg1"/>
                </a:solidFill>
              </a:rPr>
              <a:t>or other </a:t>
            </a: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model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r>
              <a:rPr lang="en-US" altLang="ja-JP">
                <a:solidFill>
                  <a:schemeClr val="bg1"/>
                </a:solidFill>
              </a:rPr>
              <a:t>.  Certain quantities may only be well-defined for the model as opposed to the actual object.  Examples include: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24" name="Picture 4" descr="Channel_trapezoid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991100"/>
            <a:ext cx="28019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earth_ellipso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991100"/>
            <a:ext cx="20288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Simple_Sadd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973638"/>
            <a:ext cx="1638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457200" y="212248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Quantity Name Patterns</a:t>
            </a:r>
          </a:p>
        </p:txBody>
      </p:sp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722313" y="3109913"/>
            <a:ext cx="798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FF00"/>
                </a:solidFill>
              </a:rPr>
              <a:t>A fairly small number of patterns covers most quantity names.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457200" y="2492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Word Order in Quantity Names 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03238" y="1168400"/>
            <a:ext cx="81835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Starting with a </a:t>
            </a:r>
            <a:r>
              <a:rPr lang="en-US" i="1">
                <a:solidFill>
                  <a:srgbClr val="FFFF00"/>
                </a:solidFill>
              </a:rPr>
              <a:t>base quantity</a:t>
            </a:r>
            <a:r>
              <a:rPr lang="en-US">
                <a:solidFill>
                  <a:schemeClr val="bg1"/>
                </a:solidFill>
              </a:rPr>
              <a:t>, descriptive words are added to the left in an effort to construct an </a:t>
            </a:r>
            <a:r>
              <a:rPr lang="en-US" i="1">
                <a:solidFill>
                  <a:srgbClr val="FFFF00"/>
                </a:solidFill>
              </a:rPr>
              <a:t>unambiguous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i="1">
                <a:solidFill>
                  <a:srgbClr val="FFFF00"/>
                </a:solidFill>
              </a:rPr>
              <a:t>easily understood</a:t>
            </a:r>
            <a:r>
              <a:rPr lang="en-US">
                <a:solidFill>
                  <a:schemeClr val="bg1"/>
                </a:solidFill>
              </a:rPr>
              <a:t> object name.  The addition of each new word (or words) produces a more restrictive or specific name from the previous name. For example: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 i="1">
                <a:solidFill>
                  <a:srgbClr val="FFFFFF"/>
                </a:solidFill>
              </a:rPr>
              <a:t>	</a:t>
            </a:r>
            <a:r>
              <a:rPr lang="en-US" b="1" i="1">
                <a:solidFill>
                  <a:srgbClr val="00FF00"/>
                </a:solidFill>
              </a:rPr>
              <a:t>conductivity</a:t>
            </a:r>
          </a:p>
          <a:p>
            <a:pPr eaLnBrk="1" hangingPunct="1"/>
            <a:r>
              <a:rPr lang="en-US" i="1">
                <a:solidFill>
                  <a:srgbClr val="FFFFFF"/>
                </a:solidFill>
              </a:rPr>
              <a:t>	</a:t>
            </a:r>
            <a:r>
              <a:rPr lang="en-US" b="1" i="1">
                <a:solidFill>
                  <a:srgbClr val="FFFF00"/>
                </a:solidFill>
              </a:rPr>
              <a:t>hydraulic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conductivity</a:t>
            </a:r>
            <a:r>
              <a:rPr lang="en-US" i="1">
                <a:solidFill>
                  <a:srgbClr val="FFFFFF"/>
                </a:solidFill>
              </a:rPr>
              <a:t>           (vs. electrical or thermal)</a:t>
            </a:r>
          </a:p>
          <a:p>
            <a:pPr eaLnBrk="1" hangingPunct="1"/>
            <a:r>
              <a:rPr lang="en-US" i="1">
                <a:solidFill>
                  <a:srgbClr val="FFFFFF"/>
                </a:solidFill>
              </a:rPr>
              <a:t>	</a:t>
            </a:r>
            <a:r>
              <a:rPr lang="en-US" b="1" i="1">
                <a:solidFill>
                  <a:srgbClr val="FF6600"/>
                </a:solidFill>
              </a:rPr>
              <a:t>saturated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FFFF00"/>
                </a:solidFill>
              </a:rPr>
              <a:t>hydraulic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conductivity</a:t>
            </a:r>
          </a:p>
          <a:p>
            <a:pPr eaLnBrk="1" hangingPunct="1"/>
            <a:r>
              <a:rPr lang="en-US" i="1">
                <a:solidFill>
                  <a:srgbClr val="FFFFFF"/>
                </a:solidFill>
              </a:rPr>
              <a:t>	</a:t>
            </a:r>
            <a:r>
              <a:rPr lang="en-US" b="1" i="1">
                <a:solidFill>
                  <a:srgbClr val="FFFFFF"/>
                </a:solidFill>
              </a:rPr>
              <a:t>effective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FF6600"/>
                </a:solidFill>
              </a:rPr>
              <a:t>saturated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FFFF00"/>
                </a:solidFill>
              </a:rPr>
              <a:t>hydraulic</a:t>
            </a:r>
            <a:r>
              <a:rPr lang="en-US" i="1">
                <a:solidFill>
                  <a:srgbClr val="FFFFFF"/>
                </a:solidFill>
              </a:rPr>
              <a:t>_</a:t>
            </a:r>
            <a:r>
              <a:rPr lang="en-US" b="1" i="1">
                <a:solidFill>
                  <a:srgbClr val="00FF00"/>
                </a:solidFill>
              </a:rPr>
              <a:t>conductivity</a:t>
            </a:r>
          </a:p>
          <a:p>
            <a:pPr eaLnBrk="1" hangingPunct="1"/>
            <a:endParaRPr lang="en-US">
              <a:solidFill>
                <a:srgbClr val="FFFFFF"/>
              </a:solidFill>
            </a:endParaRPr>
          </a:p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Note:  </a:t>
            </a:r>
            <a:r>
              <a:rPr lang="en-US" sz="1600" b="1" i="1">
                <a:solidFill>
                  <a:srgbClr val="FF6600"/>
                </a:solidFill>
              </a:rPr>
              <a:t>hydraulic_conductivity</a:t>
            </a:r>
            <a:r>
              <a:rPr lang="en-US" sz="1600">
                <a:solidFill>
                  <a:srgbClr val="FFFFFF"/>
                </a:solidFill>
              </a:rPr>
              <a:t> and </a:t>
            </a:r>
            <a:r>
              <a:rPr lang="en-US" sz="1600" b="1" i="1">
                <a:solidFill>
                  <a:srgbClr val="FF6600"/>
                </a:solidFill>
              </a:rPr>
              <a:t>saturated_hydraulic_conductivity</a:t>
            </a:r>
            <a:r>
              <a:rPr lang="en-US" sz="1600">
                <a:solidFill>
                  <a:srgbClr val="FFFFFF"/>
                </a:solidFill>
              </a:rPr>
              <a:t> are both fundamental quantities used in groundwater models.  The adjective </a:t>
            </a:r>
            <a:r>
              <a:rPr lang="en-US" sz="1600" b="1" i="1">
                <a:solidFill>
                  <a:srgbClr val="FF6600"/>
                </a:solidFill>
              </a:rPr>
              <a:t>effective</a:t>
            </a:r>
            <a:r>
              <a:rPr lang="en-US" sz="1600">
                <a:solidFill>
                  <a:srgbClr val="FFFFFF"/>
                </a:solidFill>
              </a:rPr>
              <a:t> could be applied to either of them to indicate application at a given scale.  Note also that </a:t>
            </a:r>
            <a:r>
              <a:rPr lang="en-US" sz="1600" b="1" i="1">
                <a:solidFill>
                  <a:srgbClr val="FF6600"/>
                </a:solidFill>
              </a:rPr>
              <a:t>saturated</a:t>
            </a:r>
            <a:r>
              <a:rPr lang="en-US" sz="1600">
                <a:solidFill>
                  <a:srgbClr val="FFFFFF"/>
                </a:solidFill>
              </a:rPr>
              <a:t> could have been applied to "soil", the associated object, but </a:t>
            </a:r>
            <a:r>
              <a:rPr lang="en-US" sz="1600" b="1" i="1">
                <a:solidFill>
                  <a:srgbClr val="FF6600"/>
                </a:solidFill>
              </a:rPr>
              <a:t>saturated_hydraulic_conductivity</a:t>
            </a:r>
            <a:r>
              <a:rPr lang="en-US" sz="1600">
                <a:solidFill>
                  <a:srgbClr val="FFFFFF"/>
                </a:solidFill>
              </a:rPr>
              <a:t> is a fundamental quantity.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457200" y="207963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Process Name + Quantity Pattern</a:t>
            </a: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11175" y="1050925"/>
            <a:ext cx="81216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Process names are typically nouns derived from verbs, usually ending with: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tion</a:t>
            </a:r>
            <a:r>
              <a:rPr lang="en-US" sz="1800">
                <a:solidFill>
                  <a:srgbClr val="FFFFFF"/>
                </a:solidFill>
              </a:rPr>
              <a:t>     (e.g. absorption, convection, radiation),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sion     </a:t>
            </a:r>
            <a:r>
              <a:rPr lang="en-US" sz="1800">
                <a:solidFill>
                  <a:schemeClr val="bg1"/>
                </a:solidFill>
              </a:rPr>
              <a:t>(</a:t>
            </a:r>
            <a:r>
              <a:rPr lang="en-US" sz="1800">
                <a:solidFill>
                  <a:srgbClr val="FFFFFF"/>
                </a:solidFill>
              </a:rPr>
              <a:t>e.g.  conversion, dispersion),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ing</a:t>
            </a:r>
            <a:r>
              <a:rPr lang="en-US" sz="1800">
                <a:solidFill>
                  <a:srgbClr val="FFFFFF"/>
                </a:solidFill>
              </a:rPr>
              <a:t>       (e.g.  swimming, upwelling),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age  </a:t>
            </a:r>
            <a:r>
              <a:rPr lang="en-US" sz="1800">
                <a:solidFill>
                  <a:srgbClr val="FFFFFF"/>
                </a:solidFill>
              </a:rPr>
              <a:t>    (e.g.  drainage, seepage, storage),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y  </a:t>
            </a:r>
            <a:r>
              <a:rPr lang="en-US" sz="1800">
                <a:solidFill>
                  <a:srgbClr val="FFFFFF"/>
                </a:solidFill>
              </a:rPr>
              <a:t>        (e.g.  discovery, recovery),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ance   </a:t>
            </a:r>
            <a:r>
              <a:rPr lang="en-US" sz="1800">
                <a:solidFill>
                  <a:srgbClr val="FFFFFF"/>
                </a:solidFill>
              </a:rPr>
              <a:t> (e.g.  acceptance, maintanence) and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	</a:t>
            </a:r>
            <a:r>
              <a:rPr lang="en-US" sz="1800">
                <a:solidFill>
                  <a:srgbClr val="FFFF00"/>
                </a:solidFill>
              </a:rPr>
              <a:t>ment  </a:t>
            </a:r>
            <a:r>
              <a:rPr lang="en-US" sz="1800">
                <a:solidFill>
                  <a:srgbClr val="FFFFFF"/>
                </a:solidFill>
              </a:rPr>
              <a:t> (e.g.  alignment, improvement, recruitment).</a:t>
            </a:r>
          </a:p>
          <a:p>
            <a:pPr eaLnBrk="1" hangingPunct="1"/>
            <a:endParaRPr lang="en-US" sz="1800">
              <a:solidFill>
                <a:srgbClr val="FFFFFF"/>
              </a:solidFill>
            </a:endParaRP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The</a:t>
            </a:r>
            <a:r>
              <a:rPr lang="en-US" sz="1800">
                <a:solidFill>
                  <a:srgbClr val="FFFF00"/>
                </a:solidFill>
              </a:rPr>
              <a:t> ing </a:t>
            </a:r>
            <a:r>
              <a:rPr lang="en-US" sz="1800">
                <a:solidFill>
                  <a:srgbClr val="FFFFFF"/>
                </a:solidFill>
              </a:rPr>
              <a:t>ending is often dropped as in:  </a:t>
            </a:r>
            <a:r>
              <a:rPr lang="en-US" sz="1800">
                <a:solidFill>
                  <a:srgbClr val="FFFF00"/>
                </a:solidFill>
              </a:rPr>
              <a:t>burn, </a:t>
            </a:r>
            <a:r>
              <a:rPr lang="en-US" sz="1800">
                <a:solidFill>
                  <a:schemeClr val="bg1"/>
                </a:solidFill>
              </a:rPr>
              <a:t>creep</a:t>
            </a:r>
            <a:r>
              <a:rPr lang="en-US" sz="1800">
                <a:solidFill>
                  <a:srgbClr val="FFFF00"/>
                </a:solidFill>
              </a:rPr>
              <a:t>, flow, </a:t>
            </a:r>
            <a:r>
              <a:rPr lang="en-US" sz="1800">
                <a:solidFill>
                  <a:srgbClr val="FFFFFF"/>
                </a:solidFill>
              </a:rPr>
              <a:t>lapse</a:t>
            </a:r>
            <a:r>
              <a:rPr lang="en-US" sz="1800">
                <a:solidFill>
                  <a:srgbClr val="FFFF00"/>
                </a:solidFill>
              </a:rPr>
              <a:t>, melt, </a:t>
            </a:r>
            <a:r>
              <a:rPr lang="en-US" sz="1800">
                <a:solidFill>
                  <a:srgbClr val="FFFFFF"/>
                </a:solidFill>
              </a:rPr>
              <a:t>shear</a:t>
            </a:r>
            <a:r>
              <a:rPr lang="en-US" sz="1800">
                <a:solidFill>
                  <a:srgbClr val="FFFF00"/>
                </a:solidFill>
              </a:rPr>
              <a:t> and </a:t>
            </a:r>
            <a:r>
              <a:rPr lang="en-US" sz="1800">
                <a:solidFill>
                  <a:srgbClr val="FFFFFF"/>
                </a:solidFill>
              </a:rPr>
              <a:t>tilt.</a:t>
            </a: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(e.g. </a:t>
            </a:r>
            <a:r>
              <a:rPr lang="en-US" sz="1800" b="1" i="1">
                <a:solidFill>
                  <a:srgbClr val="FF6FCF"/>
                </a:solidFill>
              </a:rPr>
              <a:t>snow</a:t>
            </a:r>
            <a:r>
              <a:rPr lang="en-US" sz="1800">
                <a:solidFill>
                  <a:srgbClr val="FFFFFF"/>
                </a:solidFill>
              </a:rPr>
              <a:t>__</a:t>
            </a:r>
            <a:r>
              <a:rPr lang="en-US" sz="1800" b="1" i="1">
                <a:solidFill>
                  <a:srgbClr val="FFFF00"/>
                </a:solidFill>
              </a:rPr>
              <a:t>melt_rate</a:t>
            </a:r>
            <a:r>
              <a:rPr lang="en-US" sz="1800">
                <a:solidFill>
                  <a:srgbClr val="FFFFFF"/>
                </a:solidFill>
              </a:rPr>
              <a:t>,  </a:t>
            </a:r>
            <a:r>
              <a:rPr lang="en-US" sz="1800" b="1" i="1">
                <a:solidFill>
                  <a:srgbClr val="FF6FCF"/>
                </a:solidFill>
              </a:rPr>
              <a:t>channel_bed</a:t>
            </a:r>
            <a:r>
              <a:rPr lang="en-US" sz="1800">
                <a:solidFill>
                  <a:srgbClr val="FFFFFF"/>
                </a:solidFill>
              </a:rPr>
              <a:t>___</a:t>
            </a:r>
            <a:r>
              <a:rPr lang="en-US" sz="1800" b="1" i="1">
                <a:solidFill>
                  <a:srgbClr val="FFFF00"/>
                </a:solidFill>
              </a:rPr>
              <a:t>shear_stress</a:t>
            </a:r>
            <a:r>
              <a:rPr lang="en-US" sz="1800">
                <a:solidFill>
                  <a:srgbClr val="FFFFFF"/>
                </a:solidFill>
              </a:rPr>
              <a:t>.)</a:t>
            </a:r>
          </a:p>
          <a:p>
            <a:pPr eaLnBrk="1" hangingPunct="1"/>
            <a:endParaRPr lang="en-US" sz="1800">
              <a:solidFill>
                <a:srgbClr val="FFFFFF"/>
              </a:solidFill>
            </a:endParaRPr>
          </a:p>
          <a:p>
            <a:pPr eaLnBrk="1" hangingPunct="1"/>
            <a:r>
              <a:rPr lang="en-US" sz="1800">
                <a:solidFill>
                  <a:srgbClr val="FFFFFF"/>
                </a:solidFill>
              </a:rPr>
              <a:t>Process names can almost always be paired with "_rate</a:t>
            </a:r>
            <a:r>
              <a:rPr lang="ja-JP" altLang="en-US" sz="1800">
                <a:solidFill>
                  <a:srgbClr val="FFFFFF"/>
                </a:solidFill>
              </a:rPr>
              <a:t>”</a:t>
            </a:r>
            <a:r>
              <a:rPr lang="en-US" altLang="ja-JP" sz="1800">
                <a:solidFill>
                  <a:srgbClr val="FFFFFF"/>
                </a:solidFill>
              </a:rPr>
              <a:t> and this then creates a quantity name: e.g. </a:t>
            </a:r>
            <a:r>
              <a:rPr lang="en-US" altLang="ja-JP" sz="1800" b="1" i="1">
                <a:solidFill>
                  <a:srgbClr val="FFFF00"/>
                </a:solidFill>
              </a:rPr>
              <a:t>precipitation</a:t>
            </a:r>
            <a:r>
              <a:rPr lang="en-US" altLang="ja-JP" sz="1800">
                <a:solidFill>
                  <a:srgbClr val="FFFFFF"/>
                </a:solidFill>
              </a:rPr>
              <a:t>_</a:t>
            </a:r>
            <a:r>
              <a:rPr lang="en-US" altLang="ja-JP" sz="1800" b="1" i="1">
                <a:solidFill>
                  <a:srgbClr val="00FFFF"/>
                </a:solidFill>
              </a:rPr>
              <a:t>rate</a:t>
            </a:r>
            <a:r>
              <a:rPr lang="en-US" altLang="ja-JP" sz="1800">
                <a:solidFill>
                  <a:srgbClr val="FFFFFF"/>
                </a:solidFill>
              </a:rPr>
              <a:t>.   Some process names may be naturally paired with an ending other than (or in addition to) "_rate", such as: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38188" y="5389563"/>
            <a:ext cx="18256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dilution_</a:t>
            </a:r>
            <a:r>
              <a:rPr lang="en-US" sz="1800" b="1" i="1">
                <a:solidFill>
                  <a:srgbClr val="FF6FCF"/>
                </a:solidFill>
              </a:rPr>
              <a:t>ratio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drainage_</a:t>
            </a:r>
            <a:r>
              <a:rPr lang="en-US" sz="1800" b="1" i="1">
                <a:solidFill>
                  <a:srgbClr val="FF6FCF"/>
                </a:solidFill>
              </a:rPr>
              <a:t>area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escape_</a:t>
            </a:r>
            <a:r>
              <a:rPr lang="en-US" sz="1800" b="1" i="1">
                <a:solidFill>
                  <a:srgbClr val="FF6FCF"/>
                </a:solidFill>
              </a:rPr>
              <a:t>speed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gestation_</a:t>
            </a:r>
            <a:r>
              <a:rPr lang="en-US" sz="1800" b="1" i="1">
                <a:solidFill>
                  <a:srgbClr val="FF6FCF"/>
                </a:solidFill>
              </a:rPr>
              <a:t>period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2828925" y="5372100"/>
            <a:ext cx="232727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identification_</a:t>
            </a:r>
            <a:r>
              <a:rPr lang="en-US" sz="1800" b="1" i="1">
                <a:solidFill>
                  <a:srgbClr val="FF6FCF"/>
                </a:solidFill>
              </a:rPr>
              <a:t>number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inclination_</a:t>
            </a:r>
            <a:r>
              <a:rPr lang="en-US" sz="1800" b="1" i="1">
                <a:solidFill>
                  <a:srgbClr val="FF6FCF"/>
                </a:solidFill>
              </a:rPr>
              <a:t>angle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penetration_</a:t>
            </a:r>
            <a:r>
              <a:rPr lang="en-US" sz="1800" b="1" i="1">
                <a:solidFill>
                  <a:srgbClr val="FF6FCF"/>
                </a:solidFill>
              </a:rPr>
              <a:t>depth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radiation_</a:t>
            </a:r>
            <a:r>
              <a:rPr lang="en-US" sz="1800" b="1" i="1">
                <a:solidFill>
                  <a:srgbClr val="FF6FCF"/>
                </a:solidFill>
              </a:rPr>
              <a:t>flux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424488" y="5364163"/>
            <a:ext cx="21304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relaxation_</a:t>
            </a:r>
            <a:r>
              <a:rPr lang="en-US" sz="1800" b="1" i="1">
                <a:solidFill>
                  <a:srgbClr val="FF6FCF"/>
                </a:solidFill>
              </a:rPr>
              <a:t>time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striking_</a:t>
            </a:r>
            <a:r>
              <a:rPr lang="en-US" sz="1800" b="1" i="1">
                <a:solidFill>
                  <a:srgbClr val="FF6FCF"/>
                </a:solidFill>
              </a:rPr>
              <a:t>distance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turning_</a:t>
            </a:r>
            <a:r>
              <a:rPr lang="en-US" sz="1800" b="1" i="1">
                <a:solidFill>
                  <a:srgbClr val="FF6FCF"/>
                </a:solidFill>
              </a:rPr>
              <a:t>radius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vibration_</a:t>
            </a:r>
            <a:r>
              <a:rPr lang="en-US" sz="1800" b="1" i="1">
                <a:solidFill>
                  <a:srgbClr val="FF6FCF"/>
                </a:solidFill>
              </a:rPr>
              <a:t>frequency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/>
          </p:cNvSpPr>
          <p:nvPr/>
        </p:nvSpPr>
        <p:spPr bwMode="auto">
          <a:xfrm>
            <a:off x="457200" y="207963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Process Name + Quantity Pattern</a:t>
            </a: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11175" y="1035050"/>
            <a:ext cx="81216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FF"/>
                </a:solidFill>
              </a:rPr>
              <a:t>When a </a:t>
            </a:r>
            <a:r>
              <a:rPr lang="en-US" sz="2200" i="1">
                <a:solidFill>
                  <a:srgbClr val="FFFF00"/>
                </a:solidFill>
              </a:rPr>
              <a:t>process name </a:t>
            </a:r>
            <a:r>
              <a:rPr lang="en-US" sz="2200">
                <a:solidFill>
                  <a:srgbClr val="FFFFFF"/>
                </a:solidFill>
              </a:rPr>
              <a:t>is used to construct a </a:t>
            </a:r>
            <a:r>
              <a:rPr lang="en-US" sz="2200" i="1">
                <a:solidFill>
                  <a:srgbClr val="FFFF00"/>
                </a:solidFill>
              </a:rPr>
              <a:t>quantity name</a:t>
            </a:r>
            <a:r>
              <a:rPr lang="en-US" sz="2200">
                <a:solidFill>
                  <a:srgbClr val="FFFFFF"/>
                </a:solidFill>
              </a:rPr>
              <a:t>, the process should be one that pertains to the object name part.  If chosen carefully, the process name can usually clarify whether the quantity (especially fluxes and flow rates) is </a:t>
            </a:r>
            <a:r>
              <a:rPr lang="en-US" sz="2200" i="1">
                <a:solidFill>
                  <a:srgbClr val="FFFF00"/>
                </a:solidFill>
              </a:rPr>
              <a:t>incoming or outgoing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(or </a:t>
            </a:r>
            <a:r>
              <a:rPr lang="en-US" sz="2200" i="1">
                <a:solidFill>
                  <a:srgbClr val="FFFF00"/>
                </a:solidFill>
              </a:rPr>
              <a:t>incident or emitted</a:t>
            </a:r>
            <a:r>
              <a:rPr lang="en-US" sz="2200">
                <a:solidFill>
                  <a:srgbClr val="FFFFFF"/>
                </a:solidFill>
              </a:rPr>
              <a:t>, etc.) e.g.</a:t>
            </a:r>
          </a:p>
          <a:p>
            <a:pPr eaLnBrk="1" hangingPunct="1"/>
            <a:endParaRPr lang="en-US" sz="2200">
              <a:solidFill>
                <a:srgbClr val="FFFFFF"/>
              </a:solidFill>
            </a:endParaRPr>
          </a:p>
          <a:p>
            <a:pPr eaLnBrk="1" hangingPunct="1"/>
            <a:r>
              <a:rPr lang="en-US" sz="2200" b="1" i="1">
                <a:solidFill>
                  <a:srgbClr val="00FFFF"/>
                </a:solidFill>
              </a:rPr>
              <a:t>          </a:t>
            </a:r>
            <a:r>
              <a:rPr lang="en-US" sz="2200" b="1" i="1">
                <a:solidFill>
                  <a:srgbClr val="FF6FCF"/>
                </a:solidFill>
              </a:rPr>
              <a:t>land_surface</a:t>
            </a:r>
            <a:r>
              <a:rPr lang="en-US" sz="2200">
                <a:solidFill>
                  <a:srgbClr val="FFFFFF"/>
                </a:solidFill>
              </a:rPr>
              <a:t>__</a:t>
            </a:r>
            <a:r>
              <a:rPr lang="en-US" sz="2200" b="1" i="1">
                <a:solidFill>
                  <a:srgbClr val="FFFF00"/>
                </a:solidFill>
              </a:rPr>
              <a:t>diffuse_shortwave_irradiation_flux</a:t>
            </a:r>
          </a:p>
          <a:p>
            <a:pPr eaLnBrk="1" hangingPunct="1"/>
            <a:r>
              <a:rPr lang="en-US" sz="2200" b="1" i="1">
                <a:solidFill>
                  <a:srgbClr val="00FFFF"/>
                </a:solidFill>
              </a:rPr>
              <a:t>          </a:t>
            </a:r>
            <a:r>
              <a:rPr lang="en-US" sz="2200" b="1" i="1">
                <a:solidFill>
                  <a:srgbClr val="FF6FCF"/>
                </a:solidFill>
              </a:rPr>
              <a:t>land_surface</a:t>
            </a:r>
            <a:r>
              <a:rPr lang="en-US" sz="2200">
                <a:solidFill>
                  <a:srgbClr val="FFFFFF"/>
                </a:solidFill>
              </a:rPr>
              <a:t>__</a:t>
            </a:r>
            <a:r>
              <a:rPr lang="en-US" sz="2200" b="1" i="1">
                <a:solidFill>
                  <a:srgbClr val="FFFF00"/>
                </a:solidFill>
              </a:rPr>
              <a:t>longwave_radiation_flux</a:t>
            </a:r>
          </a:p>
          <a:p>
            <a:pPr eaLnBrk="1" hangingPunct="1"/>
            <a:endParaRPr lang="en-US" sz="2200">
              <a:solidFill>
                <a:srgbClr val="FFFFFF"/>
              </a:solidFill>
            </a:endParaRPr>
          </a:p>
          <a:p>
            <a:pPr eaLnBrk="1" hangingPunct="1"/>
            <a:r>
              <a:rPr lang="en-US" sz="2200" b="1" i="1">
                <a:solidFill>
                  <a:srgbClr val="00FFFF"/>
                </a:solidFill>
              </a:rPr>
              <a:t>          </a:t>
            </a:r>
            <a:r>
              <a:rPr lang="en-US" sz="2200" b="1" i="1">
                <a:solidFill>
                  <a:srgbClr val="FF6FCF"/>
                </a:solidFill>
              </a:rPr>
              <a:t>lake_water</a:t>
            </a:r>
            <a:r>
              <a:rPr lang="en-US" sz="2200">
                <a:solidFill>
                  <a:srgbClr val="FFFFFF"/>
                </a:solidFill>
              </a:rPr>
              <a:t>__</a:t>
            </a:r>
            <a:r>
              <a:rPr lang="en-US" sz="2200" b="1" i="1">
                <a:solidFill>
                  <a:srgbClr val="FFFF00"/>
                </a:solidFill>
              </a:rPr>
              <a:t>volume_inflow_rate</a:t>
            </a:r>
          </a:p>
          <a:p>
            <a:pPr eaLnBrk="1" hangingPunct="1"/>
            <a:r>
              <a:rPr lang="en-US" sz="2200" b="1" i="1">
                <a:solidFill>
                  <a:srgbClr val="FFFFFF"/>
                </a:solidFill>
              </a:rPr>
              <a:t>          </a:t>
            </a:r>
            <a:r>
              <a:rPr lang="en-US" sz="2200" b="1" i="1">
                <a:solidFill>
                  <a:srgbClr val="FF6FCF"/>
                </a:solidFill>
              </a:rPr>
              <a:t>lake_water</a:t>
            </a:r>
            <a:r>
              <a:rPr lang="en-US" sz="2200">
                <a:solidFill>
                  <a:srgbClr val="FFFFFF"/>
                </a:solidFill>
              </a:rPr>
              <a:t>__</a:t>
            </a:r>
            <a:r>
              <a:rPr lang="en-US" sz="2200" b="1" i="1">
                <a:solidFill>
                  <a:srgbClr val="FFFF00"/>
                </a:solidFill>
              </a:rPr>
              <a:t>volume_outflow_rate</a:t>
            </a:r>
          </a:p>
          <a:p>
            <a:pPr eaLnBrk="1" hangingPunct="1"/>
            <a:endParaRPr lang="en-US" sz="2200">
              <a:solidFill>
                <a:srgbClr val="FFFFFF"/>
              </a:solidFill>
            </a:endParaRP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For an object/substance that can be a </a:t>
            </a:r>
            <a:r>
              <a:rPr lang="en-US" sz="2200" i="1">
                <a:solidFill>
                  <a:srgbClr val="FFFF00"/>
                </a:solidFill>
              </a:rPr>
              <a:t>gas, liquid or solid</a:t>
            </a:r>
            <a:r>
              <a:rPr lang="en-US" sz="2200">
                <a:solidFill>
                  <a:srgbClr val="FFFFFF"/>
                </a:solidFill>
              </a:rPr>
              <a:t>, an adjective like </a:t>
            </a:r>
            <a:r>
              <a:rPr lang="en-US" sz="2200" i="1">
                <a:solidFill>
                  <a:srgbClr val="FFFF00"/>
                </a:solidFill>
              </a:rPr>
              <a:t>liquid equivalent </a:t>
            </a:r>
            <a:r>
              <a:rPr lang="en-US" sz="2200">
                <a:solidFill>
                  <a:srgbClr val="FFFFFF"/>
                </a:solidFill>
              </a:rPr>
              <a:t>may be needed to remove ambiguity, e.g.</a:t>
            </a:r>
          </a:p>
          <a:p>
            <a:pPr eaLnBrk="1" hangingPunct="1"/>
            <a:endParaRPr lang="en-US" sz="2200">
              <a:solidFill>
                <a:srgbClr val="FFFFFF"/>
              </a:solidFill>
            </a:endParaRPr>
          </a:p>
          <a:p>
            <a:pPr eaLnBrk="1" hangingPunct="1"/>
            <a:r>
              <a:rPr lang="en-US" sz="2200" b="1" i="1">
                <a:solidFill>
                  <a:srgbClr val="00FFFF"/>
                </a:solidFill>
              </a:rPr>
              <a:t>          </a:t>
            </a:r>
            <a:r>
              <a:rPr lang="en-US" sz="2200" b="1" i="1">
                <a:solidFill>
                  <a:srgbClr val="FF6FCF"/>
                </a:solidFill>
              </a:rPr>
              <a:t>atmosphere_water</a:t>
            </a:r>
            <a:r>
              <a:rPr lang="en-US" sz="2200">
                <a:solidFill>
                  <a:srgbClr val="FFFFFF"/>
                </a:solidFill>
              </a:rPr>
              <a:t>__</a:t>
            </a:r>
            <a:r>
              <a:rPr lang="en-US" sz="2200" b="1" i="1">
                <a:solidFill>
                  <a:srgbClr val="FFFF00"/>
                </a:solidFill>
              </a:rPr>
              <a:t>liquid_equivalent_precipitation_flux</a:t>
            </a:r>
            <a:endParaRPr lang="en-US"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SDMS_Members_vs_Tim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876300"/>
            <a:ext cx="8350250" cy="551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6"/>
          <p:cNvSpPr>
            <a:spLocks noChangeArrowheads="1"/>
          </p:cNvSpPr>
          <p:nvPr/>
        </p:nvSpPr>
        <p:spPr bwMode="auto">
          <a:xfrm>
            <a:off x="361950" y="15875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i="1">
                <a:solidFill>
                  <a:schemeClr val="bg1"/>
                </a:solidFill>
                <a:cs typeface="Calibri" charset="0"/>
              </a:rPr>
              <a:t>Number of CSDMS Members vs. Time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190625" y="1074738"/>
            <a:ext cx="2065338" cy="2798762"/>
            <a:chOff x="1190239" y="1075379"/>
            <a:chExt cx="2065477" cy="2797413"/>
          </a:xfrm>
        </p:grpSpPr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1300680" y="1578688"/>
              <a:ext cx="1631879" cy="307777"/>
            </a:xfrm>
            <a:prstGeom prst="rect">
              <a:avLst/>
            </a:prstGeom>
            <a:solidFill>
              <a:srgbClr val="FFCA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Terrestrial: 420</a:t>
              </a:r>
            </a:p>
          </p:txBody>
        </p:sp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1300680" y="2074632"/>
              <a:ext cx="1510386" cy="306036"/>
            </a:xfrm>
            <a:prstGeom prst="rect">
              <a:avLst/>
            </a:prstGeom>
            <a:solidFill>
              <a:srgbClr val="D3FF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Coastal: 333</a:t>
              </a:r>
            </a:p>
          </p:txBody>
        </p:sp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1300680" y="2549520"/>
              <a:ext cx="1346200" cy="307975"/>
            </a:xfrm>
            <a:prstGeom prst="rect">
              <a:avLst/>
            </a:prstGeom>
            <a:solidFill>
              <a:srgbClr val="B8E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Marine: 229</a:t>
              </a:r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1300680" y="3049708"/>
              <a:ext cx="1259147" cy="307777"/>
            </a:xfrm>
            <a:prstGeom prst="rect">
              <a:avLst/>
            </a:prstGeom>
            <a:solidFill>
              <a:srgbClr val="DDC5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Cyber: 144</a:t>
              </a:r>
            </a:p>
          </p:txBody>
        </p:sp>
        <p:sp>
          <p:nvSpPr>
            <p:cNvPr id="15374" name="Text Box 7"/>
            <p:cNvSpPr txBox="1">
              <a:spLocks noChangeArrowheads="1"/>
            </p:cNvSpPr>
            <p:nvPr/>
          </p:nvSpPr>
          <p:spPr bwMode="auto">
            <a:xfrm>
              <a:off x="1300680" y="3564817"/>
              <a:ext cx="1249362" cy="307975"/>
            </a:xfrm>
            <a:prstGeom prst="rect">
              <a:avLst/>
            </a:prstGeom>
            <a:solidFill>
              <a:srgbClr val="FFE7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EKT: 138</a:t>
              </a:r>
            </a:p>
          </p:txBody>
        </p:sp>
        <p:sp>
          <p:nvSpPr>
            <p:cNvPr id="15375" name="TextBox 2"/>
            <p:cNvSpPr txBox="1">
              <a:spLocks noChangeArrowheads="1"/>
            </p:cNvSpPr>
            <p:nvPr/>
          </p:nvSpPr>
          <p:spPr bwMode="auto">
            <a:xfrm>
              <a:off x="1190239" y="1075379"/>
              <a:ext cx="20654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Working Groups:</a:t>
              </a:r>
            </a:p>
          </p:txBody>
        </p:sp>
      </p:grp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713163" y="1073150"/>
            <a:ext cx="2930525" cy="1798638"/>
            <a:chOff x="3713195" y="1073920"/>
            <a:chExt cx="2929746" cy="1797205"/>
          </a:xfrm>
        </p:grpSpPr>
        <p:sp>
          <p:nvSpPr>
            <p:cNvPr id="15366" name="Text Box 4"/>
            <p:cNvSpPr txBox="1">
              <a:spLocks noChangeArrowheads="1"/>
            </p:cNvSpPr>
            <p:nvPr/>
          </p:nvSpPr>
          <p:spPr bwMode="auto">
            <a:xfrm>
              <a:off x="3805995" y="1586201"/>
              <a:ext cx="1714708" cy="307777"/>
            </a:xfrm>
            <a:prstGeom prst="rect">
              <a:avLst/>
            </a:prstGeom>
            <a:solidFill>
              <a:srgbClr val="D3F7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Hydrology: 326</a:t>
              </a:r>
            </a:p>
          </p:txBody>
        </p:sp>
        <p:sp>
          <p:nvSpPr>
            <p:cNvPr id="15367" name="Text Box 9"/>
            <p:cNvSpPr txBox="1">
              <a:spLocks noChangeArrowheads="1"/>
            </p:cNvSpPr>
            <p:nvPr/>
          </p:nvSpPr>
          <p:spPr bwMode="auto">
            <a:xfrm>
              <a:off x="3805995" y="2563348"/>
              <a:ext cx="1507427" cy="307777"/>
            </a:xfrm>
            <a:prstGeom prst="rect">
              <a:avLst/>
            </a:prstGeom>
            <a:solidFill>
              <a:srgbClr val="DFE3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Carbonate: 63</a:t>
              </a: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3805995" y="2072609"/>
              <a:ext cx="1752244" cy="307777"/>
            </a:xfrm>
            <a:prstGeom prst="rect">
              <a:avLst/>
            </a:prstGeom>
            <a:solidFill>
              <a:srgbClr val="FFC3E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Euphemia UCAS" charset="0"/>
                </a:rPr>
                <a:t>Chesapeake: 44</a:t>
              </a:r>
            </a:p>
          </p:txBody>
        </p:sp>
        <p:sp>
          <p:nvSpPr>
            <p:cNvPr id="15369" name="TextBox 27"/>
            <p:cNvSpPr txBox="1">
              <a:spLocks noChangeArrowheads="1"/>
            </p:cNvSpPr>
            <p:nvPr/>
          </p:nvSpPr>
          <p:spPr bwMode="auto">
            <a:xfrm>
              <a:off x="3713195" y="1073920"/>
              <a:ext cx="2929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Focus Research Groups:</a:t>
              </a:r>
            </a:p>
          </p:txBody>
        </p:sp>
      </p:grp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13313" y="4425950"/>
            <a:ext cx="2576512" cy="830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918 Members</a:t>
            </a:r>
          </a:p>
          <a:p>
            <a:pPr eaLnBrk="1" hangingPunct="1"/>
            <a:r>
              <a:rPr lang="en-US" b="1"/>
              <a:t>as of Dec. 19, 2012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Model-specific Quantity Pattern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908050" y="2528888"/>
            <a:ext cx="6915150" cy="3970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channel_water__</a:t>
            </a:r>
            <a:r>
              <a:rPr lang="en-US" sz="1800" b="1" i="1">
                <a:solidFill>
                  <a:srgbClr val="FF6FCF"/>
                </a:solidFill>
              </a:rPr>
              <a:t>hydraulic_geometry</a:t>
            </a:r>
            <a:r>
              <a:rPr lang="en-US" sz="1800">
                <a:solidFill>
                  <a:schemeClr val="bg1"/>
                </a:solidFill>
              </a:rPr>
              <a:t>_depth_vs_discharge_exponent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channel_water__</a:t>
            </a:r>
            <a:r>
              <a:rPr lang="en-US" sz="1800" b="1" i="1">
                <a:solidFill>
                  <a:srgbClr val="FF6FCF"/>
                </a:solidFill>
              </a:rPr>
              <a:t>hydraulic_geometry</a:t>
            </a:r>
            <a:r>
              <a:rPr lang="en-US" sz="1800">
                <a:solidFill>
                  <a:schemeClr val="bg1"/>
                </a:solidFill>
              </a:rPr>
              <a:t>_slope_vs_discharge_coefficient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channel_water__</a:t>
            </a:r>
            <a:r>
              <a:rPr lang="en-US" sz="1800" b="1" i="1">
                <a:solidFill>
                  <a:srgbClr val="FF6FCF"/>
                </a:solidFill>
              </a:rPr>
              <a:t>hydraulic_geometry</a:t>
            </a:r>
            <a:r>
              <a:rPr lang="en-US" sz="1800">
                <a:solidFill>
                  <a:schemeClr val="bg1"/>
                </a:solidFill>
              </a:rPr>
              <a:t>_width_vs_discharge_exponent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channel_bed__</a:t>
            </a:r>
            <a:r>
              <a:rPr lang="en-US" sz="1800" b="1" i="1">
                <a:solidFill>
                  <a:srgbClr val="FF6FCF"/>
                </a:solidFill>
              </a:rPr>
              <a:t>manning</a:t>
            </a:r>
            <a:r>
              <a:rPr lang="en-US" sz="1800">
                <a:solidFill>
                  <a:schemeClr val="bg1"/>
                </a:solidFill>
              </a:rPr>
              <a:t>_coefficient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glacier__</a:t>
            </a:r>
            <a:r>
              <a:rPr lang="en-US" sz="1800" b="1" i="1">
                <a:solidFill>
                  <a:srgbClr val="FF6FCF"/>
                </a:solidFill>
              </a:rPr>
              <a:t>glen_law</a:t>
            </a:r>
            <a:r>
              <a:rPr lang="en-US" sz="1800">
                <a:solidFill>
                  <a:schemeClr val="bg1"/>
                </a:solidFill>
              </a:rPr>
              <a:t>_coefficient</a:t>
            </a:r>
            <a:endParaRPr lang="en-US" altLang="ja-JP" sz="1800">
              <a:solidFill>
                <a:schemeClr val="bg1"/>
              </a:solidFill>
            </a:endParaRP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glacier__</a:t>
            </a:r>
            <a:r>
              <a:rPr lang="en-US" sz="1800" b="1" i="1">
                <a:solidFill>
                  <a:srgbClr val="FF6FCF"/>
                </a:solidFill>
              </a:rPr>
              <a:t>glen_law</a:t>
            </a:r>
            <a:r>
              <a:rPr lang="en-US" sz="1800">
                <a:solidFill>
                  <a:schemeClr val="bg1"/>
                </a:solidFill>
              </a:rPr>
              <a:t>_exponent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soil__</a:t>
            </a:r>
            <a:r>
              <a:rPr lang="en-US" sz="1800" b="1" i="1">
                <a:solidFill>
                  <a:srgbClr val="FF6FCF"/>
                </a:solidFill>
              </a:rPr>
              <a:t>brooks_corey</a:t>
            </a:r>
            <a:r>
              <a:rPr lang="en-US" sz="1800">
                <a:solidFill>
                  <a:schemeClr val="bg1"/>
                </a:solidFill>
              </a:rPr>
              <a:t>_conductivity_exponent                          (Smith, 2002)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soil__</a:t>
            </a:r>
            <a:r>
              <a:rPr lang="en-US" sz="1800" b="1" i="1">
                <a:solidFill>
                  <a:srgbClr val="FF6FCF"/>
                </a:solidFill>
              </a:rPr>
              <a:t>brooks_corey</a:t>
            </a:r>
            <a:r>
              <a:rPr lang="en-US" sz="1800">
                <a:solidFill>
                  <a:schemeClr val="bg1"/>
                </a:solidFill>
              </a:rPr>
              <a:t>_pore_size_distribution_parameter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soil__</a:t>
            </a:r>
            <a:r>
              <a:rPr lang="en-US" sz="1800" b="1" i="1">
                <a:solidFill>
                  <a:srgbClr val="FF6FCF"/>
                </a:solidFill>
              </a:rPr>
              <a:t>green_ampt</a:t>
            </a:r>
            <a:r>
              <a:rPr lang="en-US" sz="1800">
                <a:solidFill>
                  <a:schemeClr val="bg1"/>
                </a:solidFill>
              </a:rPr>
              <a:t>_capillary_length_scale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soil__</a:t>
            </a:r>
            <a:r>
              <a:rPr lang="en-US" sz="1800" b="1" i="1">
                <a:solidFill>
                  <a:srgbClr val="FF6FCF"/>
                </a:solidFill>
              </a:rPr>
              <a:t>transitional_brooks_corey</a:t>
            </a:r>
            <a:r>
              <a:rPr lang="en-US" sz="1800">
                <a:solidFill>
                  <a:schemeClr val="bg1"/>
                </a:solidFill>
              </a:rPr>
              <a:t>_curvature_parameter       (Smith, 2002)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watershed__</a:t>
            </a:r>
            <a:r>
              <a:rPr lang="en-US" sz="1800" b="1" i="1">
                <a:solidFill>
                  <a:srgbClr val="FF6FCF"/>
                </a:solidFill>
              </a:rPr>
              <a:t>flint_law</a:t>
            </a:r>
            <a:r>
              <a:rPr lang="en-US" sz="1800">
                <a:solidFill>
                  <a:schemeClr val="bg1"/>
                </a:solidFill>
              </a:rPr>
              <a:t>_coefficient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watershed__</a:t>
            </a:r>
            <a:r>
              <a:rPr lang="en-US" sz="1800" b="1" i="1">
                <a:solidFill>
                  <a:srgbClr val="FF6FCF"/>
                </a:solidFill>
              </a:rPr>
              <a:t>flint_law</a:t>
            </a:r>
            <a:r>
              <a:rPr lang="en-US" sz="1800">
                <a:solidFill>
                  <a:schemeClr val="bg1"/>
                </a:solidFill>
              </a:rPr>
              <a:t>_exponent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watershed__</a:t>
            </a:r>
            <a:r>
              <a:rPr lang="en-US" sz="1800" b="1" i="1">
                <a:solidFill>
                  <a:srgbClr val="FF6FCF"/>
                </a:solidFill>
              </a:rPr>
              <a:t>hack_law</a:t>
            </a:r>
            <a:r>
              <a:rPr lang="en-US" sz="1800">
                <a:solidFill>
                  <a:schemeClr val="bg1"/>
                </a:solidFill>
              </a:rPr>
              <a:t>_coefficient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watershed__</a:t>
            </a:r>
            <a:r>
              <a:rPr lang="en-US" sz="1800" b="1" i="1">
                <a:solidFill>
                  <a:srgbClr val="FF6FCF"/>
                </a:solidFill>
              </a:rPr>
              <a:t>hack_law</a:t>
            </a:r>
            <a:r>
              <a:rPr lang="en-US" sz="1800">
                <a:solidFill>
                  <a:schemeClr val="bg1"/>
                </a:solidFill>
              </a:rPr>
              <a:t>_exponent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77825" y="1138238"/>
            <a:ext cx="8323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Many variables are associated with some kind of </a:t>
            </a:r>
            <a:r>
              <a:rPr lang="en-US" b="1" i="1">
                <a:solidFill>
                  <a:srgbClr val="FFFF00"/>
                </a:solidFill>
              </a:rPr>
              <a:t>mathematical model</a:t>
            </a:r>
            <a:r>
              <a:rPr lang="en-US">
                <a:solidFill>
                  <a:schemeClr val="bg1"/>
                </a:solidFill>
              </a:rPr>
              <a:t> of a natural object or its properties.  Many are associated with </a:t>
            </a:r>
            <a:r>
              <a:rPr lang="en-US" b="1" i="1">
                <a:solidFill>
                  <a:srgbClr val="FFFF00"/>
                </a:solidFill>
              </a:rPr>
              <a:t>power-law</a:t>
            </a:r>
            <a:r>
              <a:rPr lang="en-US">
                <a:solidFill>
                  <a:schemeClr val="bg1"/>
                </a:solidFill>
              </a:rPr>
              <a:t> approximations and a </a:t>
            </a:r>
            <a:r>
              <a:rPr lang="en-US" b="1" i="1">
                <a:solidFill>
                  <a:srgbClr val="FFFF00"/>
                </a:solidFill>
              </a:rPr>
              <a:t>person</a:t>
            </a:r>
            <a:r>
              <a:rPr lang="ja-JP" altLang="en-US" b="1" i="1">
                <a:solidFill>
                  <a:srgbClr val="FFFF00"/>
                </a:solidFill>
              </a:rPr>
              <a:t>’</a:t>
            </a:r>
            <a:r>
              <a:rPr lang="en-US" altLang="ja-JP" b="1" i="1">
                <a:solidFill>
                  <a:srgbClr val="FFFF00"/>
                </a:solidFill>
              </a:rPr>
              <a:t>s name</a:t>
            </a:r>
            <a:r>
              <a:rPr lang="en-US" altLang="ja-JP">
                <a:solidFill>
                  <a:schemeClr val="bg1"/>
                </a:solidFill>
              </a:rPr>
              <a:t>, e.g.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Quantity-to-Quantity Pattern</a:t>
            </a:r>
          </a:p>
        </p:txBody>
      </p:sp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82600" y="3138488"/>
            <a:ext cx="757555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channel_cross_section__</a:t>
            </a:r>
            <a:r>
              <a:rPr lang="en-US">
                <a:solidFill>
                  <a:srgbClr val="FF6FCF"/>
                </a:solidFill>
              </a:rPr>
              <a:t>width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FF00"/>
                </a:solidFill>
              </a:rPr>
              <a:t>to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6FCF"/>
                </a:solidFill>
              </a:rPr>
              <a:t>depth_ratio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electron__</a:t>
            </a:r>
            <a:r>
              <a:rPr lang="en-US">
                <a:solidFill>
                  <a:srgbClr val="FF6FCF"/>
                </a:solidFill>
              </a:rPr>
              <a:t>charge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FF00"/>
                </a:solidFill>
              </a:rPr>
              <a:t>to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6FCF"/>
                </a:solidFill>
              </a:rPr>
              <a:t>mass_ratio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watershed_outlet_cross_section__</a:t>
            </a:r>
            <a:r>
              <a:rPr lang="en-US">
                <a:solidFill>
                  <a:srgbClr val="FF6FCF"/>
                </a:solidFill>
              </a:rPr>
              <a:t>width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FF00"/>
                </a:solidFill>
              </a:rPr>
              <a:t>to</a:t>
            </a:r>
            <a:r>
              <a:rPr lang="en-US">
                <a:solidFill>
                  <a:srgbClr val="FFFFFF"/>
                </a:solidFill>
              </a:rPr>
              <a:t>_</a:t>
            </a:r>
            <a:r>
              <a:rPr lang="en-US">
                <a:solidFill>
                  <a:srgbClr val="FF6FCF"/>
                </a:solidFill>
              </a:rPr>
              <a:t>depth_ratio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457200" y="1270000"/>
            <a:ext cx="8097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Sometimes a compound quantity is created through some combination of two other quantities that are associated with the same object. For example, this can occur when </a:t>
            </a:r>
            <a:r>
              <a:rPr lang="en-US">
                <a:solidFill>
                  <a:srgbClr val="FFFF00"/>
                </a:solidFill>
              </a:rPr>
              <a:t>ratio</a:t>
            </a:r>
            <a:r>
              <a:rPr lang="en-US">
                <a:solidFill>
                  <a:schemeClr val="bg1"/>
                </a:solidFill>
              </a:rPr>
              <a:t> is used as a </a:t>
            </a:r>
            <a:r>
              <a:rPr lang="en-US">
                <a:solidFill>
                  <a:srgbClr val="FFFF00"/>
                </a:solidFill>
              </a:rPr>
              <a:t>quantity suffix</a:t>
            </a:r>
            <a:r>
              <a:rPr lang="en-US">
                <a:solidFill>
                  <a:schemeClr val="bg1"/>
                </a:solidFill>
              </a:rPr>
              <a:t>, as in: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Quantity Suffix Pattern</a:t>
            </a: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5083175" y="1282700"/>
            <a:ext cx="3582988" cy="5032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i="1">
                <a:solidFill>
                  <a:srgbClr val="FF6FCF"/>
                </a:solidFill>
              </a:rPr>
              <a:t>Examples:</a:t>
            </a:r>
          </a:p>
          <a:p>
            <a:pPr eaLnBrk="1" hangingPunct="1"/>
            <a:endParaRPr lang="en-US" sz="1000">
              <a:solidFill>
                <a:srgbClr val="FFFFFF"/>
              </a:solidFill>
            </a:endParaRP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elevation_</a:t>
            </a:r>
            <a:r>
              <a:rPr lang="en-US" sz="2600" b="1" i="1">
                <a:solidFill>
                  <a:srgbClr val="FFFF00"/>
                </a:solidFill>
              </a:rPr>
              <a:t>increment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equation_</a:t>
            </a:r>
            <a:r>
              <a:rPr lang="en-US" sz="2600" b="1" i="1">
                <a:solidFill>
                  <a:srgbClr val="FFFF00"/>
                </a:solidFill>
              </a:rPr>
              <a:t>term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frequency_</a:t>
            </a:r>
            <a:r>
              <a:rPr lang="en-US" sz="2600" b="1" i="1">
                <a:solidFill>
                  <a:srgbClr val="FFFF00"/>
                </a:solidFill>
              </a:rPr>
              <a:t>limit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gradient_</a:t>
            </a:r>
            <a:r>
              <a:rPr lang="en-US" sz="2600" b="1" i="1">
                <a:solidFill>
                  <a:srgbClr val="FFFF00"/>
                </a:solidFill>
              </a:rPr>
              <a:t>magnitude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length_</a:t>
            </a:r>
            <a:r>
              <a:rPr lang="en-US" sz="2600" b="1" i="1">
                <a:solidFill>
                  <a:srgbClr val="FFFF00"/>
                </a:solidFill>
              </a:rPr>
              <a:t>scale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mass_</a:t>
            </a:r>
            <a:r>
              <a:rPr lang="en-US" sz="2600" b="1" i="1">
                <a:solidFill>
                  <a:srgbClr val="FFFF00"/>
                </a:solidFill>
              </a:rPr>
              <a:t>ratio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time_</a:t>
            </a:r>
            <a:r>
              <a:rPr lang="en-US" sz="2600" b="1" i="1">
                <a:solidFill>
                  <a:srgbClr val="FFFF00"/>
                </a:solidFill>
              </a:rPr>
              <a:t>step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pressure_</a:t>
            </a:r>
            <a:r>
              <a:rPr lang="en-US" sz="2600" b="1" i="1">
                <a:solidFill>
                  <a:srgbClr val="FFFF00"/>
                </a:solidFill>
              </a:rPr>
              <a:t>anomaly</a:t>
            </a:r>
          </a:p>
          <a:p>
            <a:pPr eaLnBrk="1" hangingPunct="1"/>
            <a:r>
              <a:rPr lang="en-US" sz="2600">
                <a:solidFill>
                  <a:schemeClr val="bg1"/>
                </a:solidFill>
              </a:rPr>
              <a:t>temperature_</a:t>
            </a:r>
            <a:r>
              <a:rPr lang="en-US" sz="2600" b="1" i="1">
                <a:solidFill>
                  <a:srgbClr val="FFFF00"/>
                </a:solidFill>
              </a:rPr>
              <a:t>correction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velocity_</a:t>
            </a:r>
            <a:r>
              <a:rPr lang="en-US" sz="2600" b="1" i="1">
                <a:solidFill>
                  <a:srgbClr val="FFFF00"/>
                </a:solidFill>
              </a:rPr>
              <a:t>component</a:t>
            </a:r>
          </a:p>
          <a:p>
            <a:pPr eaLnBrk="1" hangingPunct="1"/>
            <a:r>
              <a:rPr lang="en-US" sz="2600">
                <a:solidFill>
                  <a:srgbClr val="FFFFFF"/>
                </a:solidFill>
              </a:rPr>
              <a:t>volume_</a:t>
            </a:r>
            <a:r>
              <a:rPr lang="en-US" sz="2600" b="1" i="1">
                <a:solidFill>
                  <a:srgbClr val="FFFF00"/>
                </a:solidFill>
              </a:rPr>
              <a:t>fraction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57200" y="1154113"/>
            <a:ext cx="4367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A </a:t>
            </a:r>
            <a:r>
              <a:rPr lang="en-US" sz="2800" b="1" i="1">
                <a:solidFill>
                  <a:srgbClr val="FFFF00"/>
                </a:solidFill>
              </a:rPr>
              <a:t>quantity suffix </a:t>
            </a:r>
            <a:r>
              <a:rPr lang="en-US" sz="2800">
                <a:solidFill>
                  <a:schemeClr val="bg1"/>
                </a:solidFill>
              </a:rPr>
              <a:t>is a word that is added as a suffix to a quantity name that creates a new quantity, but usually with the same units.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506413" y="3627438"/>
            <a:ext cx="4114800" cy="2862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In most cases, they can also be viewed as an </a:t>
            </a:r>
            <a:r>
              <a:rPr lang="en-US" sz="1800" b="1" i="1">
                <a:solidFill>
                  <a:srgbClr val="FFFF00"/>
                </a:solidFill>
              </a:rPr>
              <a:t>operation</a:t>
            </a:r>
            <a:r>
              <a:rPr lang="en-US" sz="1800">
                <a:solidFill>
                  <a:schemeClr val="bg1"/>
                </a:solidFill>
              </a:rPr>
              <a:t> that is applied to the quantity, e.g.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increment_of_elevation 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                    vs.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elevation_increment</a:t>
            </a:r>
          </a:p>
          <a:p>
            <a:pPr eaLnBrk="1" hangingPunct="1"/>
            <a:endParaRPr lang="en-US" sz="1800">
              <a:solidFill>
                <a:schemeClr val="bg1"/>
              </a:solidFill>
            </a:endParaRP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magnitude_of_gradient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                    vs.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                 gradient_magnitude</a:t>
            </a:r>
            <a:endParaRPr 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Operation Name + Quantity Pattern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76250" y="3336925"/>
            <a:ext cx="7927975" cy="2246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</a:rPr>
              <a:t>bedrock_surface__</a:t>
            </a:r>
            <a:r>
              <a:rPr lang="en-US" sz="2000" b="1" i="1">
                <a:solidFill>
                  <a:srgbClr val="FFFF00"/>
                </a:solidFill>
              </a:rPr>
              <a:t>2nd_time_derivative_of</a:t>
            </a:r>
            <a:r>
              <a:rPr lang="en-US" sz="2000">
                <a:solidFill>
                  <a:srgbClr val="FFFFFF"/>
                </a:solidFill>
              </a:rPr>
              <a:t>_elevation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sea_water__</a:t>
            </a:r>
            <a:r>
              <a:rPr lang="en-US" sz="2000" b="1" i="1">
                <a:solidFill>
                  <a:srgbClr val="FFFF00"/>
                </a:solidFill>
              </a:rPr>
              <a:t>time_derivative_of</a:t>
            </a:r>
            <a:r>
              <a:rPr lang="en-US" sz="2000">
                <a:solidFill>
                  <a:srgbClr val="FFFFFF"/>
                </a:solidFill>
              </a:rPr>
              <a:t>_northward_velocity_component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soil__</a:t>
            </a:r>
            <a:r>
              <a:rPr lang="en-US" sz="2000" b="1" i="1">
                <a:solidFill>
                  <a:srgbClr val="FFFF00"/>
                </a:solidFill>
              </a:rPr>
              <a:t>log_of</a:t>
            </a:r>
            <a:r>
              <a:rPr lang="en-US" sz="2000">
                <a:solidFill>
                  <a:srgbClr val="FFFFFF"/>
                </a:solidFill>
              </a:rPr>
              <a:t>_hydraulic_conductivity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soil__</a:t>
            </a:r>
            <a:r>
              <a:rPr lang="en-US" sz="2000" b="1" i="1">
                <a:solidFill>
                  <a:srgbClr val="FFFF00"/>
                </a:solidFill>
              </a:rPr>
              <a:t>time_derivative_of</a:t>
            </a:r>
            <a:r>
              <a:rPr lang="en-US" sz="2000">
                <a:solidFill>
                  <a:srgbClr val="FFFFFF"/>
                </a:solidFill>
              </a:rPr>
              <a:t>_saturated_hydraulic_conductivity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watershed_outlet_water__</a:t>
            </a:r>
            <a:r>
              <a:rPr lang="en-US" sz="2000" b="1" i="1">
                <a:solidFill>
                  <a:srgbClr val="FFFF00"/>
                </a:solidFill>
              </a:rPr>
              <a:t>area_time_integral_of</a:t>
            </a:r>
            <a:r>
              <a:rPr lang="en-US" sz="2000">
                <a:solidFill>
                  <a:srgbClr val="FFFFFF"/>
                </a:solidFill>
              </a:rPr>
              <a:t>_volume_outflow_rate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watershed_outlet_water__</a:t>
            </a:r>
            <a:r>
              <a:rPr lang="en-US" sz="2000" b="1" i="1">
                <a:solidFill>
                  <a:srgbClr val="FFFF00"/>
                </a:solidFill>
              </a:rPr>
              <a:t>daily_mean_of</a:t>
            </a:r>
            <a:r>
              <a:rPr lang="en-US" sz="2000">
                <a:solidFill>
                  <a:srgbClr val="FFFFFF"/>
                </a:solidFill>
              </a:rPr>
              <a:t>_volume_outflow_rate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watershed_outlet_water__</a:t>
            </a:r>
            <a:r>
              <a:rPr lang="en-US" sz="2000" b="1" i="1">
                <a:solidFill>
                  <a:srgbClr val="FFFF00"/>
                </a:solidFill>
              </a:rPr>
              <a:t>time_of_max_of</a:t>
            </a:r>
            <a:r>
              <a:rPr lang="en-US" sz="2000">
                <a:solidFill>
                  <a:srgbClr val="FFFFFF"/>
                </a:solidFill>
              </a:rPr>
              <a:t>_volume_outflow_rate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1168400"/>
            <a:ext cx="8126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Mathematical </a:t>
            </a:r>
            <a:r>
              <a:rPr lang="en-US" b="1" i="1">
                <a:solidFill>
                  <a:srgbClr val="FFFF00"/>
                </a:solidFill>
              </a:rPr>
              <a:t>operations</a:t>
            </a:r>
            <a:r>
              <a:rPr lang="en-US">
                <a:solidFill>
                  <a:srgbClr val="FFFFFF"/>
                </a:solidFill>
              </a:rPr>
              <a:t> are often applied to a quantity in order to create a </a:t>
            </a:r>
            <a:r>
              <a:rPr lang="en-US" b="1" i="1">
                <a:solidFill>
                  <a:srgbClr val="FFFF00"/>
                </a:solidFill>
              </a:rPr>
              <a:t>new quantity </a:t>
            </a:r>
            <a:r>
              <a:rPr lang="en-US">
                <a:solidFill>
                  <a:srgbClr val="FFFFFF"/>
                </a:solidFill>
              </a:rPr>
              <a:t>which often has </a:t>
            </a:r>
            <a:r>
              <a:rPr lang="en-US" b="1" i="1">
                <a:solidFill>
                  <a:srgbClr val="FFFF00"/>
                </a:solidFill>
              </a:rPr>
              <a:t>different units</a:t>
            </a:r>
            <a:r>
              <a:rPr lang="en-US">
                <a:solidFill>
                  <a:srgbClr val="FFFFFF"/>
                </a:solidFill>
              </a:rPr>
              <a:t>.  These operations have standard names or abbreviations and in the CSDMS Standard Names they always end with the reserved word </a:t>
            </a:r>
            <a:r>
              <a:rPr lang="en-US" b="1" i="1">
                <a:solidFill>
                  <a:srgbClr val="FFFF00"/>
                </a:solidFill>
              </a:rPr>
              <a:t>of</a:t>
            </a:r>
            <a:r>
              <a:rPr lang="en-US">
                <a:solidFill>
                  <a:srgbClr val="FFFFFF"/>
                </a:solidFill>
              </a:rPr>
              <a:t>  (used as a delimiter) as in: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501650" y="5835650"/>
            <a:ext cx="8107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Note that they can also be chained together as in: </a:t>
            </a:r>
            <a:r>
              <a:rPr lang="en-US" sz="2000">
                <a:solidFill>
                  <a:srgbClr val="FFFF00"/>
                </a:solidFill>
              </a:rPr>
              <a:t>time_of_max_of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Standard Assumption Names</a:t>
            </a: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57200" y="1136650"/>
            <a:ext cx="8229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Assumptions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--- interpreted broadly to include: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       </a:t>
            </a:r>
            <a:r>
              <a:rPr lang="en-US" sz="2400" i="1" dirty="0">
                <a:solidFill>
                  <a:srgbClr val="FF6FC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conditions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rgbClr val="00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simplifications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rgbClr val="FF66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approximations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rgbClr val="00FFF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limitations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       </a:t>
            </a:r>
            <a:r>
              <a:rPr lang="en-US" sz="2400" i="1" dirty="0">
                <a:solidFill>
                  <a:srgbClr val="CCFFCC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conventions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provisos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exclusions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restrictions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, etc.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--- are </a:t>
            </a:r>
            <a:r>
              <a:rPr lang="en-US" sz="2400" b="1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not included 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in CSDMS Standard Variable Names.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Instead, developers are encouraged to use multiple </a:t>
            </a:r>
            <a:r>
              <a:rPr lang="en-US" sz="2400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&lt;assume&gt; tags</a:t>
            </a:r>
            <a:r>
              <a:rPr lang="en-US" sz="2400" b="1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in a </a:t>
            </a:r>
            <a:r>
              <a:rPr lang="en-US" sz="2400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Model Metadata File 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to clarify how they are using a CSDMS Standard Name within their model.   </a:t>
            </a:r>
            <a:r>
              <a:rPr lang="en-US" sz="20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(Read once at start.)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In order for a </a:t>
            </a:r>
            <a:r>
              <a:rPr lang="en-US" sz="2400" i="1" dirty="0">
                <a:solidFill>
                  <a:srgbClr val="00FFF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Modeling Framework 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to be able to </a:t>
            </a:r>
            <a:r>
              <a:rPr lang="en-US" sz="2400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compare the assumptions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made by different models (about the model or its variables), </a:t>
            </a:r>
            <a:r>
              <a:rPr lang="en-US" sz="2400" i="1" dirty="0">
                <a:solidFill>
                  <a:srgbClr val="FFFF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standard assumption names are needed, </a:t>
            </a:r>
            <a:r>
              <a:rPr lang="en-US" sz="2400" dirty="0">
                <a:solidFill>
                  <a:schemeClr val="bg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in addition to the standard variable names.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 txBox="1">
            <a:spLocks/>
          </p:cNvSpPr>
          <p:nvPr/>
        </p:nvSpPr>
        <p:spPr bwMode="auto">
          <a:xfrm>
            <a:off x="457200" y="244475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Standard Assumption Names</a:t>
            </a: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84250" y="1108075"/>
            <a:ext cx="721995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FF00"/>
                </a:solidFill>
              </a:rPr>
              <a:t>Assumption Type:			Example</a:t>
            </a:r>
          </a:p>
          <a:p>
            <a:pPr eaLnBrk="1" hangingPunct="1"/>
            <a:endParaRPr lang="en-US" sz="1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Boundary conditions: 			no_slip_</a:t>
            </a:r>
            <a:r>
              <a:rPr lang="en-US" sz="2000" i="1">
                <a:solidFill>
                  <a:srgbClr val="FF6FCF"/>
                </a:solidFill>
              </a:rPr>
              <a:t>boundary_condition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Conserved quantities:			momentum_</a:t>
            </a:r>
            <a:r>
              <a:rPr lang="en-US" sz="2000" i="1">
                <a:solidFill>
                  <a:srgbClr val="FF6FCF"/>
                </a:solidFill>
              </a:rPr>
              <a:t>conserved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Coordinate system:			cartesian_</a:t>
            </a:r>
            <a:r>
              <a:rPr lang="en-US" sz="2000" i="1">
                <a:solidFill>
                  <a:srgbClr val="FF6FCF"/>
                </a:solidFill>
              </a:rPr>
              <a:t>coordinate_system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Angle conventions: 			clockwise_from_north_</a:t>
            </a:r>
            <a:r>
              <a:rPr lang="en-US" sz="2000" i="1">
                <a:solidFill>
                  <a:srgbClr val="FF6FCF"/>
                </a:solidFill>
              </a:rPr>
              <a:t>convention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Dimensionality:				2_</a:t>
            </a:r>
            <a:r>
              <a:rPr lang="en-US" sz="2000" i="1">
                <a:solidFill>
                  <a:srgbClr val="FF6FCF"/>
                </a:solidFill>
              </a:rPr>
              <a:t>dimensional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Equations used:				navier_stokes_</a:t>
            </a:r>
            <a:r>
              <a:rPr lang="en-US" sz="2000" i="1">
                <a:solidFill>
                  <a:srgbClr val="FF6FCF"/>
                </a:solidFill>
              </a:rPr>
              <a:t>equation</a:t>
            </a:r>
            <a:r>
              <a:rPr lang="en-US" sz="2000">
                <a:solidFill>
                  <a:schemeClr val="bg1"/>
                </a:solidFill>
              </a:rPr>
              <a:t>            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Closures:					eddy_viscosity_turbulence_</a:t>
            </a:r>
            <a:r>
              <a:rPr lang="en-US" sz="2000" i="1">
                <a:solidFill>
                  <a:srgbClr val="FF6FCF"/>
                </a:solidFill>
              </a:rPr>
              <a:t>closure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Flow-type assumptions:		laminar_</a:t>
            </a:r>
            <a:r>
              <a:rPr lang="en-US" sz="2000" i="1">
                <a:solidFill>
                  <a:srgbClr val="FF6FCF"/>
                </a:solidFill>
              </a:rPr>
              <a:t>flow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Fluid-type assumptions:		herschel_bulkley_</a:t>
            </a:r>
            <a:r>
              <a:rPr lang="en-US" sz="2000">
                <a:solidFill>
                  <a:srgbClr val="FF6FCF"/>
                </a:solidFill>
              </a:rPr>
              <a:t>f</a:t>
            </a:r>
            <a:r>
              <a:rPr lang="en-US" sz="2000" i="1">
                <a:solidFill>
                  <a:srgbClr val="FF6FCF"/>
                </a:solidFill>
              </a:rPr>
              <a:t>luid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Geometry assumptions:		trapezoid_</a:t>
            </a:r>
            <a:r>
              <a:rPr lang="en-US" sz="2000" i="1">
                <a:solidFill>
                  <a:srgbClr val="FF6FCF"/>
                </a:solidFill>
              </a:rPr>
              <a:t>shaped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Named model assumptions:	green_ampt_infiltration_</a:t>
            </a:r>
            <a:r>
              <a:rPr lang="en-US" sz="2000" i="1">
                <a:solidFill>
                  <a:srgbClr val="FF6FCF"/>
                </a:solidFill>
              </a:rPr>
              <a:t>model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Thermodynamic processes:	isenthalpic_</a:t>
            </a:r>
            <a:r>
              <a:rPr lang="en-US" sz="2000" i="1">
                <a:solidFill>
                  <a:srgbClr val="FF6FCF"/>
                </a:solidFill>
              </a:rPr>
              <a:t>process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Approximations:				boussinesq_</a:t>
            </a:r>
            <a:r>
              <a:rPr lang="en-US" sz="2000">
                <a:solidFill>
                  <a:srgbClr val="FF6FCF"/>
                </a:solidFill>
              </a:rPr>
              <a:t>approximation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Averaging methods:			reynolds_</a:t>
            </a:r>
            <a:r>
              <a:rPr lang="en-US" sz="2000">
                <a:solidFill>
                  <a:srgbClr val="FF6FCF"/>
                </a:solidFill>
              </a:rPr>
              <a:t>averaged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Numerical methods used:		arakawa_c_</a:t>
            </a:r>
            <a:r>
              <a:rPr lang="en-US" sz="2000">
                <a:solidFill>
                  <a:srgbClr val="FF6FCF"/>
                </a:solidFill>
              </a:rPr>
              <a:t>grid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State of matter:				liquid_</a:t>
            </a:r>
            <a:r>
              <a:rPr lang="en-US" sz="2000" i="1">
                <a:solidFill>
                  <a:srgbClr val="FF6FCF"/>
                </a:solidFill>
              </a:rPr>
              <a:t>phase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/>
          </p:cNvSpPr>
          <p:nvPr/>
        </p:nvSpPr>
        <p:spPr bwMode="auto">
          <a:xfrm>
            <a:off x="457200" y="2413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Summary</a:t>
            </a: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457200" y="1169988"/>
            <a:ext cx="8229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 b="1" i="1">
                <a:solidFill>
                  <a:srgbClr val="FF6FCF"/>
                </a:solidFill>
              </a:rPr>
              <a:t>CSDMS Standard Names</a:t>
            </a:r>
            <a:r>
              <a:rPr lang="en-US" b="1" i="1">
                <a:solidFill>
                  <a:srgbClr val="FFFF00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are a work in progress but they are already being used successfully for several of the CSDMS component models.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More rules and patterns will be added as they are identified.  The goal is to create </a:t>
            </a:r>
            <a:r>
              <a:rPr lang="en-US" i="1">
                <a:solidFill>
                  <a:srgbClr val="FFFF00"/>
                </a:solidFill>
              </a:rPr>
              <a:t>unambiguous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i="1">
                <a:solidFill>
                  <a:srgbClr val="FFFF00"/>
                </a:solidFill>
              </a:rPr>
              <a:t>easily understood</a:t>
            </a:r>
            <a:r>
              <a:rPr lang="en-US">
                <a:solidFill>
                  <a:schemeClr val="bg1"/>
                </a:solidFill>
              </a:rPr>
              <a:t> standard names.  Developers </a:t>
            </a:r>
            <a:r>
              <a:rPr lang="en-US" b="1" i="1">
                <a:solidFill>
                  <a:srgbClr val="FF6FCF"/>
                </a:solidFill>
              </a:rPr>
              <a:t>map variable names </a:t>
            </a:r>
            <a:r>
              <a:rPr lang="en-US">
                <a:solidFill>
                  <a:schemeClr val="bg1"/>
                </a:solidFill>
              </a:rPr>
              <a:t>to them.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 i="1">
                <a:solidFill>
                  <a:srgbClr val="FFFF00"/>
                </a:solidFill>
              </a:rPr>
              <a:t>Standardized metadata </a:t>
            </a:r>
            <a:r>
              <a:rPr lang="en-US">
                <a:solidFill>
                  <a:schemeClr val="bg1"/>
                </a:solidFill>
              </a:rPr>
              <a:t>such as </a:t>
            </a:r>
            <a:r>
              <a:rPr lang="en-US" i="1">
                <a:solidFill>
                  <a:srgbClr val="FFFF00"/>
                </a:solidFill>
              </a:rPr>
              <a:t>units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i="1">
                <a:solidFill>
                  <a:srgbClr val="FFFF00"/>
                </a:solidFill>
              </a:rPr>
              <a:t>assumptions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i="1">
                <a:solidFill>
                  <a:srgbClr val="FFFF00"/>
                </a:solidFill>
              </a:rPr>
              <a:t>georeferencing info </a:t>
            </a:r>
            <a:r>
              <a:rPr lang="en-US">
                <a:solidFill>
                  <a:schemeClr val="bg1"/>
                </a:solidFill>
              </a:rPr>
              <a:t>can be associated with any standard name to further clarify how the model developer is using it.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For more information, please see the wiki pages at:</a:t>
            </a:r>
          </a:p>
          <a:p>
            <a:pPr eaLnBrk="1" hangingPunct="1"/>
            <a:r>
              <a:rPr lang="en-US">
                <a:solidFill>
                  <a:srgbClr val="FFFF00"/>
                </a:solidFill>
              </a:rPr>
              <a:t>http://csdms.colorado.edu/wiki/CSDMS_Standard_Names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523875" y="63500"/>
            <a:ext cx="81137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i="1">
                <a:solidFill>
                  <a:schemeClr val="bg1"/>
                </a:solidFill>
              </a:rPr>
              <a:t>Linking Component-based Models:</a:t>
            </a:r>
          </a:p>
          <a:p>
            <a:pPr algn="ctr"/>
            <a:r>
              <a:rPr lang="en-US" sz="3600" i="1">
                <a:solidFill>
                  <a:schemeClr val="bg1"/>
                </a:solidFill>
              </a:rPr>
              <a:t>How Can Two Models Differ?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325" y="1408113"/>
            <a:ext cx="8307388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Programming language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		(C, C++, Fortran, Java, Python, etc.)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latin typeface="Arial" charset="0"/>
              </a:rPr>
              <a:t>		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Solution:  Babel and </a:t>
            </a:r>
            <a:r>
              <a:rPr lang="en-US" sz="2400" i="1" dirty="0" err="1">
                <a:solidFill>
                  <a:srgbClr val="FFFF00"/>
                </a:solidFill>
                <a:latin typeface="Arial" charset="0"/>
              </a:rPr>
              <a:t>Bocca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 (CCA </a:t>
            </a:r>
            <a:r>
              <a:rPr lang="en-US" sz="2400" i="1" dirty="0" err="1">
                <a:solidFill>
                  <a:srgbClr val="FFFF00"/>
                </a:solidFill>
                <a:latin typeface="Arial" charset="0"/>
              </a:rPr>
              <a:t>toolchain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Computational grid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		(triangles, rectangles,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Voronoi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, etc.)</a:t>
            </a:r>
          </a:p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		Solution:  ESMF </a:t>
            </a:r>
            <a:r>
              <a:rPr lang="en-US" sz="2400" i="1" dirty="0" err="1">
                <a:solidFill>
                  <a:srgbClr val="FFFF00"/>
                </a:solidFill>
                <a:latin typeface="Arial" charset="0"/>
              </a:rPr>
              <a:t>regridder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 (parallel, spatial </a:t>
            </a:r>
            <a:r>
              <a:rPr lang="en-US" sz="2400" i="1" dirty="0" err="1">
                <a:solidFill>
                  <a:srgbClr val="FFFF00"/>
                </a:solidFill>
                <a:latin typeface="Arial" charset="0"/>
              </a:rPr>
              <a:t>interpol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.)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Timestepping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scheme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		(fixed, adaptive, local)</a:t>
            </a:r>
          </a:p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		Solution:  Temporal interpolation tool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Variable names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Need some means of “semantic mediation”</a:t>
            </a:r>
          </a:p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		Solution:  CSDMS Standard Names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Variable units</a:t>
            </a:r>
          </a:p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		Solution:  UDUNITS (</a:t>
            </a:r>
            <a:r>
              <a:rPr lang="en-US" sz="2400" i="1" dirty="0" err="1">
                <a:solidFill>
                  <a:srgbClr val="FFFF00"/>
                </a:solidFill>
                <a:latin typeface="Arial" charset="0"/>
              </a:rPr>
              <a:t>Unidata</a:t>
            </a:r>
            <a:r>
              <a:rPr lang="en-US" sz="2400" i="1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701675"/>
          </a:xfrm>
        </p:spPr>
        <p:txBody>
          <a:bodyPr/>
          <a:lstStyle/>
          <a:p>
            <a:pPr eaLnBrk="1" hangingPunct="1"/>
            <a:r>
              <a:rPr lang="en-US" sz="4000" i="1">
                <a:solidFill>
                  <a:schemeClr val="bg1"/>
                </a:solidFill>
                <a:latin typeface="Calibri" charset="0"/>
                <a:cs typeface="Calibri" charset="0"/>
              </a:rPr>
              <a:t>Taming Heterogeneity with Interfaces</a:t>
            </a:r>
          </a:p>
        </p:txBody>
      </p:sp>
      <p:pic>
        <p:nvPicPr>
          <p:cNvPr id="19458" name="Picture 2" descr="Rowdy_Cro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052513"/>
            <a:ext cx="43592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Marines_in_Uni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5863"/>
            <a:ext cx="4191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04800" y="1182688"/>
            <a:ext cx="38703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Before: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Each resource is unique.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Own ways of doing things.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Respond differently.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Can become unstable.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Difficult to control.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643438" y="3738563"/>
            <a:ext cx="40433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00"/>
                </a:solidFill>
              </a:rPr>
              <a:t>After: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Uniform outward appearance.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Respond to same commands.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Interchangeable units.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Have a chain of command.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Work as a team.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Motivation for Standard Names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60463"/>
            <a:ext cx="8229600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Most models require </a:t>
            </a:r>
            <a:r>
              <a:rPr lang="en-US" sz="2200" dirty="0">
                <a:solidFill>
                  <a:srgbClr val="FFFF00"/>
                </a:solidFill>
              </a:rPr>
              <a:t>input variables </a:t>
            </a:r>
            <a:r>
              <a:rPr lang="en-US" sz="2200" dirty="0">
                <a:solidFill>
                  <a:schemeClr val="bg1"/>
                </a:solidFill>
              </a:rPr>
              <a:t>and produce </a:t>
            </a:r>
            <a:r>
              <a:rPr lang="en-US" sz="2200" dirty="0">
                <a:solidFill>
                  <a:srgbClr val="FFFF00"/>
                </a:solidFill>
              </a:rPr>
              <a:t>output variables</a:t>
            </a:r>
            <a:r>
              <a:rPr lang="en-US" sz="2200" dirty="0">
                <a:solidFill>
                  <a:schemeClr val="bg1"/>
                </a:solidFill>
              </a:rPr>
              <a:t>. In a component-based modeling framework like CSDMS, a set of components becomes a complete model when every component is able to obtain the input variables it needs from another component in the set. Ideally, we want a modeling framework to </a:t>
            </a:r>
            <a:r>
              <a:rPr lang="en-US" sz="2200" i="1" dirty="0">
                <a:solidFill>
                  <a:srgbClr val="FFFF00"/>
                </a:solidFill>
              </a:rPr>
              <a:t>automatically:</a:t>
            </a:r>
          </a:p>
          <a:p>
            <a:pPr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Determine if a set of components provides a </a:t>
            </a:r>
            <a:r>
              <a:rPr lang="en-US" sz="2200" i="1" dirty="0">
                <a:solidFill>
                  <a:srgbClr val="FFFF00"/>
                </a:solidFill>
              </a:rPr>
              <a:t>complete model.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200" dirty="0">
                <a:solidFill>
                  <a:schemeClr val="bg1"/>
                </a:solidFill>
              </a:rPr>
              <a:t>Connect each component that </a:t>
            </a:r>
            <a:r>
              <a:rPr lang="en-US" sz="2200" i="1" dirty="0">
                <a:solidFill>
                  <a:srgbClr val="FFFF00"/>
                </a:solidFill>
              </a:rPr>
              <a:t>requires</a:t>
            </a:r>
            <a:r>
              <a:rPr lang="en-US" sz="2200" dirty="0">
                <a:solidFill>
                  <a:schemeClr val="bg1"/>
                </a:solidFill>
              </a:rPr>
              <a:t> a certain input variable to another component in the set that </a:t>
            </a:r>
            <a:r>
              <a:rPr lang="en-US" sz="2200" i="1" dirty="0">
                <a:solidFill>
                  <a:srgbClr val="FFFF00"/>
                </a:solidFill>
              </a:rPr>
              <a:t>provides</a:t>
            </a:r>
            <a:r>
              <a:rPr lang="en-US" sz="2200" dirty="0">
                <a:solidFill>
                  <a:schemeClr val="bg1"/>
                </a:solidFill>
              </a:rPr>
              <a:t> that variable as output.</a:t>
            </a:r>
          </a:p>
          <a:p>
            <a:pPr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This kind of automation requires a </a:t>
            </a:r>
            <a:r>
              <a:rPr lang="en-US" sz="2200" i="1" dirty="0">
                <a:solidFill>
                  <a:srgbClr val="FFFF00"/>
                </a:solidFill>
              </a:rPr>
              <a:t>matching mechanism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for determining whether — </a:t>
            </a:r>
            <a:r>
              <a:rPr lang="en-US" sz="2200" i="1" dirty="0">
                <a:solidFill>
                  <a:srgbClr val="FFFF00"/>
                </a:solidFill>
              </a:rPr>
              <a:t>and the degree to which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— two variable names refer to the same quantity and whether they use the same units and are defined or measured in the same way.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Comic Sans MS" charset="0"/>
              </a:rPr>
              <a:t>What About CF Standard Names?</a:t>
            </a: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57200" y="1166813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Created by LLNL for naming variables in NetCDF files.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solidFill>
                  <a:srgbClr val="FFFF00"/>
                </a:solidFill>
              </a:rPr>
              <a:t>Domain-specific</a:t>
            </a:r>
            <a:r>
              <a:rPr lang="en-US" sz="2000">
                <a:solidFill>
                  <a:schemeClr val="bg1"/>
                </a:solidFill>
              </a:rPr>
              <a:t>:  Almost exclusively ocean and atmosphere model variables.   (e.g.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tendency_of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 instead of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time_derivative_of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)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solidFill>
                  <a:srgbClr val="FFFF00"/>
                </a:solidFill>
              </a:rPr>
              <a:t>Incomplete rules</a:t>
            </a:r>
            <a:r>
              <a:rPr lang="en-US" sz="2000">
                <a:solidFill>
                  <a:schemeClr val="bg1"/>
                </a:solidFill>
              </a:rPr>
              <a:t>:  No rules for constants, dimensionless numbers , reference quantities and many other quantity types.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solidFill>
                  <a:srgbClr val="FFFF00"/>
                </a:solidFill>
              </a:rPr>
              <a:t>Complex name-generation template   (&amp; inconsistently used):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         [surface] [component] </a:t>
            </a:r>
            <a:r>
              <a:rPr lang="en-US" sz="2000">
                <a:solidFill>
                  <a:srgbClr val="FF6600"/>
                </a:solidFill>
              </a:rPr>
              <a:t>standard_name</a:t>
            </a:r>
            <a:r>
              <a:rPr lang="en-US" sz="2000">
                <a:solidFill>
                  <a:schemeClr val="bg1"/>
                </a:solidFill>
              </a:rPr>
              <a:t> [</a:t>
            </a:r>
            <a:r>
              <a:rPr lang="en-US" sz="2000">
                <a:solidFill>
                  <a:srgbClr val="FFFF00"/>
                </a:solidFill>
              </a:rPr>
              <a:t>at</a:t>
            </a:r>
            <a:r>
              <a:rPr lang="en-US" sz="2000">
                <a:solidFill>
                  <a:schemeClr val="bg1"/>
                </a:solidFill>
              </a:rPr>
              <a:t> surface] [</a:t>
            </a:r>
            <a:r>
              <a:rPr lang="en-US" sz="2000">
                <a:solidFill>
                  <a:srgbClr val="FFFF00"/>
                </a:solidFill>
              </a:rPr>
              <a:t>in</a:t>
            </a:r>
            <a:r>
              <a:rPr lang="en-US" sz="2000">
                <a:solidFill>
                  <a:schemeClr val="bg1"/>
                </a:solidFill>
              </a:rPr>
              <a:t> medium]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         [</a:t>
            </a:r>
            <a:r>
              <a:rPr lang="en-US" sz="2000">
                <a:solidFill>
                  <a:srgbClr val="FFFF00"/>
                </a:solidFill>
              </a:rPr>
              <a:t>due to </a:t>
            </a:r>
            <a:r>
              <a:rPr lang="en-US" sz="2000">
                <a:solidFill>
                  <a:schemeClr val="bg1"/>
                </a:solidFill>
              </a:rPr>
              <a:t>process]              (for terms in an equation)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         [</a:t>
            </a:r>
            <a:r>
              <a:rPr lang="en-US" sz="2000">
                <a:solidFill>
                  <a:srgbClr val="FFFF00"/>
                </a:solidFill>
              </a:rPr>
              <a:t>assuming</a:t>
            </a:r>
            <a:r>
              <a:rPr lang="en-US" sz="2000">
                <a:solidFill>
                  <a:schemeClr val="bg1"/>
                </a:solidFill>
              </a:rPr>
              <a:t> condition]     (for assumptions)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May also have a </a:t>
            </a:r>
            <a:r>
              <a:rPr lang="en-US" sz="2000">
                <a:solidFill>
                  <a:srgbClr val="FFFF00"/>
                </a:solidFill>
              </a:rPr>
              <a:t>transformation prefix</a:t>
            </a:r>
            <a:r>
              <a:rPr lang="en-US" sz="2000">
                <a:solidFill>
                  <a:schemeClr val="bg1"/>
                </a:solidFill>
              </a:rPr>
              <a:t> (e.g 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magnitude_of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b="1">
                <a:solidFill>
                  <a:srgbClr val="FFFF00"/>
                </a:solidFill>
              </a:rPr>
              <a:t>Assumptions are included in the name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itself via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_assuming_*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sz="120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http://cf-pcmdi.llnl.gov/documents/cf-standard-names/guidelines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701675"/>
          </a:xfrm>
        </p:spPr>
        <p:txBody>
          <a:bodyPr/>
          <a:lstStyle/>
          <a:p>
            <a:pPr eaLnBrk="1" hangingPunct="1"/>
            <a:r>
              <a:rPr lang="en-US" sz="4000" i="1">
                <a:solidFill>
                  <a:schemeClr val="bg1"/>
                </a:solidFill>
                <a:latin typeface="Calibri" charset="0"/>
                <a:cs typeface="Calibri" charset="0"/>
              </a:rPr>
              <a:t>The CSDMS Standard Names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57200" y="1030288"/>
            <a:ext cx="8229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FF"/>
                </a:solidFill>
              </a:rPr>
              <a:t>Data Models like </a:t>
            </a:r>
            <a:r>
              <a:rPr lang="en-US" sz="2200">
                <a:solidFill>
                  <a:srgbClr val="FFFF66"/>
                </a:solidFill>
              </a:rPr>
              <a:t>RDF</a:t>
            </a:r>
            <a:r>
              <a:rPr lang="en-US" sz="2200">
                <a:solidFill>
                  <a:srgbClr val="FFFFFF"/>
                </a:solidFill>
              </a:rPr>
              <a:t> and </a:t>
            </a:r>
            <a:r>
              <a:rPr lang="en-US" sz="2200">
                <a:solidFill>
                  <a:srgbClr val="FFFF66"/>
                </a:solidFill>
              </a:rPr>
              <a:t>EAV</a:t>
            </a:r>
            <a:r>
              <a:rPr lang="en-US" sz="2200">
                <a:solidFill>
                  <a:srgbClr val="FFFFFF"/>
                </a:solidFill>
              </a:rPr>
              <a:t> use </a:t>
            </a:r>
            <a:r>
              <a:rPr lang="en-US" sz="2200" b="1" i="1">
                <a:solidFill>
                  <a:srgbClr val="FFFF66"/>
                </a:solidFill>
              </a:rPr>
              <a:t>triples</a:t>
            </a:r>
            <a:r>
              <a:rPr lang="en-US" sz="2200">
                <a:solidFill>
                  <a:srgbClr val="FFFFFF"/>
                </a:solidFill>
              </a:rPr>
              <a:t> like: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         Subject + Predicate + Object,   and</a:t>
            </a: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         Entity/Object + Attribute + Value     (object-oriented)</a:t>
            </a:r>
          </a:p>
          <a:p>
            <a:pPr eaLnBrk="1" hangingPunct="1"/>
            <a:endParaRPr lang="en-US" sz="2000">
              <a:solidFill>
                <a:srgbClr val="FFFFFF"/>
              </a:solidFill>
            </a:endParaRP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CSDMS Standard Names use a similar template for creating </a:t>
            </a:r>
            <a:r>
              <a:rPr lang="en-US" sz="2200" i="1">
                <a:solidFill>
                  <a:srgbClr val="FFFF66"/>
                </a:solidFill>
              </a:rPr>
              <a:t>unambiguous</a:t>
            </a:r>
            <a:r>
              <a:rPr lang="en-US" sz="2200">
                <a:solidFill>
                  <a:srgbClr val="FFFFFF"/>
                </a:solidFill>
              </a:rPr>
              <a:t> and </a:t>
            </a:r>
            <a:r>
              <a:rPr lang="en-US" sz="2200" i="1">
                <a:solidFill>
                  <a:srgbClr val="FFFF66"/>
                </a:solidFill>
              </a:rPr>
              <a:t>easily understood </a:t>
            </a:r>
            <a:r>
              <a:rPr lang="en-US" sz="2200">
                <a:solidFill>
                  <a:srgbClr val="FFFFFF"/>
                </a:solidFill>
              </a:rPr>
              <a:t>standard </a:t>
            </a:r>
            <a:r>
              <a:rPr lang="en-US" sz="2200" i="1">
                <a:solidFill>
                  <a:srgbClr val="FFFF66"/>
                </a:solidFill>
              </a:rPr>
              <a:t>variable names </a:t>
            </a:r>
            <a:r>
              <a:rPr lang="en-US" sz="2200" i="1">
                <a:solidFill>
                  <a:schemeClr val="bg1"/>
                </a:solidFill>
              </a:rPr>
              <a:t>or </a:t>
            </a:r>
            <a:r>
              <a:rPr lang="en-US" sz="2200" i="1">
                <a:solidFill>
                  <a:srgbClr val="FFFF66"/>
                </a:solidFill>
              </a:rPr>
              <a:t>preferred labels </a:t>
            </a:r>
            <a:r>
              <a:rPr lang="en-US" sz="2200">
                <a:solidFill>
                  <a:srgbClr val="FFFFFF"/>
                </a:solidFill>
              </a:rPr>
              <a:t>according to a </a:t>
            </a:r>
            <a:r>
              <a:rPr lang="en-US" sz="2200" b="1">
                <a:solidFill>
                  <a:srgbClr val="FF6600"/>
                </a:solidFill>
              </a:rPr>
              <a:t>set of rules</a:t>
            </a:r>
            <a:r>
              <a:rPr lang="en-US" sz="2200">
                <a:solidFill>
                  <a:srgbClr val="FFFFFF"/>
                </a:solidFill>
              </a:rPr>
              <a:t>.  These are then used to retrieve/match values (and metadata).  The template is:</a:t>
            </a:r>
          </a:p>
          <a:p>
            <a:pPr eaLnBrk="1" hangingPunct="1"/>
            <a:endParaRPr lang="en-US" sz="1800">
              <a:solidFill>
                <a:srgbClr val="FFFFFF"/>
              </a:solidFill>
            </a:endParaRPr>
          </a:p>
          <a:p>
            <a:pPr eaLnBrk="1" hangingPunct="1"/>
            <a:r>
              <a:rPr lang="en-US" sz="2200">
                <a:solidFill>
                  <a:srgbClr val="FFFFFF"/>
                </a:solidFill>
              </a:rPr>
              <a:t>      </a:t>
            </a:r>
            <a:r>
              <a:rPr lang="en-US" sz="2600">
                <a:solidFill>
                  <a:srgbClr val="FF6600"/>
                </a:solidFill>
              </a:rPr>
              <a:t>Object name </a:t>
            </a:r>
            <a:r>
              <a:rPr lang="en-US" sz="2600">
                <a:solidFill>
                  <a:srgbClr val="FFFFFF"/>
                </a:solidFill>
              </a:rPr>
              <a:t>+ [</a:t>
            </a:r>
            <a:r>
              <a:rPr lang="en-US" sz="2600">
                <a:solidFill>
                  <a:srgbClr val="FFFF00"/>
                </a:solidFill>
              </a:rPr>
              <a:t>Operation name</a:t>
            </a:r>
            <a:r>
              <a:rPr lang="en-US" sz="2600">
                <a:solidFill>
                  <a:srgbClr val="FFFFFF"/>
                </a:solidFill>
              </a:rPr>
              <a:t>] + </a:t>
            </a:r>
            <a:r>
              <a:rPr lang="en-US" sz="2600">
                <a:solidFill>
                  <a:srgbClr val="66FF66"/>
                </a:solidFill>
              </a:rPr>
              <a:t>Quantity name</a:t>
            </a:r>
          </a:p>
          <a:p>
            <a:pPr eaLnBrk="1" hangingPunct="1"/>
            <a:endParaRPr lang="en-US">
              <a:solidFill>
                <a:srgbClr val="FFFFFF"/>
              </a:solidFill>
            </a:endParaRPr>
          </a:p>
          <a:p>
            <a:pPr eaLnBrk="1" hangingPunct="1"/>
            <a:r>
              <a:rPr lang="en-US" sz="2000" i="1">
                <a:solidFill>
                  <a:srgbClr val="FFFF66"/>
                </a:solidFill>
              </a:rPr>
              <a:t>          </a:t>
            </a:r>
            <a:r>
              <a:rPr lang="en-US" sz="2000" b="1" i="1">
                <a:solidFill>
                  <a:srgbClr val="FFFF66"/>
                </a:solidFill>
              </a:rPr>
              <a:t>Examples</a:t>
            </a:r>
            <a:r>
              <a:rPr lang="en-US" sz="2000" b="1" i="1">
                <a:solidFill>
                  <a:srgbClr val="FFFFFF"/>
                </a:solidFill>
              </a:rPr>
              <a:t>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          </a:t>
            </a:r>
            <a:r>
              <a:rPr lang="en-US" sz="2000" b="1" i="1">
                <a:solidFill>
                  <a:srgbClr val="FF6600"/>
                </a:solidFill>
              </a:rPr>
              <a:t>atmosphere_carbon_dioxide</a:t>
            </a:r>
            <a:r>
              <a:rPr lang="en-US" sz="2000">
                <a:solidFill>
                  <a:srgbClr val="FFFFFF"/>
                </a:solidFill>
              </a:rPr>
              <a:t>__</a:t>
            </a:r>
            <a:r>
              <a:rPr lang="en-US" sz="2000" b="1" i="1">
                <a:solidFill>
                  <a:srgbClr val="00FF00"/>
                </a:solidFill>
              </a:rPr>
              <a:t>partial_pressure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          </a:t>
            </a:r>
            <a:r>
              <a:rPr lang="en-US" sz="2000" b="1" i="1">
                <a:solidFill>
                  <a:srgbClr val="FF6600"/>
                </a:solidFill>
              </a:rPr>
              <a:t>atmosphere_water</a:t>
            </a:r>
            <a:r>
              <a:rPr lang="en-US" sz="2000">
                <a:solidFill>
                  <a:srgbClr val="FFFFFF"/>
                </a:solidFill>
              </a:rPr>
              <a:t>__</a:t>
            </a:r>
            <a:r>
              <a:rPr lang="en-US" sz="2000" b="1" i="1">
                <a:solidFill>
                  <a:srgbClr val="00FF00"/>
                </a:solidFill>
              </a:rPr>
              <a:t>liquid_equivalent_precipitation_rate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          </a:t>
            </a:r>
            <a:r>
              <a:rPr lang="en-US" sz="2000" b="1" i="1">
                <a:solidFill>
                  <a:srgbClr val="FF6600"/>
                </a:solidFill>
              </a:rPr>
              <a:t>earth_ellipsoid</a:t>
            </a:r>
            <a:r>
              <a:rPr lang="en-US" sz="2000">
                <a:solidFill>
                  <a:srgbClr val="FFFFFF"/>
                </a:solidFill>
              </a:rPr>
              <a:t>__</a:t>
            </a:r>
            <a:r>
              <a:rPr lang="en-US" sz="2000" b="1" i="1">
                <a:solidFill>
                  <a:srgbClr val="00FF00"/>
                </a:solidFill>
              </a:rPr>
              <a:t>equatorial_radius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</a:rPr>
              <a:t>          </a:t>
            </a:r>
            <a:r>
              <a:rPr lang="en-US" sz="2000" b="1" i="1">
                <a:solidFill>
                  <a:srgbClr val="FF6600"/>
                </a:solidFill>
              </a:rPr>
              <a:t>soil</a:t>
            </a:r>
            <a:r>
              <a:rPr lang="en-US" sz="2000">
                <a:solidFill>
                  <a:srgbClr val="FFFFFF"/>
                </a:solidFill>
              </a:rPr>
              <a:t>__</a:t>
            </a:r>
            <a:r>
              <a:rPr lang="en-US" sz="2000" b="1" i="1">
                <a:solidFill>
                  <a:srgbClr val="00FF00"/>
                </a:solidFill>
              </a:rPr>
              <a:t>saturated_hydraulic_conductivity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/>
          </p:cNvSpPr>
          <p:nvPr/>
        </p:nvSpPr>
        <p:spPr bwMode="auto">
          <a:xfrm>
            <a:off x="457200" y="2413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  <a:latin typeface="Comic Sans MS" charset="0"/>
              </a:rPr>
              <a:t>CSDMS Standard Names:  Basic Rules</a:t>
            </a: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23863" y="1077913"/>
            <a:ext cx="82296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All names consist of an </a:t>
            </a:r>
            <a:r>
              <a:rPr lang="en-US" sz="2000" b="1" i="1">
                <a:solidFill>
                  <a:srgbClr val="FFFF00"/>
                </a:solidFill>
              </a:rPr>
              <a:t>object name </a:t>
            </a:r>
            <a:r>
              <a:rPr lang="en-US" sz="2000">
                <a:solidFill>
                  <a:schemeClr val="bg1"/>
                </a:solidFill>
              </a:rPr>
              <a:t>and a </a:t>
            </a:r>
            <a:r>
              <a:rPr lang="en-US" sz="2000" b="1" i="1">
                <a:solidFill>
                  <a:srgbClr val="FFFF00"/>
                </a:solidFill>
              </a:rPr>
              <a:t>quantity name</a:t>
            </a: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separated by </a:t>
            </a:r>
            <a:r>
              <a:rPr lang="en-US" sz="2000" i="1">
                <a:solidFill>
                  <a:schemeClr val="bg1"/>
                </a:solidFill>
              </a:rPr>
              <a:t>double underscores</a:t>
            </a:r>
            <a:r>
              <a:rPr lang="en-US" sz="2000">
                <a:solidFill>
                  <a:schemeClr val="bg1"/>
                </a:solidFill>
              </a:rPr>
              <a:t>  (e.g. </a:t>
            </a:r>
            <a:r>
              <a:rPr lang="en-US" altLang="ja-JP" sz="2000">
                <a:solidFill>
                  <a:srgbClr val="FF6600"/>
                </a:solidFill>
              </a:rPr>
              <a:t>air__</a:t>
            </a:r>
            <a:r>
              <a:rPr lang="en-US" altLang="ja-JP" sz="2000">
                <a:solidFill>
                  <a:srgbClr val="00FF00"/>
                </a:solidFill>
              </a:rPr>
              <a:t>temperature)</a:t>
            </a:r>
          </a:p>
          <a:p>
            <a:pPr eaLnBrk="1" hangingPunct="1"/>
            <a:endParaRPr lang="en-US" sz="1000">
              <a:solidFill>
                <a:schemeClr val="bg1"/>
              </a:solidFill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           </a:t>
            </a:r>
            <a:r>
              <a:rPr lang="en-US" b="1" i="1">
                <a:solidFill>
                  <a:srgbClr val="FF6600"/>
                </a:solidFill>
              </a:rPr>
              <a:t>Object name </a:t>
            </a:r>
            <a:r>
              <a:rPr lang="en-US" b="1" i="1">
                <a:solidFill>
                  <a:srgbClr val="FFFFFF"/>
                </a:solidFill>
              </a:rPr>
              <a:t>+ [</a:t>
            </a:r>
            <a:r>
              <a:rPr lang="en-US" b="1" i="1">
                <a:solidFill>
                  <a:srgbClr val="FFFF00"/>
                </a:solidFill>
              </a:rPr>
              <a:t>Operation name</a:t>
            </a:r>
            <a:r>
              <a:rPr lang="en-US" b="1" i="1">
                <a:solidFill>
                  <a:srgbClr val="FFFFFF"/>
                </a:solidFill>
              </a:rPr>
              <a:t>] + </a:t>
            </a:r>
            <a:r>
              <a:rPr lang="en-US" b="1" i="1">
                <a:solidFill>
                  <a:srgbClr val="00FF00"/>
                </a:solidFill>
              </a:rPr>
              <a:t>Quantity name</a:t>
            </a:r>
          </a:p>
          <a:p>
            <a:pPr eaLnBrk="1" hangingPunct="1"/>
            <a:endParaRPr lang="en-US" sz="1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Standard names consist of </a:t>
            </a:r>
            <a:r>
              <a:rPr lang="en-US" sz="2000" b="1" i="1">
                <a:solidFill>
                  <a:srgbClr val="FFFF00"/>
                </a:solidFill>
              </a:rPr>
              <a:t>lower-case letters and digits</a:t>
            </a:r>
            <a:r>
              <a:rPr lang="en-US" sz="2000">
                <a:solidFill>
                  <a:schemeClr val="bg1"/>
                </a:solidFill>
              </a:rPr>
              <a:t>. They contain no blank spaces.   Underscores are inserted into some compound words.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i="1">
                <a:solidFill>
                  <a:srgbClr val="FFFF00"/>
                </a:solidFill>
              </a:rPr>
              <a:t>Underscores are used as separators </a:t>
            </a:r>
            <a:r>
              <a:rPr lang="en-US" sz="2000">
                <a:solidFill>
                  <a:schemeClr val="bg1"/>
                </a:solidFill>
              </a:rPr>
              <a:t>between words and hyphens are converted to underscores.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The rightmost word in an object name is a </a:t>
            </a:r>
            <a:r>
              <a:rPr lang="en-US" sz="2000" b="1" i="1">
                <a:solidFill>
                  <a:srgbClr val="FFFF00"/>
                </a:solidFill>
              </a:rPr>
              <a:t>base_object</a:t>
            </a:r>
            <a:r>
              <a:rPr lang="en-US" sz="2000">
                <a:solidFill>
                  <a:srgbClr val="FFFF00"/>
                </a:solidFill>
              </a:rPr>
              <a:t>.  </a:t>
            </a:r>
            <a:r>
              <a:rPr lang="en-US" sz="2000">
                <a:solidFill>
                  <a:schemeClr val="bg1"/>
                </a:solidFill>
              </a:rPr>
              <a:t>The rightmost word in a quantity name is a </a:t>
            </a:r>
            <a:r>
              <a:rPr lang="en-US" sz="2000" b="1" i="1">
                <a:solidFill>
                  <a:srgbClr val="FFFF00"/>
                </a:solidFill>
              </a:rPr>
              <a:t>base_quantity</a:t>
            </a:r>
            <a:r>
              <a:rPr lang="en-US" sz="2000">
                <a:solidFill>
                  <a:schemeClr val="bg1"/>
                </a:solidFill>
              </a:rPr>
              <a:t> but can end with a </a:t>
            </a:r>
            <a:r>
              <a:rPr lang="en-US" sz="2000" b="1" i="1">
                <a:solidFill>
                  <a:srgbClr val="FFFF00"/>
                </a:solidFill>
              </a:rPr>
              <a:t>quantity suffix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Some naming rules use </a:t>
            </a:r>
            <a:r>
              <a:rPr lang="en-US" sz="2000" b="1" i="1">
                <a:solidFill>
                  <a:srgbClr val="FFFF00"/>
                </a:solidFill>
              </a:rPr>
              <a:t>reserved words</a:t>
            </a:r>
            <a:r>
              <a:rPr lang="en-US" sz="2000">
                <a:solidFill>
                  <a:schemeClr val="bg1"/>
                </a:solidFill>
              </a:rPr>
              <a:t>, such as: </a:t>
            </a:r>
            <a:r>
              <a:rPr lang="en-US" sz="2000">
                <a:solidFill>
                  <a:srgbClr val="FFFF00"/>
                </a:solidFill>
              </a:rPr>
              <a:t>of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rgbClr val="FFFF00"/>
                </a:solidFill>
              </a:rPr>
              <a:t>in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rgbClr val="FFFF00"/>
                </a:solidFill>
              </a:rPr>
              <a:t>on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>
                <a:solidFill>
                  <a:srgbClr val="FFFF00"/>
                </a:solidFill>
              </a:rPr>
              <a:t>at</a:t>
            </a:r>
            <a:r>
              <a:rPr lang="en-US" sz="2000">
                <a:solidFill>
                  <a:schemeClr val="bg1"/>
                </a:solidFill>
              </a:rPr>
              <a:t> and</a:t>
            </a:r>
            <a:r>
              <a:rPr lang="en-US" sz="2000">
                <a:solidFill>
                  <a:srgbClr val="FFFF00"/>
                </a:solidFill>
              </a:rPr>
              <a:t> to</a:t>
            </a:r>
            <a:r>
              <a:rPr lang="en-US" sz="2000">
                <a:solidFill>
                  <a:schemeClr val="bg1"/>
                </a:solidFill>
              </a:rPr>
              <a:t>. </a:t>
            </a:r>
          </a:p>
          <a:p>
            <a:pPr eaLnBrk="1" hangingPunct="1"/>
            <a:endParaRPr lang="en-US" sz="2000">
              <a:solidFill>
                <a:schemeClr val="bg1"/>
              </a:solidFill>
            </a:endParaRPr>
          </a:p>
          <a:p>
            <a:pPr eaLnBrk="1" hangingPunct="1"/>
            <a:r>
              <a:rPr lang="en-US" sz="2000">
                <a:solidFill>
                  <a:schemeClr val="bg1"/>
                </a:solidFill>
              </a:rPr>
              <a:t>A possessive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s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 is never added to the end of a person</a:t>
            </a:r>
            <a:r>
              <a:rPr lang="ja-JP" altLang="en-US" sz="2000">
                <a:solidFill>
                  <a:schemeClr val="bg1"/>
                </a:solidFill>
              </a:rPr>
              <a:t>’</a:t>
            </a:r>
            <a:r>
              <a:rPr lang="en-US" altLang="ja-JP" sz="2000">
                <a:solidFill>
                  <a:schemeClr val="bg1"/>
                </a:solidFill>
              </a:rPr>
              <a:t>s name, but many names end in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s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, like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Reynolds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 and </a:t>
            </a:r>
            <a:r>
              <a:rPr lang="ja-JP" altLang="en-US" sz="2000">
                <a:solidFill>
                  <a:schemeClr val="bg1"/>
                </a:solidFill>
              </a:rPr>
              <a:t>“</a:t>
            </a:r>
            <a:r>
              <a:rPr lang="en-US" altLang="ja-JP" sz="2000">
                <a:solidFill>
                  <a:schemeClr val="bg1"/>
                </a:solidFill>
              </a:rPr>
              <a:t>Stokes</a:t>
            </a:r>
            <a:r>
              <a:rPr lang="ja-JP" altLang="en-US" sz="2000">
                <a:solidFill>
                  <a:schemeClr val="bg1"/>
                </a:solidFill>
              </a:rPr>
              <a:t>”</a:t>
            </a:r>
            <a:r>
              <a:rPr lang="en-US" altLang="ja-JP" sz="2000">
                <a:solidFill>
                  <a:schemeClr val="bg1"/>
                </a:solidFill>
              </a:rPr>
              <a:t>. 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57200" y="1092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1"/>
                </a:solidFill>
                <a:latin typeface="Comic Sans MS" charset="0"/>
              </a:rPr>
              <a:t>Important Note</a:t>
            </a: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58800" y="2019300"/>
            <a:ext cx="80470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Model developers </a:t>
            </a:r>
            <a:r>
              <a:rPr lang="en-US" sz="2800" b="1" i="1">
                <a:solidFill>
                  <a:srgbClr val="FF6FCF"/>
                </a:solidFill>
              </a:rPr>
              <a:t>do not </a:t>
            </a:r>
            <a:r>
              <a:rPr lang="en-US" sz="2800">
                <a:solidFill>
                  <a:schemeClr val="bg1"/>
                </a:solidFill>
              </a:rPr>
              <a:t>replace variables in their code with CSDMS Standard Names.  They only need to </a:t>
            </a:r>
            <a:r>
              <a:rPr lang="en-US" sz="2800" b="1" i="1">
                <a:solidFill>
                  <a:srgbClr val="FF6FCF"/>
                </a:solidFill>
              </a:rPr>
              <a:t>provide a mapping</a:t>
            </a:r>
            <a:r>
              <a:rPr lang="en-US" sz="2800">
                <a:solidFill>
                  <a:schemeClr val="bg1"/>
                </a:solidFill>
              </a:rPr>
              <a:t> (e.g. a Python dictionary) of their input and output variables to CSDMS Standard Names and provide a </a:t>
            </a:r>
            <a:r>
              <a:rPr lang="en-US" sz="2800" i="1">
                <a:solidFill>
                  <a:srgbClr val="FFFF00"/>
                </a:solidFill>
              </a:rPr>
              <a:t>Model Metadata File </a:t>
            </a:r>
            <a:r>
              <a:rPr lang="en-US" sz="2800">
                <a:solidFill>
                  <a:schemeClr val="bg1"/>
                </a:solidFill>
              </a:rPr>
              <a:t>with assumptions, units, grid type, etc.</a:t>
            </a:r>
          </a:p>
          <a:p>
            <a:pPr eaLnBrk="1" hangingPunct="1"/>
            <a:endParaRPr lang="en-US" sz="2800">
              <a:solidFill>
                <a:schemeClr val="bg1"/>
              </a:solidFill>
            </a:endParaRPr>
          </a:p>
          <a:p>
            <a:pPr eaLnBrk="1" hangingPunct="1"/>
            <a:r>
              <a:rPr lang="en-US" sz="2800">
                <a:solidFill>
                  <a:schemeClr val="bg1"/>
                </a:solidFill>
              </a:rPr>
              <a:t>This is part of the </a:t>
            </a:r>
            <a:r>
              <a:rPr lang="en-US" sz="2800" b="1" i="1">
                <a:solidFill>
                  <a:srgbClr val="00FF00"/>
                </a:solidFill>
              </a:rPr>
              <a:t>Basic Model Interface (BMI) </a:t>
            </a:r>
            <a:r>
              <a:rPr lang="en-US" sz="2800">
                <a:solidFill>
                  <a:schemeClr val="bg1"/>
                </a:solidFill>
              </a:rPr>
              <a:t>that CSDMS asks model developers to provide.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1720</Words>
  <Application>Microsoft Macintosh PowerPoint</Application>
  <PresentationFormat>On-screen Show (4:3)</PresentationFormat>
  <Paragraphs>312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ＭＳ Ｐゴシック</vt:lpstr>
      <vt:lpstr>Arial</vt:lpstr>
      <vt:lpstr>Comic Sans MS</vt:lpstr>
      <vt:lpstr>Euphemia UCAS</vt:lpstr>
      <vt:lpstr>Office Theme</vt:lpstr>
      <vt:lpstr>What’s in a Name ? How the CSDMS Standard Names Support Sharing Variables Between Models</vt:lpstr>
      <vt:lpstr>PowerPoint Presentation</vt:lpstr>
      <vt:lpstr>PowerPoint Presentation</vt:lpstr>
      <vt:lpstr>Taming Heterogeneity with Interfaces</vt:lpstr>
      <vt:lpstr>PowerPoint Presentation</vt:lpstr>
      <vt:lpstr>PowerPoint Presentation</vt:lpstr>
      <vt:lpstr>The CSDMS Standard 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 at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Name ? CSDMS Standard Names</dc:title>
  <dc:creator>Scott Peckham</dc:creator>
  <cp:lastModifiedBy>Albert Kettner</cp:lastModifiedBy>
  <cp:revision>138</cp:revision>
  <dcterms:created xsi:type="dcterms:W3CDTF">2012-12-19T18:31:58Z</dcterms:created>
  <dcterms:modified xsi:type="dcterms:W3CDTF">2013-01-31T17:32:56Z</dcterms:modified>
</cp:coreProperties>
</file>