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67" r:id="rId6"/>
    <p:sldId id="268" r:id="rId7"/>
    <p:sldId id="262" r:id="rId8"/>
    <p:sldId id="264" r:id="rId9"/>
    <p:sldId id="263" r:id="rId10"/>
    <p:sldId id="265" r:id="rId11"/>
    <p:sldId id="257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947F-D1C6-4940-A601-FC3CEB85490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Frost Number Model</a:t>
            </a:r>
            <a:br>
              <a:rPr lang="en-US" dirty="0"/>
            </a:br>
            <a:r>
              <a:rPr lang="en-US" dirty="0"/>
              <a:t>An Indicator of Permafrost Occurrence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7635"/>
            <a:ext cx="6400800" cy="1752600"/>
          </a:xfrm>
        </p:spPr>
        <p:txBody>
          <a:bodyPr/>
          <a:lstStyle/>
          <a:p>
            <a:r>
              <a:rPr lang="en-US" dirty="0"/>
              <a:t>Lecture 1</a:t>
            </a:r>
          </a:p>
          <a:p>
            <a:r>
              <a:rPr lang="en-US" dirty="0"/>
              <a:t>Permafrost Modeling Short Course</a:t>
            </a:r>
          </a:p>
        </p:txBody>
      </p:sp>
    </p:spTree>
    <p:extLst>
      <p:ext uri="{BB962C8B-B14F-4D97-AF65-F5344CB8AC3E}">
        <p14:creationId xmlns:p14="http://schemas.microsoft.com/office/powerpoint/2010/main" val="56616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Permafrost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Permafrost is theoretically possible: </a:t>
            </a:r>
          </a:p>
          <a:p>
            <a:endParaRPr lang="en-US" dirty="0"/>
          </a:p>
          <a:p>
            <a:r>
              <a:rPr lang="en-US" dirty="0"/>
              <a:t>When the mean annual temperature is &lt; 0°C</a:t>
            </a:r>
          </a:p>
          <a:p>
            <a:endParaRPr lang="en-US" dirty="0"/>
          </a:p>
          <a:p>
            <a:r>
              <a:rPr lang="en-US" dirty="0"/>
              <a:t>When the freezing and thawing indices are equal; thus when F &gt; 0.5</a:t>
            </a:r>
          </a:p>
        </p:txBody>
      </p:sp>
    </p:spTree>
    <p:extLst>
      <p:ext uri="{BB962C8B-B14F-4D97-AF65-F5344CB8AC3E}">
        <p14:creationId xmlns:p14="http://schemas.microsoft.com/office/powerpoint/2010/main" val="88573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Nelson, F.E., </a:t>
            </a:r>
            <a:r>
              <a:rPr lang="en-US" sz="1800" dirty="0" err="1"/>
              <a:t>Outcalt</a:t>
            </a:r>
            <a:r>
              <a:rPr lang="en-US" sz="1800" dirty="0"/>
              <a:t>, S.I., 1987. A computational method for prediction and prediction and regionalization of permafrost. </a:t>
            </a:r>
            <a:r>
              <a:rPr lang="en-US" sz="1800" dirty="0" err="1"/>
              <a:t>Arct</a:t>
            </a:r>
            <a:r>
              <a:rPr lang="en-US" sz="1800" dirty="0"/>
              <a:t>. Alp. Res. 19, 279–288.</a:t>
            </a:r>
          </a:p>
          <a:p>
            <a:endParaRPr lang="en-US" sz="1800" dirty="0"/>
          </a:p>
          <a:p>
            <a:r>
              <a:rPr lang="en-US" sz="1800" dirty="0" err="1"/>
              <a:t>Janke</a:t>
            </a:r>
            <a:r>
              <a:rPr lang="en-US" sz="1800" dirty="0"/>
              <a:t>, J., Williams, M., Evans, A., 2012. A comparison of permafrost prediction models along a section of Trail Ridge Road, RMNP, CO. Geomorphology 138, 111-120.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with Lab 1 Exercises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40956"/>
              </p:ext>
            </p:extLst>
          </p:nvPr>
        </p:nvGraphicFramePr>
        <p:xfrm>
          <a:off x="457200" y="1600200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Coldest</a:t>
                      </a:r>
                      <a:r>
                        <a:rPr lang="en-US" baseline="0" dirty="0"/>
                        <a:t> Month </a:t>
                      </a:r>
                      <a:r>
                        <a:rPr lang="en-US" sz="1800" dirty="0"/>
                        <a:t>°C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Warmest Month </a:t>
                      </a:r>
                      <a:r>
                        <a:rPr lang="en-US" sz="1800" dirty="0"/>
                        <a:t>°C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Frost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Vladivostok,</a:t>
                      </a:r>
                      <a:r>
                        <a:rPr lang="en-US" baseline="0" dirty="0"/>
                        <a:t>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+19.5</a:t>
                      </a:r>
                      <a:r>
                        <a:rPr lang="en-US" baseline="0" dirty="0"/>
                        <a:t> 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Yakutsk, 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-40.9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+19.5</a:t>
                      </a:r>
                      <a:r>
                        <a:rPr lang="en-US" baseline="0" dirty="0"/>
                        <a:t> 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Murmansk, 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939" y="5503333"/>
            <a:ext cx="778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&gt;&gt; Murmansk being at latitude 68.9 N, had you expected this result?</a:t>
            </a:r>
          </a:p>
          <a:p>
            <a:r>
              <a:rPr lang="en-US" dirty="0"/>
              <a:t>&gt;&gt; Any idea what causes this likelihood of permafrost occurrence in Murmansk? </a:t>
            </a:r>
          </a:p>
        </p:txBody>
      </p:sp>
    </p:spTree>
    <p:extLst>
      <p:ext uri="{BB962C8B-B14F-4D97-AF65-F5344CB8AC3E}">
        <p14:creationId xmlns:p14="http://schemas.microsoft.com/office/powerpoint/2010/main" val="155031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6032"/>
            <a:ext cx="8229600" cy="1143000"/>
          </a:xfrm>
        </p:spPr>
        <p:txBody>
          <a:bodyPr/>
          <a:lstStyle/>
          <a:p>
            <a:r>
              <a:rPr lang="en-US" dirty="0"/>
              <a:t>Permafrost Occurrence</a:t>
            </a:r>
          </a:p>
        </p:txBody>
      </p:sp>
      <p:pic>
        <p:nvPicPr>
          <p:cNvPr id="5" name="Picture 4" descr="perm_ext_Russ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57" y="1531071"/>
            <a:ext cx="7219772" cy="4765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455" y="1523374"/>
            <a:ext cx="30710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Permafrost Extent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1152" y="5080000"/>
            <a:ext cx="16463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Percent of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789" y="5379815"/>
            <a:ext cx="2709334" cy="110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&lt; 50% sporadic</a:t>
            </a:r>
          </a:p>
          <a:p>
            <a:r>
              <a:rPr lang="en-US" sz="1200" dirty="0"/>
              <a:t>50-90 discontinuous</a:t>
            </a:r>
          </a:p>
          <a:p>
            <a:r>
              <a:rPr lang="en-US" sz="1200" dirty="0"/>
              <a:t>&gt;90% continuous</a:t>
            </a:r>
          </a:p>
          <a:p>
            <a:r>
              <a:rPr lang="en-US" sz="1200" dirty="0"/>
              <a:t>seasonal</a:t>
            </a:r>
          </a:p>
          <a:p>
            <a:pPr marL="285750" indent="-285750">
              <a:buFont typeface="Wingdings" charset="0"/>
              <a:buChar char="Ø"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66000" y="5449332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121" y="56265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Vladivostok</a:t>
            </a:r>
          </a:p>
        </p:txBody>
      </p:sp>
      <p:sp>
        <p:nvSpPr>
          <p:cNvPr id="11" name="Oval 10"/>
          <p:cNvSpPr/>
          <p:nvPr/>
        </p:nvSpPr>
        <p:spPr>
          <a:xfrm>
            <a:off x="5986703" y="3138701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8989" y="3115794"/>
            <a:ext cx="90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Yakutsk</a:t>
            </a:r>
          </a:p>
        </p:txBody>
      </p:sp>
      <p:sp>
        <p:nvSpPr>
          <p:cNvPr id="13" name="Oval 12"/>
          <p:cNvSpPr/>
          <p:nvPr/>
        </p:nvSpPr>
        <p:spPr>
          <a:xfrm>
            <a:off x="3152679" y="2244313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419" y="21588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Murmansk</a:t>
            </a:r>
          </a:p>
        </p:txBody>
      </p:sp>
    </p:spTree>
    <p:extLst>
      <p:ext uri="{BB962C8B-B14F-4D97-AF65-F5344CB8AC3E}">
        <p14:creationId xmlns:p14="http://schemas.microsoft.com/office/powerpoint/2010/main" val="260273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with Lab 1 Bonus </a:t>
            </a:r>
            <a:r>
              <a:rPr lang="en-US" dirty="0" err="1"/>
              <a:t>Excercise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471" y="5865864"/>
            <a:ext cx="732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series of 6 years, Frost number = 0.45. Meaning permafrost is unlikely?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017" y="3463636"/>
            <a:ext cx="2919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Frost Number for this site</a:t>
            </a:r>
          </a:p>
          <a:p>
            <a:r>
              <a:rPr lang="en-US" dirty="0"/>
              <a:t>varies over the years </a:t>
            </a:r>
          </a:p>
          <a:p>
            <a:r>
              <a:rPr lang="en-US" dirty="0"/>
              <a:t>from 0.63 to 0.</a:t>
            </a:r>
          </a:p>
          <a:p>
            <a:endParaRPr lang="en-US" dirty="0"/>
          </a:p>
          <a:p>
            <a:r>
              <a:rPr lang="en-US" dirty="0"/>
              <a:t>Mean over this period is 0.45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B513A1-8C94-EF4B-A4FD-145CD275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" y="1524000"/>
            <a:ext cx="6025282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 temperature and what more?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2" y="1469604"/>
            <a:ext cx="2574329" cy="5072819"/>
          </a:xfrm>
          <a:prstGeom prst="rect">
            <a:avLst/>
          </a:prstGeom>
        </p:spPr>
      </p:pic>
      <p:pic>
        <p:nvPicPr>
          <p:cNvPr id="5" name="Picture 4" descr="wettra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578" y="3112141"/>
            <a:ext cx="3920323" cy="294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576" y="6550244"/>
            <a:ext cx="182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Images Irina Overeem</a:t>
            </a:r>
          </a:p>
        </p:txBody>
      </p:sp>
    </p:spTree>
    <p:extLst>
      <p:ext uri="{BB962C8B-B14F-4D97-AF65-F5344CB8AC3E}">
        <p14:creationId xmlns:p14="http://schemas.microsoft.com/office/powerpoint/2010/main" val="21139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Permafrost?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35% of the terrestrial surface experiences mean annual temperature &lt; 0 °C</a:t>
            </a:r>
          </a:p>
          <a:p>
            <a:endParaRPr lang="en-US" dirty="0"/>
          </a:p>
          <a:p>
            <a:r>
              <a:rPr lang="en-US" dirty="0"/>
              <a:t>Permafrost = ground that remains at or below 0 °C for two or more consecutive years. </a:t>
            </a:r>
          </a:p>
        </p:txBody>
      </p:sp>
    </p:spTree>
    <p:extLst>
      <p:ext uri="{BB962C8B-B14F-4D97-AF65-F5344CB8AC3E}">
        <p14:creationId xmlns:p14="http://schemas.microsoft.com/office/powerpoint/2010/main" val="193215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Permafrost and infrastructure</a:t>
            </a:r>
          </a:p>
        </p:txBody>
      </p:sp>
      <p:pic>
        <p:nvPicPr>
          <p:cNvPr id="3" name="Picture 2" descr="permafrost_destabaliz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9" y="1417637"/>
            <a:ext cx="4021967" cy="2815377"/>
          </a:xfrm>
          <a:prstGeom prst="rect">
            <a:avLst/>
          </a:prstGeom>
        </p:spPr>
      </p:pic>
      <p:pic>
        <p:nvPicPr>
          <p:cNvPr id="4" name="Picture 3" descr="1_14_16_Andrea_CC_permafrostthaw_1050_700_s_c1_c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810" y="3002499"/>
            <a:ext cx="4713315" cy="314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99" y="4356908"/>
            <a:ext cx="29997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foundation dislodged</a:t>
            </a:r>
          </a:p>
          <a:p>
            <a:r>
              <a:rPr lang="en-US" sz="1400" i="1" dirty="0"/>
              <a:t>Image credit: </a:t>
            </a:r>
            <a:r>
              <a:rPr lang="en-US" sz="1400" i="1" dirty="0" err="1"/>
              <a:t>kml.gina.alaska.edu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75810" y="6144709"/>
            <a:ext cx="40036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Dalton Highway damaged every summer</a:t>
            </a:r>
          </a:p>
          <a:p>
            <a:r>
              <a:rPr lang="en-US" sz="1400" i="1" dirty="0"/>
              <a:t>Image credit: A-DOT</a:t>
            </a:r>
          </a:p>
        </p:txBody>
      </p:sp>
    </p:spTree>
    <p:extLst>
      <p:ext uri="{BB962C8B-B14F-4D97-AF65-F5344CB8AC3E}">
        <p14:creationId xmlns:p14="http://schemas.microsoft.com/office/powerpoint/2010/main" val="9551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dirty="0"/>
              <a:t>Where does Permafrost Occur?</a:t>
            </a:r>
          </a:p>
        </p:txBody>
      </p:sp>
      <p:pic>
        <p:nvPicPr>
          <p:cNvPr id="4" name="Picture 3" descr="Circum-Arctic_Map_of_Permafrost_and_Ground_Ice_Cond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19" y="1146808"/>
            <a:ext cx="5077558" cy="56945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570324" y="3729752"/>
            <a:ext cx="2021316" cy="14310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0805" y="5026665"/>
            <a:ext cx="200343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High-Arctic permafrost is ‘continuous’ and deep. E.g. North Slope of Alaska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76695" y="3872858"/>
            <a:ext cx="3864111" cy="161925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3055" y="2928476"/>
            <a:ext cx="200343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mountainous areas permafrost occurs at high elevation and in isolated patches. e.g. RMNP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5214" y="1356907"/>
            <a:ext cx="33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24 % of the 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1968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Continuous permafrost</a:t>
            </a:r>
          </a:p>
        </p:txBody>
      </p:sp>
      <p:pic>
        <p:nvPicPr>
          <p:cNvPr id="4" name="Picture 3" descr="patterned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80" y="1484744"/>
            <a:ext cx="4713317" cy="3130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80" y="4647516"/>
            <a:ext cx="488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Patterned Ground, North Slope Alaska, June 2008.</a:t>
            </a:r>
          </a:p>
          <a:p>
            <a:r>
              <a:rPr lang="en-US" dirty="0"/>
              <a:t>(Photo courtesy, Irina Overeem)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202" y="1477162"/>
            <a:ext cx="2970720" cy="3960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3202" y="5622786"/>
            <a:ext cx="319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Layer and permafrost,</a:t>
            </a:r>
          </a:p>
          <a:p>
            <a:r>
              <a:rPr lang="en-US" dirty="0"/>
              <a:t>North Slope Alaska, June 2008.</a:t>
            </a:r>
          </a:p>
          <a:p>
            <a:r>
              <a:rPr lang="en-US" dirty="0"/>
              <a:t>(Photo courtesy, Irina Overeem)</a:t>
            </a:r>
          </a:p>
        </p:txBody>
      </p:sp>
    </p:spTree>
    <p:extLst>
      <p:ext uri="{BB962C8B-B14F-4D97-AF65-F5344CB8AC3E}">
        <p14:creationId xmlns:p14="http://schemas.microsoft.com/office/powerpoint/2010/main" val="182229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Discontinuous permafrost?</a:t>
            </a:r>
          </a:p>
        </p:txBody>
      </p:sp>
      <p:pic>
        <p:nvPicPr>
          <p:cNvPr id="4" name="Picture 3" descr="IMG_41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1870" y="1940705"/>
            <a:ext cx="4712563" cy="3534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05" y="6064198"/>
            <a:ext cx="401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Niwot</a:t>
            </a:r>
            <a:r>
              <a:rPr lang="en-US" dirty="0"/>
              <a:t> Ridge, Rocky Mountains, Colorado</a:t>
            </a:r>
          </a:p>
          <a:p>
            <a:r>
              <a:rPr lang="en-US" dirty="0"/>
              <a:t>March 2017 </a:t>
            </a:r>
            <a:r>
              <a:rPr lang="en-US" sz="1400" dirty="0"/>
              <a:t>(Photo courtesy, Irina Overeem)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42" y="1351635"/>
            <a:ext cx="4246179" cy="298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6142" y="4436693"/>
            <a:ext cx="467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Circle at </a:t>
            </a:r>
            <a:r>
              <a:rPr lang="en-US" dirty="0" err="1"/>
              <a:t>Niwot</a:t>
            </a:r>
            <a:r>
              <a:rPr lang="en-US" dirty="0"/>
              <a:t> Ridge, Rocky Mountains, </a:t>
            </a:r>
          </a:p>
          <a:p>
            <a:r>
              <a:rPr lang="en-US" dirty="0"/>
              <a:t>Colorado, March 2017</a:t>
            </a:r>
            <a:r>
              <a:rPr lang="en-US" sz="1400" dirty="0"/>
              <a:t>. (Photo courtesy, Irina Overeem)</a:t>
            </a:r>
          </a:p>
        </p:txBody>
      </p:sp>
    </p:spTree>
    <p:extLst>
      <p:ext uri="{BB962C8B-B14F-4D97-AF65-F5344CB8AC3E}">
        <p14:creationId xmlns:p14="http://schemas.microsoft.com/office/powerpoint/2010/main" val="193208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‘Air’ Frost Number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46931"/>
              </p:ext>
            </p:extLst>
          </p:nvPr>
        </p:nvGraphicFramePr>
        <p:xfrm>
          <a:off x="875868" y="1973605"/>
          <a:ext cx="4543239" cy="137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346200" imgH="406400" progId="Equation.3">
                  <p:embed/>
                </p:oleObj>
              </mc:Choice>
              <mc:Fallback>
                <p:oleObj name="Equation" r:id="rId3" imgW="1346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868" y="1973605"/>
                        <a:ext cx="4543239" cy="137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373" y="4194851"/>
            <a:ext cx="7172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		= Frost Number (-)</a:t>
            </a:r>
          </a:p>
          <a:p>
            <a:endParaRPr lang="en-US" sz="2400" dirty="0"/>
          </a:p>
          <a:p>
            <a:r>
              <a:rPr lang="en-US" sz="2400" dirty="0"/>
              <a:t>DDF	= freezing day index (°C days)</a:t>
            </a:r>
          </a:p>
          <a:p>
            <a:r>
              <a:rPr lang="en-US" sz="2400" dirty="0"/>
              <a:t>DDT	= thawing day index (°C days)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6765" y="622781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(From: Nelson and </a:t>
            </a:r>
            <a:r>
              <a:rPr lang="en-US" dirty="0" err="1">
                <a:solidFill>
                  <a:schemeClr val="accent1"/>
                </a:solidFill>
              </a:rPr>
              <a:t>Outcalt</a:t>
            </a:r>
            <a:r>
              <a:rPr lang="en-US" dirty="0">
                <a:solidFill>
                  <a:schemeClr val="accent1"/>
                </a:solidFill>
              </a:rPr>
              <a:t>, 1987, AAAR.)</a:t>
            </a:r>
          </a:p>
        </p:txBody>
      </p:sp>
    </p:spTree>
    <p:extLst>
      <p:ext uri="{BB962C8B-B14F-4D97-AF65-F5344CB8AC3E}">
        <p14:creationId xmlns:p14="http://schemas.microsoft.com/office/powerpoint/2010/main" val="38846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Cosine Approximation of Annual Temperature Distribution</a:t>
            </a:r>
          </a:p>
        </p:txBody>
      </p:sp>
      <p:pic>
        <p:nvPicPr>
          <p:cNvPr id="4" name="Picture 3" descr="Screen Shot 2017-04-11 at 12.13.5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6" y="1842515"/>
            <a:ext cx="4565988" cy="454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599012" y="3737250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590" y="6381576"/>
            <a:ext cx="174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in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6404" y="643330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(From: Nelson and </a:t>
            </a:r>
            <a:r>
              <a:rPr lang="en-US" dirty="0" err="1">
                <a:solidFill>
                  <a:schemeClr val="accent1"/>
                </a:solidFill>
              </a:rPr>
              <a:t>Outcalt</a:t>
            </a:r>
            <a:r>
              <a:rPr lang="en-US" dirty="0">
                <a:solidFill>
                  <a:schemeClr val="accent1"/>
                </a:solidFill>
              </a:rPr>
              <a:t>, 1987, AAAR)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1167" y="3450167"/>
            <a:ext cx="250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A= amplitude in °C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571" y="5786971"/>
            <a:ext cx="348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00071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DDT and DDF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42828"/>
              </p:ext>
            </p:extLst>
          </p:nvPr>
        </p:nvGraphicFramePr>
        <p:xfrm>
          <a:off x="457200" y="1622425"/>
          <a:ext cx="420370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993900" imgH="2298700" progId="Equation.3">
                  <p:embed/>
                </p:oleObj>
              </mc:Choice>
              <mc:Fallback>
                <p:oleObj name="Equation" r:id="rId3" imgW="1993900" imgH="229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22425"/>
                        <a:ext cx="4203700" cy="484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25394"/>
              </p:ext>
            </p:extLst>
          </p:nvPr>
        </p:nvGraphicFramePr>
        <p:xfrm>
          <a:off x="5072927" y="1622425"/>
          <a:ext cx="3881477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</a:t>
                      </a:r>
                      <a:r>
                        <a:rPr lang="en-US" sz="1400" baseline="0" dirty="0"/>
                        <a:t> annual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Yearly temperature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Frost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summer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winter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Length of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Length of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24684</TotalTime>
  <Words>567</Words>
  <Application>Microsoft Macintosh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Equation</vt:lpstr>
      <vt:lpstr>Frost Number Model An Indicator of Permafrost Occurrence </vt:lpstr>
      <vt:lpstr>What is Permafrost?</vt:lpstr>
      <vt:lpstr>Permafrost and infrastructure</vt:lpstr>
      <vt:lpstr>Where does Permafrost Occur?</vt:lpstr>
      <vt:lpstr>Continuous permafrost</vt:lpstr>
      <vt:lpstr>Discontinuous permafrost?</vt:lpstr>
      <vt:lpstr>‘Air’ Frost Number</vt:lpstr>
      <vt:lpstr>Cosine Approximation of Annual Temperature Distribution</vt:lpstr>
      <vt:lpstr>Calculate DDT and DDF</vt:lpstr>
      <vt:lpstr>Defining the Permafrost Limit</vt:lpstr>
      <vt:lpstr>References</vt:lpstr>
      <vt:lpstr>Notes with Lab 1 Exercises</vt:lpstr>
      <vt:lpstr>Permafrost Occurrence</vt:lpstr>
      <vt:lpstr>Notes with Lab 1 Bonus Excercise</vt:lpstr>
      <vt:lpstr>Air temperature and what more?</vt:lpstr>
    </vt:vector>
  </TitlesOfParts>
  <Company>Univ of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 Number Model An Indicator of Permafrost Occurrence </dc:title>
  <dc:creator>Irina Overeem</dc:creator>
  <cp:lastModifiedBy>Microsoft Office User</cp:lastModifiedBy>
  <cp:revision>44</cp:revision>
  <dcterms:created xsi:type="dcterms:W3CDTF">2017-04-10T20:19:26Z</dcterms:created>
  <dcterms:modified xsi:type="dcterms:W3CDTF">2020-01-09T20:37:37Z</dcterms:modified>
</cp:coreProperties>
</file>